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60" r:id="rId5"/>
    <p:sldId id="272" r:id="rId6"/>
    <p:sldId id="267" r:id="rId7"/>
    <p:sldId id="273" r:id="rId8"/>
    <p:sldId id="274" r:id="rId9"/>
    <p:sldId id="275" r:id="rId10"/>
    <p:sldId id="276" r:id="rId11"/>
    <p:sldId id="271" r:id="rId12"/>
    <p:sldId id="261" r:id="rId13"/>
    <p:sldId id="277" r:id="rId14"/>
    <p:sldId id="263" r:id="rId15"/>
    <p:sldId id="26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B4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554"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5/5/2019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5/5/2019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5/5/2019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mresource.juvar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ainehcc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2B46C"/>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DF3765-6666-42B5-B748-D2709593D912}"/>
              </a:ext>
            </a:extLst>
          </p:cNvPr>
          <p:cNvPicPr>
            <a:picLocks noChangeAspect="1"/>
          </p:cNvPicPr>
          <p:nvPr/>
        </p:nvPicPr>
        <p:blipFill>
          <a:blip r:embed="rId2"/>
          <a:stretch>
            <a:fillRect/>
          </a:stretch>
        </p:blipFill>
        <p:spPr>
          <a:xfrm>
            <a:off x="31327" y="695779"/>
            <a:ext cx="12129346" cy="5198291"/>
          </a:xfrm>
          <a:prstGeom prst="rect">
            <a:avLst/>
          </a:prstGeom>
        </p:spPr>
      </p:pic>
      <p:sp>
        <p:nvSpPr>
          <p:cNvPr id="2" name="Title 1">
            <a:extLst>
              <a:ext uri="{FF2B5EF4-FFF2-40B4-BE49-F238E27FC236}">
                <a16:creationId xmlns:a16="http://schemas.microsoft.com/office/drawing/2014/main" id="{4A6D04C5-A447-43F7-9ADC-F19DBFDC2FB0}"/>
              </a:ext>
            </a:extLst>
          </p:cNvPr>
          <p:cNvSpPr>
            <a:spLocks noGrp="1"/>
          </p:cNvSpPr>
          <p:nvPr>
            <p:ph type="ctrTitle"/>
          </p:nvPr>
        </p:nvSpPr>
        <p:spPr>
          <a:xfrm>
            <a:off x="4815840" y="2540000"/>
            <a:ext cx="7076440" cy="1106170"/>
          </a:xfrm>
        </p:spPr>
        <p:txBody>
          <a:bodyPr>
            <a:normAutofit fontScale="90000"/>
          </a:bodyPr>
          <a:lstStyle/>
          <a:p>
            <a:r>
              <a:rPr lang="en-US" dirty="0"/>
              <a:t>Healthcare coalition of CENTRAL Maine</a:t>
            </a:r>
          </a:p>
        </p:txBody>
      </p:sp>
      <p:sp>
        <p:nvSpPr>
          <p:cNvPr id="3" name="Subtitle 2">
            <a:extLst>
              <a:ext uri="{FF2B5EF4-FFF2-40B4-BE49-F238E27FC236}">
                <a16:creationId xmlns:a16="http://schemas.microsoft.com/office/drawing/2014/main" id="{BB8C0A73-E05A-41E9-85E3-16A5DE98A4E1}"/>
              </a:ext>
            </a:extLst>
          </p:cNvPr>
          <p:cNvSpPr>
            <a:spLocks noGrp="1"/>
          </p:cNvSpPr>
          <p:nvPr>
            <p:ph type="subTitle" idx="1"/>
          </p:nvPr>
        </p:nvSpPr>
        <p:spPr>
          <a:xfrm>
            <a:off x="4953254" y="3771152"/>
            <a:ext cx="6801612" cy="1239894"/>
          </a:xfrm>
        </p:spPr>
        <p:txBody>
          <a:bodyPr/>
          <a:lstStyle/>
          <a:p>
            <a:r>
              <a:rPr lang="en-US" dirty="0"/>
              <a:t>May 9, 2019</a:t>
            </a:r>
          </a:p>
          <a:p>
            <a:r>
              <a:rPr lang="en-US" dirty="0"/>
              <a:t>Maine Veterans’ Home, So. Paris, Maine</a:t>
            </a:r>
          </a:p>
        </p:txBody>
      </p:sp>
      <p:sp>
        <p:nvSpPr>
          <p:cNvPr id="5" name="TextBox 4">
            <a:extLst>
              <a:ext uri="{FF2B5EF4-FFF2-40B4-BE49-F238E27FC236}">
                <a16:creationId xmlns:a16="http://schemas.microsoft.com/office/drawing/2014/main" id="{831F5DCB-ACC3-4696-BB75-3522CC09962E}"/>
              </a:ext>
            </a:extLst>
          </p:cNvPr>
          <p:cNvSpPr txBox="1"/>
          <p:nvPr/>
        </p:nvSpPr>
        <p:spPr>
          <a:xfrm>
            <a:off x="399495" y="5353235"/>
            <a:ext cx="4199138" cy="369332"/>
          </a:xfrm>
          <a:prstGeom prst="rect">
            <a:avLst/>
          </a:prstGeom>
          <a:noFill/>
        </p:spPr>
        <p:txBody>
          <a:bodyPr wrap="square" rtlCol="0">
            <a:spAutoFit/>
          </a:bodyPr>
          <a:lstStyle/>
          <a:p>
            <a:r>
              <a:rPr lang="en-US" dirty="0"/>
              <a:t>Snow Falls, Oxford, Maine</a:t>
            </a:r>
          </a:p>
        </p:txBody>
      </p:sp>
      <p:pic>
        <p:nvPicPr>
          <p:cNvPr id="8" name="image2.jpeg">
            <a:extLst>
              <a:ext uri="{FF2B5EF4-FFF2-40B4-BE49-F238E27FC236}">
                <a16:creationId xmlns:a16="http://schemas.microsoft.com/office/drawing/2014/main" id="{3FC5F5B5-6002-47A6-8F89-3157C8A1F738}"/>
              </a:ext>
            </a:extLst>
          </p:cNvPr>
          <p:cNvPicPr/>
          <p:nvPr/>
        </p:nvPicPr>
        <p:blipFill>
          <a:blip r:embed="rId3" cstate="print"/>
          <a:stretch>
            <a:fillRect/>
          </a:stretch>
        </p:blipFill>
        <p:spPr>
          <a:xfrm>
            <a:off x="399495" y="963930"/>
            <a:ext cx="1668759" cy="849630"/>
          </a:xfrm>
          <a:prstGeom prst="rect">
            <a:avLst/>
          </a:prstGeom>
        </p:spPr>
      </p:pic>
    </p:spTree>
    <p:extLst>
      <p:ext uri="{BB962C8B-B14F-4D97-AF65-F5344CB8AC3E}">
        <p14:creationId xmlns:p14="http://schemas.microsoft.com/office/powerpoint/2010/main" val="376924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F82D-495A-44A8-9C9F-9DC30AECC60B}"/>
              </a:ext>
            </a:extLst>
          </p:cNvPr>
          <p:cNvSpPr>
            <a:spLocks noGrp="1"/>
          </p:cNvSpPr>
          <p:nvPr>
            <p:ph type="title"/>
          </p:nvPr>
        </p:nvSpPr>
        <p:spPr/>
        <p:txBody>
          <a:bodyPr/>
          <a:lstStyle/>
          <a:p>
            <a:r>
              <a:rPr lang="en-US" dirty="0"/>
              <a:t>A Health Alert Network primer</a:t>
            </a:r>
          </a:p>
        </p:txBody>
      </p:sp>
      <p:sp>
        <p:nvSpPr>
          <p:cNvPr id="3" name="Content Placeholder 2">
            <a:extLst>
              <a:ext uri="{FF2B5EF4-FFF2-40B4-BE49-F238E27FC236}">
                <a16:creationId xmlns:a16="http://schemas.microsoft.com/office/drawing/2014/main" id="{7FE0F243-6283-41EB-B34A-FF5D36419F9B}"/>
              </a:ext>
            </a:extLst>
          </p:cNvPr>
          <p:cNvSpPr>
            <a:spLocks noGrp="1"/>
          </p:cNvSpPr>
          <p:nvPr>
            <p:ph idx="1"/>
          </p:nvPr>
        </p:nvSpPr>
        <p:spPr>
          <a:xfrm>
            <a:off x="2231136" y="2638044"/>
            <a:ext cx="7729728" cy="3101983"/>
          </a:xfrm>
        </p:spPr>
        <p:txBody>
          <a:bodyPr/>
          <a:lstStyle/>
          <a:p>
            <a:r>
              <a:rPr lang="en-US" dirty="0"/>
              <a:t>The initial notification and information for the CST will be sent out via the Health Alert Network (HAN) so it is important that everyone is signed in before then. </a:t>
            </a:r>
          </a:p>
          <a:p>
            <a:r>
              <a:rPr lang="en-US" dirty="0"/>
              <a:t>Routine Alert/Advisory messages are sent to subscribers depending on what groups people sign into.</a:t>
            </a:r>
          </a:p>
          <a:p>
            <a:r>
              <a:rPr lang="en-US" dirty="0"/>
              <a:t>They are marked response needed or not needed.</a:t>
            </a:r>
          </a:p>
          <a:p>
            <a:r>
              <a:rPr lang="en-US" dirty="0"/>
              <a:t>They will give you instructions during an emergency or ask for information.</a:t>
            </a:r>
          </a:p>
          <a:p>
            <a:endParaRPr lang="en-US" dirty="0"/>
          </a:p>
          <a:p>
            <a:endParaRPr lang="en-US" dirty="0"/>
          </a:p>
        </p:txBody>
      </p:sp>
    </p:spTree>
    <p:extLst>
      <p:ext uri="{BB962C8B-B14F-4D97-AF65-F5344CB8AC3E}">
        <p14:creationId xmlns:p14="http://schemas.microsoft.com/office/powerpoint/2010/main" val="213805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79A44-5D6A-45C3-AF44-9B843D0EC351}"/>
              </a:ext>
            </a:extLst>
          </p:cNvPr>
          <p:cNvSpPr>
            <a:spLocks noGrp="1"/>
          </p:cNvSpPr>
          <p:nvPr>
            <p:ph type="title"/>
          </p:nvPr>
        </p:nvSpPr>
        <p:spPr/>
        <p:txBody>
          <a:bodyPr/>
          <a:lstStyle/>
          <a:p>
            <a:r>
              <a:rPr lang="en-US" dirty="0"/>
              <a:t>EM Resource – A Deeper Dive</a:t>
            </a:r>
          </a:p>
        </p:txBody>
      </p:sp>
      <p:sp>
        <p:nvSpPr>
          <p:cNvPr id="3" name="Content Placeholder 2">
            <a:extLst>
              <a:ext uri="{FF2B5EF4-FFF2-40B4-BE49-F238E27FC236}">
                <a16:creationId xmlns:a16="http://schemas.microsoft.com/office/drawing/2014/main" id="{F6EC3A35-2F96-49B6-992A-8291B4B9402F}"/>
              </a:ext>
            </a:extLst>
          </p:cNvPr>
          <p:cNvSpPr>
            <a:spLocks noGrp="1"/>
          </p:cNvSpPr>
          <p:nvPr>
            <p:ph idx="1"/>
          </p:nvPr>
        </p:nvSpPr>
        <p:spPr/>
        <p:txBody>
          <a:bodyPr>
            <a:normAutofit fontScale="92500" lnSpcReduction="10000"/>
          </a:bodyPr>
          <a:lstStyle/>
          <a:p>
            <a:r>
              <a:rPr lang="en-US" sz="3200" dirty="0">
                <a:hlinkClick r:id="rId2"/>
              </a:rPr>
              <a:t>https://emresource.juvare.com/</a:t>
            </a:r>
            <a:endParaRPr lang="en-US" sz="3200" dirty="0"/>
          </a:p>
          <a:p>
            <a:r>
              <a:rPr lang="en-US" sz="3200" dirty="0"/>
              <a:t>If you are new:	</a:t>
            </a:r>
          </a:p>
          <a:p>
            <a:pPr lvl="1"/>
            <a:r>
              <a:rPr lang="en-US" sz="3000" dirty="0"/>
              <a:t>Get your user name</a:t>
            </a:r>
          </a:p>
          <a:p>
            <a:pPr lvl="1"/>
            <a:r>
              <a:rPr lang="en-US" sz="3000" dirty="0"/>
              <a:t>Use the password Password2$</a:t>
            </a:r>
          </a:p>
          <a:p>
            <a:pPr lvl="1"/>
            <a:r>
              <a:rPr lang="en-US" sz="3000" dirty="0"/>
              <a:t>Change your password.</a:t>
            </a:r>
          </a:p>
          <a:p>
            <a:pPr lvl="1"/>
            <a:r>
              <a:rPr lang="en-US" sz="3000" dirty="0"/>
              <a:t>Update your information</a:t>
            </a:r>
          </a:p>
          <a:p>
            <a:endParaRPr lang="en-US" sz="3200" dirty="0"/>
          </a:p>
          <a:p>
            <a:endParaRPr lang="en-US" sz="3200" dirty="0"/>
          </a:p>
        </p:txBody>
      </p:sp>
    </p:spTree>
    <p:extLst>
      <p:ext uri="{BB962C8B-B14F-4D97-AF65-F5344CB8AC3E}">
        <p14:creationId xmlns:p14="http://schemas.microsoft.com/office/powerpoint/2010/main" val="118219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AA252-FF58-420E-8929-1DFA885AC045}"/>
              </a:ext>
            </a:extLst>
          </p:cNvPr>
          <p:cNvSpPr>
            <a:spLocks noGrp="1"/>
          </p:cNvSpPr>
          <p:nvPr>
            <p:ph type="title"/>
          </p:nvPr>
        </p:nvSpPr>
        <p:spPr>
          <a:xfrm>
            <a:off x="2231136" y="2834640"/>
            <a:ext cx="7729728" cy="1188720"/>
          </a:xfrm>
        </p:spPr>
        <p:txBody>
          <a:bodyPr/>
          <a:lstStyle/>
          <a:p>
            <a:r>
              <a:rPr lang="en-US" dirty="0"/>
              <a:t>15 minute break!</a:t>
            </a:r>
          </a:p>
        </p:txBody>
      </p:sp>
    </p:spTree>
    <p:extLst>
      <p:ext uri="{BB962C8B-B14F-4D97-AF65-F5344CB8AC3E}">
        <p14:creationId xmlns:p14="http://schemas.microsoft.com/office/powerpoint/2010/main" val="362850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AA252-FF58-420E-8929-1DFA885AC045}"/>
              </a:ext>
            </a:extLst>
          </p:cNvPr>
          <p:cNvSpPr>
            <a:spLocks noGrp="1"/>
          </p:cNvSpPr>
          <p:nvPr>
            <p:ph type="title"/>
          </p:nvPr>
        </p:nvSpPr>
        <p:spPr>
          <a:xfrm>
            <a:off x="2231136" y="2116974"/>
            <a:ext cx="7729728" cy="2624051"/>
          </a:xfrm>
        </p:spPr>
        <p:txBody>
          <a:bodyPr>
            <a:normAutofit fontScale="90000"/>
          </a:bodyPr>
          <a:lstStyle/>
          <a:p>
            <a:r>
              <a:rPr lang="en-US" dirty="0"/>
              <a:t>Emergency Medical Services for Children</a:t>
            </a:r>
            <a:br>
              <a:rPr lang="en-US" dirty="0"/>
            </a:br>
            <a:r>
              <a:rPr lang="en-US" dirty="0"/>
              <a:t>________________</a:t>
            </a:r>
            <a:br>
              <a:rPr lang="en-US" dirty="0"/>
            </a:br>
            <a:br>
              <a:rPr lang="en-US" dirty="0"/>
            </a:br>
            <a:r>
              <a:rPr lang="en-US" dirty="0"/>
              <a:t>Marc </a:t>
            </a:r>
            <a:r>
              <a:rPr lang="en-US" dirty="0" err="1"/>
              <a:t>Minkler</a:t>
            </a:r>
            <a:r>
              <a:rPr lang="en-US" dirty="0"/>
              <a:t>, </a:t>
            </a:r>
            <a:r>
              <a:rPr lang="en-US" dirty="0" err="1"/>
              <a:t>emt-p</a:t>
            </a:r>
            <a:br>
              <a:rPr lang="en-US" dirty="0"/>
            </a:br>
            <a:r>
              <a:rPr lang="en-US" dirty="0"/>
              <a:t>Maine EMs</a:t>
            </a:r>
          </a:p>
        </p:txBody>
      </p:sp>
    </p:spTree>
    <p:extLst>
      <p:ext uri="{BB962C8B-B14F-4D97-AF65-F5344CB8AC3E}">
        <p14:creationId xmlns:p14="http://schemas.microsoft.com/office/powerpoint/2010/main" val="1467908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1298-E3EE-47AE-981F-FEDAF6DAEC28}"/>
              </a:ext>
            </a:extLst>
          </p:cNvPr>
          <p:cNvSpPr>
            <a:spLocks noGrp="1"/>
          </p:cNvSpPr>
          <p:nvPr>
            <p:ph type="title"/>
          </p:nvPr>
        </p:nvSpPr>
        <p:spPr>
          <a:xfrm>
            <a:off x="2231136" y="272234"/>
            <a:ext cx="7729728" cy="1188720"/>
          </a:xfrm>
        </p:spPr>
        <p:txBody>
          <a:bodyPr/>
          <a:lstStyle/>
          <a:p>
            <a:r>
              <a:rPr lang="en-US" dirty="0"/>
              <a:t>Membership Agreements  and MOUs</a:t>
            </a:r>
          </a:p>
        </p:txBody>
      </p:sp>
      <p:sp>
        <p:nvSpPr>
          <p:cNvPr id="3" name="Content Placeholder 2">
            <a:extLst>
              <a:ext uri="{FF2B5EF4-FFF2-40B4-BE49-F238E27FC236}">
                <a16:creationId xmlns:a16="http://schemas.microsoft.com/office/drawing/2014/main" id="{56A4E8A7-E763-4208-A112-FB3351073661}"/>
              </a:ext>
            </a:extLst>
          </p:cNvPr>
          <p:cNvSpPr>
            <a:spLocks noGrp="1"/>
          </p:cNvSpPr>
          <p:nvPr>
            <p:ph idx="1"/>
          </p:nvPr>
        </p:nvSpPr>
        <p:spPr>
          <a:xfrm>
            <a:off x="2231136" y="1830176"/>
            <a:ext cx="3864864" cy="4020209"/>
          </a:xfrm>
        </p:spPr>
        <p:txBody>
          <a:bodyPr>
            <a:normAutofit fontScale="62500" lnSpcReduction="20000"/>
          </a:bodyPr>
          <a:lstStyle/>
          <a:p>
            <a:r>
              <a:rPr lang="en-US" sz="2400" b="1" u="sng" dirty="0"/>
              <a:t>MOUs on file:</a:t>
            </a:r>
          </a:p>
          <a:p>
            <a:pPr marL="0" indent="0">
              <a:buNone/>
            </a:pPr>
            <a:r>
              <a:rPr lang="en-US" sz="2400" dirty="0"/>
              <a:t>Androscoggin Kidney Center</a:t>
            </a:r>
          </a:p>
          <a:p>
            <a:pPr marL="0" indent="0">
              <a:buNone/>
            </a:pPr>
            <a:r>
              <a:rPr lang="en-US" sz="2400" dirty="0"/>
              <a:t>CCS B Street</a:t>
            </a:r>
          </a:p>
          <a:p>
            <a:pPr marL="0" indent="0">
              <a:buNone/>
            </a:pPr>
            <a:r>
              <a:rPr lang="en-US" sz="2400" dirty="0" err="1"/>
              <a:t>Fresnius</a:t>
            </a:r>
            <a:r>
              <a:rPr lang="en-US" sz="2400" dirty="0"/>
              <a:t> Kidney Care (3)</a:t>
            </a:r>
          </a:p>
          <a:p>
            <a:pPr marL="0" indent="0">
              <a:buNone/>
            </a:pPr>
            <a:r>
              <a:rPr lang="en-US" sz="2400" dirty="0"/>
              <a:t>Maine General Hospital</a:t>
            </a:r>
          </a:p>
          <a:p>
            <a:pPr marL="0" indent="0">
              <a:buNone/>
            </a:pPr>
            <a:r>
              <a:rPr lang="en-US" sz="2400" dirty="0"/>
              <a:t>Montello Manor</a:t>
            </a:r>
          </a:p>
          <a:p>
            <a:pPr marL="0" indent="0">
              <a:buNone/>
            </a:pPr>
            <a:r>
              <a:rPr lang="en-US" sz="2400" dirty="0"/>
              <a:t>Mt St. Joseph’s</a:t>
            </a:r>
          </a:p>
          <a:p>
            <a:pPr marL="0" indent="0">
              <a:buNone/>
            </a:pPr>
            <a:r>
              <a:rPr lang="en-US" sz="2400" dirty="0"/>
              <a:t>Pinnacle Health</a:t>
            </a:r>
          </a:p>
          <a:p>
            <a:pPr marL="0" indent="0">
              <a:buNone/>
            </a:pPr>
            <a:r>
              <a:rPr lang="en-US" sz="2400" dirty="0"/>
              <a:t>Russel Park</a:t>
            </a:r>
          </a:p>
          <a:p>
            <a:pPr marL="0" indent="0">
              <a:buNone/>
            </a:pPr>
            <a:r>
              <a:rPr lang="en-US" sz="2400" dirty="0"/>
              <a:t>Sara Frye House</a:t>
            </a:r>
          </a:p>
          <a:p>
            <a:pPr marL="0" indent="0">
              <a:buNone/>
            </a:pPr>
            <a:r>
              <a:rPr lang="en-US" sz="2400" dirty="0"/>
              <a:t>St Mary’s Regional Medical Center</a:t>
            </a:r>
          </a:p>
          <a:p>
            <a:pPr marL="0" indent="0">
              <a:buNone/>
            </a:pPr>
            <a:r>
              <a:rPr lang="en-US" sz="2400" dirty="0"/>
              <a:t>VA Maine Healthcare System</a:t>
            </a:r>
          </a:p>
          <a:p>
            <a:pPr marL="0" indent="0">
              <a:buNone/>
            </a:pPr>
            <a:r>
              <a:rPr lang="en-US" sz="2400" dirty="0"/>
              <a:t>JF Murphy Homes</a:t>
            </a:r>
          </a:p>
          <a:p>
            <a:pPr marL="0" indent="0">
              <a:buNone/>
            </a:pPr>
            <a:endParaRPr lang="en-US" sz="2400" dirty="0"/>
          </a:p>
          <a:p>
            <a:pPr marL="0" indent="0">
              <a:buNone/>
            </a:pPr>
            <a:endParaRPr lang="en-US" sz="2400" dirty="0"/>
          </a:p>
          <a:p>
            <a:pPr marL="0" indent="0">
              <a:buNone/>
            </a:pPr>
            <a:endParaRPr lang="en-US" sz="2400" dirty="0"/>
          </a:p>
        </p:txBody>
      </p:sp>
      <p:sp>
        <p:nvSpPr>
          <p:cNvPr id="4" name="TextBox 3">
            <a:extLst>
              <a:ext uri="{FF2B5EF4-FFF2-40B4-BE49-F238E27FC236}">
                <a16:creationId xmlns:a16="http://schemas.microsoft.com/office/drawing/2014/main" id="{DE27967C-BA77-4B02-ACC5-533A2E0AD2C0}"/>
              </a:ext>
            </a:extLst>
          </p:cNvPr>
          <p:cNvSpPr txBox="1"/>
          <p:nvPr/>
        </p:nvSpPr>
        <p:spPr>
          <a:xfrm>
            <a:off x="6096000" y="1859339"/>
            <a:ext cx="4003830" cy="3416320"/>
          </a:xfrm>
          <a:prstGeom prst="rect">
            <a:avLst/>
          </a:prstGeom>
          <a:noFill/>
        </p:spPr>
        <p:txBody>
          <a:bodyPr wrap="square" rtlCol="0">
            <a:spAutoFit/>
          </a:bodyPr>
          <a:lstStyle/>
          <a:p>
            <a:pPr marL="285750" indent="-285750">
              <a:buFont typeface="Arial" panose="020B0604020202020204" pitchFamily="34" charset="0"/>
              <a:buChar char="•"/>
            </a:pPr>
            <a:r>
              <a:rPr lang="en-US" b="1" u="sng" dirty="0"/>
              <a:t>Agreements on File:</a:t>
            </a:r>
          </a:p>
          <a:p>
            <a:r>
              <a:rPr lang="en-US" dirty="0"/>
              <a:t>Clover Health Care</a:t>
            </a:r>
          </a:p>
          <a:p>
            <a:r>
              <a:rPr lang="en-US" dirty="0"/>
              <a:t>JF Murphy Homes</a:t>
            </a:r>
          </a:p>
          <a:p>
            <a:r>
              <a:rPr lang="en-US" dirty="0"/>
              <a:t>Maine General Long Term Care</a:t>
            </a:r>
          </a:p>
          <a:p>
            <a:r>
              <a:rPr lang="en-US" dirty="0"/>
              <a:t>Maine General Nursing and Rehab</a:t>
            </a:r>
          </a:p>
          <a:p>
            <a:r>
              <a:rPr lang="en-US" dirty="0"/>
              <a:t>Maine Veterans’ Home – S. Paris</a:t>
            </a:r>
          </a:p>
          <a:p>
            <a:r>
              <a:rPr lang="en-US" dirty="0" err="1"/>
              <a:t>Maplecrest</a:t>
            </a:r>
            <a:r>
              <a:rPr lang="en-US" dirty="0"/>
              <a:t> Rehab and Living Ctr.</a:t>
            </a:r>
          </a:p>
          <a:p>
            <a:r>
              <a:rPr lang="en-US" dirty="0"/>
              <a:t>Montello Manor</a:t>
            </a:r>
          </a:p>
          <a:p>
            <a:r>
              <a:rPr lang="en-US" dirty="0"/>
              <a:t>Pinnacle Health and Rehab</a:t>
            </a:r>
          </a:p>
          <a:p>
            <a:r>
              <a:rPr lang="en-US" dirty="0"/>
              <a:t>Rumford Community Home</a:t>
            </a:r>
          </a:p>
          <a:p>
            <a:r>
              <a:rPr lang="en-US" dirty="0"/>
              <a:t>Stephens Memorial Hospital</a:t>
            </a:r>
          </a:p>
          <a:p>
            <a:r>
              <a:rPr lang="en-US" dirty="0"/>
              <a:t>Tri-County Mental Health</a:t>
            </a:r>
          </a:p>
        </p:txBody>
      </p:sp>
    </p:spTree>
    <p:extLst>
      <p:ext uri="{BB962C8B-B14F-4D97-AF65-F5344CB8AC3E}">
        <p14:creationId xmlns:p14="http://schemas.microsoft.com/office/powerpoint/2010/main" val="272544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C0CA-FBF4-4F8D-9781-1BE6D510190B}"/>
              </a:ext>
            </a:extLst>
          </p:cNvPr>
          <p:cNvSpPr>
            <a:spLocks noGrp="1"/>
          </p:cNvSpPr>
          <p:nvPr>
            <p:ph type="title"/>
          </p:nvPr>
        </p:nvSpPr>
        <p:spPr/>
        <p:txBody>
          <a:bodyPr/>
          <a:lstStyle/>
          <a:p>
            <a:r>
              <a:rPr lang="en-US" dirty="0"/>
              <a:t>Action items/next steps</a:t>
            </a:r>
          </a:p>
        </p:txBody>
      </p:sp>
      <p:sp>
        <p:nvSpPr>
          <p:cNvPr id="3" name="Content Placeholder 2">
            <a:extLst>
              <a:ext uri="{FF2B5EF4-FFF2-40B4-BE49-F238E27FC236}">
                <a16:creationId xmlns:a16="http://schemas.microsoft.com/office/drawing/2014/main" id="{D041D35B-6002-4B4C-B021-FC0C0BCD8BBA}"/>
              </a:ext>
            </a:extLst>
          </p:cNvPr>
          <p:cNvSpPr>
            <a:spLocks noGrp="1"/>
          </p:cNvSpPr>
          <p:nvPr>
            <p:ph idx="1"/>
          </p:nvPr>
        </p:nvSpPr>
        <p:spPr/>
        <p:txBody>
          <a:bodyPr>
            <a:normAutofit/>
          </a:bodyPr>
          <a:lstStyle/>
          <a:p>
            <a:r>
              <a:rPr lang="en-US" sz="2400" dirty="0"/>
              <a:t>What should be accomplished prior to the next meeting?</a:t>
            </a:r>
          </a:p>
          <a:p>
            <a:r>
              <a:rPr lang="en-US" sz="2400" dirty="0"/>
              <a:t>What should be discussed at the next meeting?</a:t>
            </a:r>
          </a:p>
        </p:txBody>
      </p:sp>
    </p:spTree>
    <p:extLst>
      <p:ext uri="{BB962C8B-B14F-4D97-AF65-F5344CB8AC3E}">
        <p14:creationId xmlns:p14="http://schemas.microsoft.com/office/powerpoint/2010/main" val="97631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69FF-2F3C-4E19-BEEE-F37426664CFE}"/>
              </a:ext>
            </a:extLst>
          </p:cNvPr>
          <p:cNvSpPr>
            <a:spLocks noGrp="1"/>
          </p:cNvSpPr>
          <p:nvPr>
            <p:ph type="title"/>
          </p:nvPr>
        </p:nvSpPr>
        <p:spPr>
          <a:xfrm>
            <a:off x="2231136" y="2834640"/>
            <a:ext cx="7729728" cy="1188720"/>
          </a:xfrm>
        </p:spPr>
        <p:txBody>
          <a:bodyPr/>
          <a:lstStyle/>
          <a:p>
            <a:r>
              <a:rPr lang="en-US" dirty="0"/>
              <a:t>Questions/comments</a:t>
            </a:r>
          </a:p>
        </p:txBody>
      </p:sp>
    </p:spTree>
    <p:extLst>
      <p:ext uri="{BB962C8B-B14F-4D97-AF65-F5344CB8AC3E}">
        <p14:creationId xmlns:p14="http://schemas.microsoft.com/office/powerpoint/2010/main" val="41792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674B7-456E-43CE-9E75-3F33CFBAABCE}"/>
              </a:ext>
            </a:extLst>
          </p:cNvPr>
          <p:cNvSpPr>
            <a:spLocks noGrp="1"/>
          </p:cNvSpPr>
          <p:nvPr>
            <p:ph type="title"/>
          </p:nvPr>
        </p:nvSpPr>
        <p:spPr/>
        <p:txBody>
          <a:bodyPr/>
          <a:lstStyle/>
          <a:p>
            <a:r>
              <a:rPr lang="en-US" dirty="0"/>
              <a:t>Meeting at a glance:</a:t>
            </a:r>
          </a:p>
        </p:txBody>
      </p:sp>
      <p:sp>
        <p:nvSpPr>
          <p:cNvPr id="3" name="Content Placeholder 2">
            <a:extLst>
              <a:ext uri="{FF2B5EF4-FFF2-40B4-BE49-F238E27FC236}">
                <a16:creationId xmlns:a16="http://schemas.microsoft.com/office/drawing/2014/main" id="{263EEB74-6BA3-4B60-986B-0AA836B5959D}"/>
              </a:ext>
            </a:extLst>
          </p:cNvPr>
          <p:cNvSpPr>
            <a:spLocks noGrp="1"/>
          </p:cNvSpPr>
          <p:nvPr>
            <p:ph idx="1"/>
          </p:nvPr>
        </p:nvSpPr>
        <p:spPr>
          <a:xfrm>
            <a:off x="2231136" y="2638044"/>
            <a:ext cx="7729728" cy="3953256"/>
          </a:xfrm>
        </p:spPr>
        <p:txBody>
          <a:bodyPr>
            <a:normAutofit/>
          </a:bodyPr>
          <a:lstStyle/>
          <a:p>
            <a:r>
              <a:rPr lang="en-US" sz="2400" dirty="0"/>
              <a:t>HCCCM Coordinator Welcome</a:t>
            </a:r>
          </a:p>
          <a:p>
            <a:r>
              <a:rPr lang="en-US" sz="2400" dirty="0"/>
              <a:t>Introductions &amp; Facility Updates </a:t>
            </a:r>
          </a:p>
          <a:p>
            <a:r>
              <a:rPr lang="en-US" sz="2400" dirty="0"/>
              <a:t>Updates and New Subjects</a:t>
            </a:r>
          </a:p>
          <a:p>
            <a:r>
              <a:rPr lang="en-US" sz="2400" dirty="0"/>
              <a:t>Education: EMSC and the Coalitions</a:t>
            </a:r>
          </a:p>
          <a:p>
            <a:r>
              <a:rPr lang="en-US" sz="2400" dirty="0"/>
              <a:t>Meeting Dates and Membership forms</a:t>
            </a:r>
          </a:p>
          <a:p>
            <a:r>
              <a:rPr lang="en-US" sz="2400" dirty="0"/>
              <a:t>Action Items and Adjourn </a:t>
            </a:r>
          </a:p>
        </p:txBody>
      </p:sp>
    </p:spTree>
    <p:extLst>
      <p:ext uri="{BB962C8B-B14F-4D97-AF65-F5344CB8AC3E}">
        <p14:creationId xmlns:p14="http://schemas.microsoft.com/office/powerpoint/2010/main" val="240783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DC9A3-6D07-448F-85C1-67A30752AF16}"/>
              </a:ext>
            </a:extLst>
          </p:cNvPr>
          <p:cNvSpPr>
            <a:spLocks noGrp="1"/>
          </p:cNvSpPr>
          <p:nvPr>
            <p:ph type="title"/>
          </p:nvPr>
        </p:nvSpPr>
        <p:spPr/>
        <p:txBody>
          <a:bodyPr/>
          <a:lstStyle/>
          <a:p>
            <a:r>
              <a:rPr lang="en-US" dirty="0"/>
              <a:t>Introductions &amp; Facility updates</a:t>
            </a:r>
          </a:p>
        </p:txBody>
      </p:sp>
      <p:sp>
        <p:nvSpPr>
          <p:cNvPr id="3" name="Content Placeholder 2">
            <a:extLst>
              <a:ext uri="{FF2B5EF4-FFF2-40B4-BE49-F238E27FC236}">
                <a16:creationId xmlns:a16="http://schemas.microsoft.com/office/drawing/2014/main" id="{56BB1815-86C3-4ED2-9BE9-50F76553E277}"/>
              </a:ext>
            </a:extLst>
          </p:cNvPr>
          <p:cNvSpPr>
            <a:spLocks noGrp="1"/>
          </p:cNvSpPr>
          <p:nvPr>
            <p:ph idx="1"/>
          </p:nvPr>
        </p:nvSpPr>
        <p:spPr/>
        <p:txBody>
          <a:bodyPr>
            <a:normAutofit/>
          </a:bodyPr>
          <a:lstStyle/>
          <a:p>
            <a:r>
              <a:rPr lang="en-US" sz="2400" dirty="0"/>
              <a:t>Lessons learned from recent exercises of incidents</a:t>
            </a:r>
          </a:p>
          <a:p>
            <a:r>
              <a:rPr lang="en-US" sz="2400" dirty="0"/>
              <a:t>Survey lessons learned</a:t>
            </a:r>
          </a:p>
          <a:p>
            <a:r>
              <a:rPr lang="en-US" sz="2400" dirty="0"/>
              <a:t>Upcoming trainings &amp; exercises </a:t>
            </a:r>
          </a:p>
        </p:txBody>
      </p:sp>
    </p:spTree>
    <p:extLst>
      <p:ext uri="{BB962C8B-B14F-4D97-AF65-F5344CB8AC3E}">
        <p14:creationId xmlns:p14="http://schemas.microsoft.com/office/powerpoint/2010/main" val="122490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2E1-3BDC-4FA4-B4CB-DA3377685467}"/>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7411DCD2-70E1-418C-821D-BFFC8A3C84BE}"/>
              </a:ext>
            </a:extLst>
          </p:cNvPr>
          <p:cNvSpPr>
            <a:spLocks noGrp="1"/>
          </p:cNvSpPr>
          <p:nvPr>
            <p:ph idx="1"/>
          </p:nvPr>
        </p:nvSpPr>
        <p:spPr/>
        <p:txBody>
          <a:bodyPr>
            <a:normAutofit/>
          </a:bodyPr>
          <a:lstStyle/>
          <a:p>
            <a:r>
              <a:rPr lang="en-US" sz="2400" dirty="0"/>
              <a:t>CST Exercise</a:t>
            </a:r>
          </a:p>
          <a:p>
            <a:r>
              <a:rPr lang="en-US" sz="2400" dirty="0"/>
              <a:t>Website and Newsletter</a:t>
            </a:r>
          </a:p>
          <a:p>
            <a:r>
              <a:rPr lang="en-US" sz="2400" dirty="0"/>
              <a:t>Sign up for the HAN and </a:t>
            </a:r>
            <a:r>
              <a:rPr lang="en-US" sz="2400" dirty="0" err="1"/>
              <a:t>EMResource</a:t>
            </a:r>
            <a:endParaRPr lang="en-US" sz="2400" dirty="0"/>
          </a:p>
          <a:p>
            <a:r>
              <a:rPr lang="en-US" sz="2400" dirty="0"/>
              <a:t>Equipment and Resource Surveys</a:t>
            </a:r>
          </a:p>
          <a:p>
            <a:endParaRPr lang="en-US" dirty="0"/>
          </a:p>
        </p:txBody>
      </p:sp>
    </p:spTree>
    <p:extLst>
      <p:ext uri="{BB962C8B-B14F-4D97-AF65-F5344CB8AC3E}">
        <p14:creationId xmlns:p14="http://schemas.microsoft.com/office/powerpoint/2010/main" val="261105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2E1-3BDC-4FA4-B4CB-DA3377685467}"/>
              </a:ext>
            </a:extLst>
          </p:cNvPr>
          <p:cNvSpPr>
            <a:spLocks noGrp="1"/>
          </p:cNvSpPr>
          <p:nvPr>
            <p:ph type="title"/>
          </p:nvPr>
        </p:nvSpPr>
        <p:spPr/>
        <p:txBody>
          <a:bodyPr/>
          <a:lstStyle/>
          <a:p>
            <a:r>
              <a:rPr lang="en-US" dirty="0"/>
              <a:t>CST Exercise</a:t>
            </a:r>
          </a:p>
        </p:txBody>
      </p:sp>
      <p:sp>
        <p:nvSpPr>
          <p:cNvPr id="3" name="Content Placeholder 2">
            <a:extLst>
              <a:ext uri="{FF2B5EF4-FFF2-40B4-BE49-F238E27FC236}">
                <a16:creationId xmlns:a16="http://schemas.microsoft.com/office/drawing/2014/main" id="{7411DCD2-70E1-418C-821D-BFFC8A3C84BE}"/>
              </a:ext>
            </a:extLst>
          </p:cNvPr>
          <p:cNvSpPr>
            <a:spLocks noGrp="1"/>
          </p:cNvSpPr>
          <p:nvPr>
            <p:ph idx="1"/>
          </p:nvPr>
        </p:nvSpPr>
        <p:spPr>
          <a:xfrm>
            <a:off x="1938232" y="2646922"/>
            <a:ext cx="8315536" cy="3611835"/>
          </a:xfrm>
        </p:spPr>
        <p:txBody>
          <a:bodyPr>
            <a:normAutofit lnSpcReduction="10000"/>
          </a:bodyPr>
          <a:lstStyle/>
          <a:p>
            <a:r>
              <a:rPr lang="en-US" sz="2400" dirty="0"/>
              <a:t>20% of acute care beds will be “evacuated” ON PAPER in a tabletop exercise sometime during the first two weeks in June.</a:t>
            </a:r>
          </a:p>
          <a:p>
            <a:r>
              <a:rPr lang="en-US" sz="2400" dirty="0"/>
              <a:t>AAR will be held during the June 13</a:t>
            </a:r>
            <a:r>
              <a:rPr lang="en-US" sz="2400" baseline="30000" dirty="0"/>
              <a:t>th</a:t>
            </a:r>
            <a:r>
              <a:rPr lang="en-US" sz="2400" dirty="0"/>
              <a:t> coalition meeting</a:t>
            </a:r>
          </a:p>
          <a:p>
            <a:r>
              <a:rPr lang="en-US" sz="2400" dirty="0"/>
              <a:t>Must be attended by senior leadership</a:t>
            </a:r>
          </a:p>
          <a:p>
            <a:r>
              <a:rPr lang="en-US" sz="2400" dirty="0"/>
              <a:t>Must include ALL members of the coalition</a:t>
            </a:r>
          </a:p>
          <a:p>
            <a:r>
              <a:rPr lang="en-US" sz="2400" dirty="0"/>
              <a:t>Evacuating facilities will be identified the day of the drill.</a:t>
            </a:r>
          </a:p>
          <a:p>
            <a:r>
              <a:rPr lang="en-US" sz="2400" dirty="0"/>
              <a:t>All other facilities should stand by once they receive the HAN alert</a:t>
            </a:r>
          </a:p>
          <a:p>
            <a:endParaRPr lang="en-US" sz="2200" dirty="0"/>
          </a:p>
          <a:p>
            <a:pPr lvl="1"/>
            <a:endParaRPr lang="en-US" dirty="0"/>
          </a:p>
        </p:txBody>
      </p:sp>
    </p:spTree>
    <p:extLst>
      <p:ext uri="{BB962C8B-B14F-4D97-AF65-F5344CB8AC3E}">
        <p14:creationId xmlns:p14="http://schemas.microsoft.com/office/powerpoint/2010/main" val="357649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2E1-3BDC-4FA4-B4CB-DA3377685467}"/>
              </a:ext>
            </a:extLst>
          </p:cNvPr>
          <p:cNvSpPr>
            <a:spLocks noGrp="1"/>
          </p:cNvSpPr>
          <p:nvPr>
            <p:ph type="title"/>
          </p:nvPr>
        </p:nvSpPr>
        <p:spPr>
          <a:xfrm>
            <a:off x="2231136" y="440909"/>
            <a:ext cx="7729728" cy="1188720"/>
          </a:xfrm>
        </p:spPr>
        <p:txBody>
          <a:bodyPr/>
          <a:lstStyle/>
          <a:p>
            <a:r>
              <a:rPr lang="en-US" dirty="0"/>
              <a:t>CST Exercise</a:t>
            </a:r>
          </a:p>
        </p:txBody>
      </p:sp>
      <p:sp>
        <p:nvSpPr>
          <p:cNvPr id="3" name="Content Placeholder 2">
            <a:extLst>
              <a:ext uri="{FF2B5EF4-FFF2-40B4-BE49-F238E27FC236}">
                <a16:creationId xmlns:a16="http://schemas.microsoft.com/office/drawing/2014/main" id="{7411DCD2-70E1-418C-821D-BFFC8A3C84BE}"/>
              </a:ext>
            </a:extLst>
          </p:cNvPr>
          <p:cNvSpPr>
            <a:spLocks noGrp="1"/>
          </p:cNvSpPr>
          <p:nvPr>
            <p:ph idx="1"/>
          </p:nvPr>
        </p:nvSpPr>
        <p:spPr>
          <a:xfrm>
            <a:off x="1840578" y="1945586"/>
            <a:ext cx="8315536" cy="3611835"/>
          </a:xfrm>
        </p:spPr>
        <p:txBody>
          <a:bodyPr>
            <a:normAutofit fontScale="92500"/>
          </a:bodyPr>
          <a:lstStyle/>
          <a:p>
            <a:r>
              <a:rPr lang="en-US" sz="2400" dirty="0"/>
              <a:t>Evacuating Facilities:</a:t>
            </a:r>
          </a:p>
          <a:p>
            <a:pPr lvl="1"/>
            <a:r>
              <a:rPr lang="en-US" sz="2200" dirty="0"/>
              <a:t>Organize incident command</a:t>
            </a:r>
          </a:p>
          <a:p>
            <a:pPr lvl="1"/>
            <a:r>
              <a:rPr lang="en-US" sz="2200" dirty="0"/>
              <a:t>Identify proper number of patients being evacuated using the current census including individual acuities.</a:t>
            </a:r>
          </a:p>
          <a:p>
            <a:pPr lvl="1"/>
            <a:r>
              <a:rPr lang="en-US" sz="2200" dirty="0"/>
              <a:t>CALL potential receiving facilities and make arrangements for transfer</a:t>
            </a:r>
          </a:p>
          <a:p>
            <a:pPr lvl="1"/>
            <a:r>
              <a:rPr lang="en-US" sz="2200" dirty="0"/>
              <a:t>CALL to make arrangements for transportation</a:t>
            </a:r>
          </a:p>
          <a:p>
            <a:pPr lvl="1"/>
            <a:r>
              <a:rPr lang="en-US" sz="2200" dirty="0"/>
              <a:t>ANSWER any questions posed by the evaluator in a facilitated discussion.</a:t>
            </a:r>
          </a:p>
          <a:p>
            <a:pPr lvl="1"/>
            <a:r>
              <a:rPr lang="en-US" sz="2200" dirty="0"/>
              <a:t>Solutions must be realistic!</a:t>
            </a:r>
          </a:p>
          <a:p>
            <a:pPr lvl="1"/>
            <a:endParaRPr lang="en-US" sz="2200" dirty="0"/>
          </a:p>
          <a:p>
            <a:endParaRPr lang="en-US" sz="2200" dirty="0"/>
          </a:p>
          <a:p>
            <a:pPr lvl="1"/>
            <a:endParaRPr lang="en-US" dirty="0"/>
          </a:p>
        </p:txBody>
      </p:sp>
    </p:spTree>
    <p:extLst>
      <p:ext uri="{BB962C8B-B14F-4D97-AF65-F5344CB8AC3E}">
        <p14:creationId xmlns:p14="http://schemas.microsoft.com/office/powerpoint/2010/main" val="1012724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2E1-3BDC-4FA4-B4CB-DA3377685467}"/>
              </a:ext>
            </a:extLst>
          </p:cNvPr>
          <p:cNvSpPr>
            <a:spLocks noGrp="1"/>
          </p:cNvSpPr>
          <p:nvPr>
            <p:ph type="title"/>
          </p:nvPr>
        </p:nvSpPr>
        <p:spPr>
          <a:xfrm>
            <a:off x="2231136" y="440909"/>
            <a:ext cx="7729728" cy="1188720"/>
          </a:xfrm>
        </p:spPr>
        <p:txBody>
          <a:bodyPr/>
          <a:lstStyle/>
          <a:p>
            <a:r>
              <a:rPr lang="en-US" dirty="0"/>
              <a:t>CST Exercise</a:t>
            </a:r>
          </a:p>
        </p:txBody>
      </p:sp>
      <p:sp>
        <p:nvSpPr>
          <p:cNvPr id="3" name="Content Placeholder 2">
            <a:extLst>
              <a:ext uri="{FF2B5EF4-FFF2-40B4-BE49-F238E27FC236}">
                <a16:creationId xmlns:a16="http://schemas.microsoft.com/office/drawing/2014/main" id="{7411DCD2-70E1-418C-821D-BFFC8A3C84BE}"/>
              </a:ext>
            </a:extLst>
          </p:cNvPr>
          <p:cNvSpPr>
            <a:spLocks noGrp="1"/>
          </p:cNvSpPr>
          <p:nvPr>
            <p:ph idx="1"/>
          </p:nvPr>
        </p:nvSpPr>
        <p:spPr>
          <a:xfrm>
            <a:off x="1840578" y="1945586"/>
            <a:ext cx="8315536" cy="3611835"/>
          </a:xfrm>
        </p:spPr>
        <p:txBody>
          <a:bodyPr>
            <a:normAutofit fontScale="92500" lnSpcReduction="10000"/>
          </a:bodyPr>
          <a:lstStyle/>
          <a:p>
            <a:r>
              <a:rPr lang="en-US" sz="2400" dirty="0"/>
              <a:t>Support facilities:</a:t>
            </a:r>
          </a:p>
          <a:p>
            <a:pPr lvl="1"/>
            <a:r>
              <a:rPr lang="en-US" sz="2200" dirty="0"/>
              <a:t>You need to have a hand in the process to get credit. Be available with your unique service or ready to offer support in the way of equipment, transportation or personnel. Will you set up incident command?</a:t>
            </a:r>
          </a:p>
          <a:p>
            <a:r>
              <a:rPr lang="en-US" sz="2400" dirty="0"/>
              <a:t>Evaluators:</a:t>
            </a:r>
            <a:endParaRPr lang="en-US" sz="2200" dirty="0"/>
          </a:p>
          <a:p>
            <a:pPr lvl="1"/>
            <a:r>
              <a:rPr lang="en-US" sz="2200" dirty="0"/>
              <a:t>Two evaluators are needed at each evacuating facility</a:t>
            </a:r>
          </a:p>
          <a:p>
            <a:pPr lvl="1"/>
            <a:r>
              <a:rPr lang="en-US" sz="2200" dirty="0"/>
              <a:t>Other evaluators may be assigned to some receiving facilities </a:t>
            </a:r>
          </a:p>
          <a:p>
            <a:r>
              <a:rPr lang="en-US" sz="2400" dirty="0"/>
              <a:t>SIMCELL</a:t>
            </a:r>
          </a:p>
          <a:p>
            <a:pPr lvl="1"/>
            <a:r>
              <a:rPr lang="en-US" sz="2200" dirty="0"/>
              <a:t>We may have a need for simulation cell persons during the exercise</a:t>
            </a:r>
          </a:p>
        </p:txBody>
      </p:sp>
    </p:spTree>
    <p:extLst>
      <p:ext uri="{BB962C8B-B14F-4D97-AF65-F5344CB8AC3E}">
        <p14:creationId xmlns:p14="http://schemas.microsoft.com/office/powerpoint/2010/main" val="143073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2E1-3BDC-4FA4-B4CB-DA3377685467}"/>
              </a:ext>
            </a:extLst>
          </p:cNvPr>
          <p:cNvSpPr>
            <a:spLocks noGrp="1"/>
          </p:cNvSpPr>
          <p:nvPr>
            <p:ph type="title"/>
          </p:nvPr>
        </p:nvSpPr>
        <p:spPr>
          <a:xfrm>
            <a:off x="2231136" y="440909"/>
            <a:ext cx="7729728" cy="1188720"/>
          </a:xfrm>
        </p:spPr>
        <p:txBody>
          <a:bodyPr/>
          <a:lstStyle/>
          <a:p>
            <a:r>
              <a:rPr lang="en-US" dirty="0"/>
              <a:t>CST Exercise</a:t>
            </a:r>
          </a:p>
        </p:txBody>
      </p:sp>
      <p:sp>
        <p:nvSpPr>
          <p:cNvPr id="3" name="Content Placeholder 2">
            <a:extLst>
              <a:ext uri="{FF2B5EF4-FFF2-40B4-BE49-F238E27FC236}">
                <a16:creationId xmlns:a16="http://schemas.microsoft.com/office/drawing/2014/main" id="{7411DCD2-70E1-418C-821D-BFFC8A3C84BE}"/>
              </a:ext>
            </a:extLst>
          </p:cNvPr>
          <p:cNvSpPr>
            <a:spLocks noGrp="1"/>
          </p:cNvSpPr>
          <p:nvPr>
            <p:ph idx="1"/>
          </p:nvPr>
        </p:nvSpPr>
        <p:spPr>
          <a:xfrm>
            <a:off x="1840578" y="1945586"/>
            <a:ext cx="8315536" cy="3611835"/>
          </a:xfrm>
        </p:spPr>
        <p:txBody>
          <a:bodyPr>
            <a:normAutofit/>
          </a:bodyPr>
          <a:lstStyle/>
          <a:p>
            <a:r>
              <a:rPr lang="en-US" sz="2400" dirty="0" err="1"/>
              <a:t>Hotwash</a:t>
            </a:r>
            <a:r>
              <a:rPr lang="en-US" sz="2400" dirty="0"/>
              <a:t> will be held via Zoom conference immediately after the tabletop.</a:t>
            </a:r>
          </a:p>
          <a:p>
            <a:r>
              <a:rPr lang="en-US" sz="2400" dirty="0"/>
              <a:t>A full After Action Review (AAR) will be held during the next HCCCM coalition meeting on June 13</a:t>
            </a:r>
            <a:r>
              <a:rPr lang="en-US" sz="2400" baseline="30000" dirty="0"/>
              <a:t>th</a:t>
            </a:r>
            <a:r>
              <a:rPr lang="en-US" sz="2400" dirty="0"/>
              <a:t>.</a:t>
            </a:r>
          </a:p>
          <a:p>
            <a:r>
              <a:rPr lang="en-US" sz="2400" dirty="0"/>
              <a:t>An AAR document will be distributed after the event or by the end of June. This will be set so you can fill in your corrective actions for accreditation documentation.</a:t>
            </a:r>
          </a:p>
        </p:txBody>
      </p:sp>
    </p:spTree>
    <p:extLst>
      <p:ext uri="{BB962C8B-B14F-4D97-AF65-F5344CB8AC3E}">
        <p14:creationId xmlns:p14="http://schemas.microsoft.com/office/powerpoint/2010/main" val="302646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6D8C-1D28-4661-8EA5-4F630A70B581}"/>
              </a:ext>
            </a:extLst>
          </p:cNvPr>
          <p:cNvSpPr>
            <a:spLocks noGrp="1"/>
          </p:cNvSpPr>
          <p:nvPr>
            <p:ph type="title"/>
          </p:nvPr>
        </p:nvSpPr>
        <p:spPr/>
        <p:txBody>
          <a:bodyPr/>
          <a:lstStyle/>
          <a:p>
            <a:r>
              <a:rPr lang="en-US" dirty="0"/>
              <a:t>Maine HCC Website and Newsletter</a:t>
            </a:r>
          </a:p>
        </p:txBody>
      </p:sp>
      <p:sp>
        <p:nvSpPr>
          <p:cNvPr id="3" name="Content Placeholder 2">
            <a:extLst>
              <a:ext uri="{FF2B5EF4-FFF2-40B4-BE49-F238E27FC236}">
                <a16:creationId xmlns:a16="http://schemas.microsoft.com/office/drawing/2014/main" id="{9E69E616-6719-439D-B873-45EF1ECF54D2}"/>
              </a:ext>
            </a:extLst>
          </p:cNvPr>
          <p:cNvSpPr>
            <a:spLocks noGrp="1"/>
          </p:cNvSpPr>
          <p:nvPr>
            <p:ph idx="1"/>
          </p:nvPr>
        </p:nvSpPr>
        <p:spPr/>
        <p:txBody>
          <a:bodyPr>
            <a:normAutofit/>
          </a:bodyPr>
          <a:lstStyle/>
          <a:p>
            <a:r>
              <a:rPr lang="en-US" sz="2800" dirty="0"/>
              <a:t>Website URL:</a:t>
            </a:r>
          </a:p>
          <a:p>
            <a:pPr marL="0" indent="0">
              <a:buNone/>
            </a:pPr>
            <a:r>
              <a:rPr lang="en-US" sz="2800" dirty="0"/>
              <a:t>	</a:t>
            </a:r>
            <a:r>
              <a:rPr lang="en-US" sz="2800" dirty="0">
                <a:hlinkClick r:id="rId2"/>
              </a:rPr>
              <a:t>https://www.Mainehccs.com</a:t>
            </a:r>
            <a:endParaRPr lang="en-US" sz="2800" dirty="0"/>
          </a:p>
          <a:p>
            <a:r>
              <a:rPr lang="en-US" sz="2800" dirty="0" err="1"/>
              <a:t>Newletter</a:t>
            </a:r>
            <a:r>
              <a:rPr lang="en-US" sz="2800" dirty="0"/>
              <a:t>:</a:t>
            </a:r>
          </a:p>
          <a:p>
            <a:pPr marL="0" indent="0" algn="ctr">
              <a:buNone/>
            </a:pPr>
            <a:r>
              <a:rPr lang="en-US" sz="2800" dirty="0"/>
              <a:t>	Monthly link to a “Mailchimp” site. Please distribute this far and wide! Especially to your leadership.</a:t>
            </a:r>
          </a:p>
        </p:txBody>
      </p:sp>
    </p:spTree>
    <p:extLst>
      <p:ext uri="{BB962C8B-B14F-4D97-AF65-F5344CB8AC3E}">
        <p14:creationId xmlns:p14="http://schemas.microsoft.com/office/powerpoint/2010/main" val="16218503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3524</TotalTime>
  <Words>601</Words>
  <Application>Microsoft Office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Parcel</vt:lpstr>
      <vt:lpstr>Healthcare coalition of CENTRAL Maine</vt:lpstr>
      <vt:lpstr>Meeting at a glance:</vt:lpstr>
      <vt:lpstr>Introductions &amp; Facility updates</vt:lpstr>
      <vt:lpstr>Updates</vt:lpstr>
      <vt:lpstr>CST Exercise</vt:lpstr>
      <vt:lpstr>CST Exercise</vt:lpstr>
      <vt:lpstr>CST Exercise</vt:lpstr>
      <vt:lpstr>CST Exercise</vt:lpstr>
      <vt:lpstr>Maine HCC Website and Newsletter</vt:lpstr>
      <vt:lpstr>A Health Alert Network primer</vt:lpstr>
      <vt:lpstr>EM Resource – A Deeper Dive</vt:lpstr>
      <vt:lpstr>15 minute break!</vt:lpstr>
      <vt:lpstr>Emergency Medical Services for Children ________________  Marc Minkler, emt-p Maine EMs</vt:lpstr>
      <vt:lpstr>Membership Agreements  and MOUs</vt:lpstr>
      <vt:lpstr>Action items/next steps</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Maine Healthcare coalition meeting</dc:title>
  <dc:creator>Allyssa</dc:creator>
  <cp:lastModifiedBy>Mike Hatch</cp:lastModifiedBy>
  <cp:revision>43</cp:revision>
  <dcterms:created xsi:type="dcterms:W3CDTF">2019-02-26T17:32:12Z</dcterms:created>
  <dcterms:modified xsi:type="dcterms:W3CDTF">2019-05-07T10:19:22Z</dcterms:modified>
</cp:coreProperties>
</file>