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Lst>
  <p:notesMasterIdLst>
    <p:notesMasterId r:id="rId83"/>
  </p:notesMasterIdLst>
  <p:sldIdLst>
    <p:sldId id="256" r:id="rId2"/>
    <p:sldId id="1405" r:id="rId3"/>
    <p:sldId id="1458" r:id="rId4"/>
    <p:sldId id="1463" r:id="rId5"/>
    <p:sldId id="1431" r:id="rId6"/>
    <p:sldId id="1438" r:id="rId7"/>
    <p:sldId id="1439" r:id="rId8"/>
    <p:sldId id="1403" r:id="rId9"/>
    <p:sldId id="1440" r:id="rId10"/>
    <p:sldId id="1441" r:id="rId11"/>
    <p:sldId id="1442" r:id="rId12"/>
    <p:sldId id="1437" r:id="rId13"/>
    <p:sldId id="1443" r:id="rId14"/>
    <p:sldId id="1444" r:id="rId15"/>
    <p:sldId id="1445" r:id="rId16"/>
    <p:sldId id="1367" r:id="rId17"/>
    <p:sldId id="1436" r:id="rId18"/>
    <p:sldId id="877" r:id="rId19"/>
    <p:sldId id="902" r:id="rId20"/>
    <p:sldId id="1451" r:id="rId21"/>
    <p:sldId id="427" r:id="rId22"/>
    <p:sldId id="887" r:id="rId23"/>
    <p:sldId id="272" r:id="rId24"/>
    <p:sldId id="1446" r:id="rId25"/>
    <p:sldId id="1447" r:id="rId26"/>
    <p:sldId id="806" r:id="rId27"/>
    <p:sldId id="1464" r:id="rId28"/>
    <p:sldId id="807" r:id="rId29"/>
    <p:sldId id="846" r:id="rId30"/>
    <p:sldId id="808" r:id="rId31"/>
    <p:sldId id="1459" r:id="rId32"/>
    <p:sldId id="1460" r:id="rId33"/>
    <p:sldId id="804" r:id="rId34"/>
    <p:sldId id="1448" r:id="rId35"/>
    <p:sldId id="1449" r:id="rId36"/>
    <p:sldId id="1406" r:id="rId37"/>
    <p:sldId id="1432" r:id="rId38"/>
    <p:sldId id="1433" r:id="rId39"/>
    <p:sldId id="1434" r:id="rId40"/>
    <p:sldId id="1435" r:id="rId41"/>
    <p:sldId id="1450" r:id="rId42"/>
    <p:sldId id="1466" r:id="rId43"/>
    <p:sldId id="1452" r:id="rId44"/>
    <p:sldId id="1453" r:id="rId45"/>
    <p:sldId id="1465" r:id="rId46"/>
    <p:sldId id="911" r:id="rId47"/>
    <p:sldId id="836" r:id="rId48"/>
    <p:sldId id="1377" r:id="rId49"/>
    <p:sldId id="912" r:id="rId50"/>
    <p:sldId id="1378" r:id="rId51"/>
    <p:sldId id="914" r:id="rId52"/>
    <p:sldId id="1388" r:id="rId53"/>
    <p:sldId id="1461" r:id="rId54"/>
    <p:sldId id="1462" r:id="rId55"/>
    <p:sldId id="1399" r:id="rId56"/>
    <p:sldId id="1306" r:id="rId57"/>
    <p:sldId id="1454" r:id="rId58"/>
    <p:sldId id="1400" r:id="rId59"/>
    <p:sldId id="1455" r:id="rId60"/>
    <p:sldId id="435" r:id="rId61"/>
    <p:sldId id="942" r:id="rId62"/>
    <p:sldId id="1404" r:id="rId63"/>
    <p:sldId id="1371" r:id="rId64"/>
    <p:sldId id="1372" r:id="rId65"/>
    <p:sldId id="1373" r:id="rId66"/>
    <p:sldId id="1374" r:id="rId67"/>
    <p:sldId id="1375" r:id="rId68"/>
    <p:sldId id="1379" r:id="rId69"/>
    <p:sldId id="772" r:id="rId70"/>
    <p:sldId id="1457" r:id="rId71"/>
    <p:sldId id="858" r:id="rId72"/>
    <p:sldId id="859" r:id="rId73"/>
    <p:sldId id="1428" r:id="rId74"/>
    <p:sldId id="1429" r:id="rId75"/>
    <p:sldId id="1430" r:id="rId76"/>
    <p:sldId id="278" r:id="rId77"/>
    <p:sldId id="894" r:id="rId78"/>
    <p:sldId id="270" r:id="rId79"/>
    <p:sldId id="1402" r:id="rId80"/>
    <p:sldId id="1401" r:id="rId81"/>
    <p:sldId id="351" r:id="rId8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006B3B-B7E5-4FC9-A1B6-5ECB226F26C7}" v="2" dt="2021-09-20T02:31:01.070"/>
    <p1510:client id="{AD160C98-87AB-48EB-80F2-3FAE4A5FCBB8}" v="23" dt="2021-09-19T14:37:26.4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sorterViewPr>
    <p:cViewPr>
      <p:scale>
        <a:sx n="50" d="100"/>
        <a:sy n="50" d="100"/>
      </p:scale>
      <p:origin x="0" y="-4805"/>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88"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184317-CFDF-4347-A067-5A2FBF6845F5}" type="datetimeFigureOut">
              <a:rPr lang="en-US" smtClean="0"/>
              <a:t>10/5/2021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F51F49-754B-4E14-8E1C-602F0912AB82}" type="slidenum">
              <a:rPr lang="en-US" smtClean="0"/>
              <a:t>‹#›</a:t>
            </a:fld>
            <a:endParaRPr lang="en-US"/>
          </a:p>
        </p:txBody>
      </p:sp>
    </p:spTree>
    <p:extLst>
      <p:ext uri="{BB962C8B-B14F-4D97-AF65-F5344CB8AC3E}">
        <p14:creationId xmlns:p14="http://schemas.microsoft.com/office/powerpoint/2010/main" val="8371808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3" name="Slide Image Placeholder 1"/>
          <p:cNvSpPr>
            <a:spLocks noGrp="1" noRot="1" noChangeAspect="1"/>
          </p:cNvSpPr>
          <p:nvPr>
            <p:ph type="sldImg"/>
          </p:nvPr>
        </p:nvSpPr>
        <p:spPr bwMode="auto">
          <a:noFill/>
          <a:ln>
            <a:solidFill>
              <a:srgbClr val="000000"/>
            </a:solidFill>
            <a:miter lim="800000"/>
            <a:headEnd/>
            <a:tailEnd/>
          </a:ln>
        </p:spPr>
      </p:sp>
      <p:sp>
        <p:nvSpPr>
          <p:cNvPr id="4229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
        <p:nvSpPr>
          <p:cNvPr id="4" name="Slide Number Placeholder 3"/>
          <p:cNvSpPr>
            <a:spLocks noGrp="1"/>
          </p:cNvSpPr>
          <p:nvPr>
            <p:ph type="sldNum" sz="quarter" idx="5"/>
          </p:nvPr>
        </p:nvSpPr>
        <p:spPr/>
        <p:txBody>
          <a:bodyPr/>
          <a:lstStyle/>
          <a:p>
            <a:pPr>
              <a:defRPr/>
            </a:pPr>
            <a:fld id="{B0E3724C-39D5-4D35-AC81-8178FCDD3C49}" type="slidenum">
              <a:rPr lang="en-US" smtClean="0"/>
              <a:pPr>
                <a:defRPr/>
              </a:pPr>
              <a:t>20</a:t>
            </a:fld>
            <a:endParaRPr lang="en-US"/>
          </a:p>
        </p:txBody>
      </p:sp>
    </p:spTree>
    <p:extLst>
      <p:ext uri="{BB962C8B-B14F-4D97-AF65-F5344CB8AC3E}">
        <p14:creationId xmlns:p14="http://schemas.microsoft.com/office/powerpoint/2010/main" val="22910374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3" name="Slide Image Placeholder 1"/>
          <p:cNvSpPr>
            <a:spLocks noGrp="1" noRot="1" noChangeAspect="1"/>
          </p:cNvSpPr>
          <p:nvPr>
            <p:ph type="sldImg"/>
          </p:nvPr>
        </p:nvSpPr>
        <p:spPr bwMode="auto">
          <a:noFill/>
          <a:ln>
            <a:solidFill>
              <a:srgbClr val="000000"/>
            </a:solidFill>
            <a:miter lim="800000"/>
            <a:headEnd/>
            <a:tailEnd/>
          </a:ln>
        </p:spPr>
      </p:sp>
      <p:sp>
        <p:nvSpPr>
          <p:cNvPr id="4229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
        <p:nvSpPr>
          <p:cNvPr id="4" name="Slide Number Placeholder 3"/>
          <p:cNvSpPr>
            <a:spLocks noGrp="1"/>
          </p:cNvSpPr>
          <p:nvPr>
            <p:ph type="sldNum" sz="quarter" idx="5"/>
          </p:nvPr>
        </p:nvSpPr>
        <p:spPr/>
        <p:txBody>
          <a:bodyPr/>
          <a:lstStyle/>
          <a:p>
            <a:pPr>
              <a:defRPr/>
            </a:pPr>
            <a:fld id="{B0E3724C-39D5-4D35-AC81-8178FCDD3C49}" type="slidenum">
              <a:rPr lang="en-US" smtClean="0"/>
              <a:pPr>
                <a:defRPr/>
              </a:pPr>
              <a:t>21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8B1144-E00E-4452-8EEB-6528432D5731}" type="slidenum">
              <a:rPr lang="en-US" smtClean="0"/>
              <a:pPr/>
              <a:t>26</a:t>
            </a:fld>
            <a:endParaRPr lang="en-US" dirty="0"/>
          </a:p>
        </p:txBody>
      </p:sp>
    </p:spTree>
    <p:extLst>
      <p:ext uri="{BB962C8B-B14F-4D97-AF65-F5344CB8AC3E}">
        <p14:creationId xmlns:p14="http://schemas.microsoft.com/office/powerpoint/2010/main" val="4158031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8B1144-E00E-4452-8EEB-6528432D5731}" type="slidenum">
              <a:rPr lang="en-US" smtClean="0"/>
              <a:pPr/>
              <a:t>27</a:t>
            </a:fld>
            <a:endParaRPr lang="en-US" dirty="0"/>
          </a:p>
        </p:txBody>
      </p:sp>
    </p:spTree>
    <p:extLst>
      <p:ext uri="{BB962C8B-B14F-4D97-AF65-F5344CB8AC3E}">
        <p14:creationId xmlns:p14="http://schemas.microsoft.com/office/powerpoint/2010/main" val="10972305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8B1144-E00E-4452-8EEB-6528432D5731}" type="slidenum">
              <a:rPr lang="en-US" smtClean="0"/>
              <a:pPr/>
              <a:t>29</a:t>
            </a:fld>
            <a:endParaRPr lang="en-US" dirty="0"/>
          </a:p>
        </p:txBody>
      </p:sp>
    </p:spTree>
    <p:extLst>
      <p:ext uri="{BB962C8B-B14F-4D97-AF65-F5344CB8AC3E}">
        <p14:creationId xmlns:p14="http://schemas.microsoft.com/office/powerpoint/2010/main" val="36828526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1CD90ED-9B5B-45A5-A458-CE97F5C3E240}"/>
              </a:ext>
            </a:extLst>
          </p:cNvPr>
          <p:cNvSpPr>
            <a:spLocks noGrp="1" noChangeArrowheads="1"/>
          </p:cNvSpPr>
          <p:nvPr>
            <p:ph type="sldNum" sz="quarter" idx="5"/>
          </p:nvPr>
        </p:nvSpPr>
        <p:spPr>
          <a:ln/>
        </p:spPr>
        <p:txBody>
          <a:bodyPr/>
          <a:lstStyle/>
          <a:p>
            <a:fld id="{35A27838-2A2A-4EBD-A0AE-71ECA280BEDC}" type="slidenum">
              <a:rPr lang="en-US" altLang="en-US"/>
              <a:pPr/>
              <a:t>60</a:t>
            </a:fld>
            <a:endParaRPr lang="en-US" altLang="en-US"/>
          </a:p>
        </p:txBody>
      </p:sp>
      <p:sp>
        <p:nvSpPr>
          <p:cNvPr id="320514" name="Rectangle 2">
            <a:extLst>
              <a:ext uri="{FF2B5EF4-FFF2-40B4-BE49-F238E27FC236}">
                <a16:creationId xmlns:a16="http://schemas.microsoft.com/office/drawing/2014/main" id="{ABC31D7D-CAE2-46B2-99A3-B0ED10D65E24}"/>
              </a:ext>
            </a:extLst>
          </p:cNvPr>
          <p:cNvSpPr>
            <a:spLocks noGrp="1" noRot="1" noChangeAspect="1" noChangeArrowheads="1" noTextEdit="1"/>
          </p:cNvSpPr>
          <p:nvPr>
            <p:ph type="sldImg"/>
          </p:nvPr>
        </p:nvSpPr>
        <p:spPr>
          <a:xfrm>
            <a:off x="365125" y="674688"/>
            <a:ext cx="6127750" cy="3448050"/>
          </a:xfrm>
          <a:ln/>
        </p:spPr>
      </p:sp>
      <p:sp>
        <p:nvSpPr>
          <p:cNvPr id="320515" name="Rectangle 3">
            <a:extLst>
              <a:ext uri="{FF2B5EF4-FFF2-40B4-BE49-F238E27FC236}">
                <a16:creationId xmlns:a16="http://schemas.microsoft.com/office/drawing/2014/main" id="{AA59EEEE-E533-43D3-9457-6A487816DA37}"/>
              </a:ext>
            </a:extLst>
          </p:cNvPr>
          <p:cNvSpPr>
            <a:spLocks noGrp="1" noChangeArrowheads="1"/>
          </p:cNvSpPr>
          <p:nvPr>
            <p:ph type="body" idx="1"/>
          </p:nvPr>
        </p:nvSpPr>
        <p:spPr>
          <a:xfrm>
            <a:off x="893763" y="4346575"/>
            <a:ext cx="5070475" cy="4122738"/>
          </a:xfrm>
        </p:spPr>
        <p:txBody>
          <a:bodyPr/>
          <a:lstStyle/>
          <a:p>
            <a:r>
              <a:rPr lang="en-US" altLang="en-US"/>
              <a:t>These as yet unpublished figures were compiled by Jim Crabtree, RN Los Angeles County EMS agency. While they are certainly in need of further study the ratios have been found to be fairly consistent with published reports of other bombings. The difficulty with these figures is that the numbers were drawn from ‘newspaper’ accounts. It has been seen that these numbers are not 100% consistent especially in the areas of reporting the number of wounded. The number of deaths from a particular incident are the same when comparing different sources but the number of “injured” varies. There is no specific definition for “injured” in the press. Despite being inaccurate they are consistent with known information about the ratios of killed to wounded overall.</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B79E28D-4787-4F51-A5C5-D683817E9985}"/>
              </a:ext>
            </a:extLst>
          </p:cNvPr>
          <p:cNvSpPr>
            <a:spLocks noGrp="1" noChangeArrowheads="1"/>
          </p:cNvSpPr>
          <p:nvPr>
            <p:ph type="sldNum" sz="quarter" idx="5"/>
          </p:nvPr>
        </p:nvSpPr>
        <p:spPr>
          <a:ln/>
        </p:spPr>
        <p:txBody>
          <a:bodyPr/>
          <a:lstStyle/>
          <a:p>
            <a:fld id="{7C96AA2B-82C3-420C-B0AE-3B8B540811EE}" type="slidenum">
              <a:rPr lang="en-US" altLang="en-US"/>
              <a:pPr/>
              <a:t>61</a:t>
            </a:fld>
            <a:endParaRPr lang="en-US" altLang="en-US"/>
          </a:p>
        </p:txBody>
      </p:sp>
      <p:sp>
        <p:nvSpPr>
          <p:cNvPr id="323586" name="Rectangle 2">
            <a:extLst>
              <a:ext uri="{FF2B5EF4-FFF2-40B4-BE49-F238E27FC236}">
                <a16:creationId xmlns:a16="http://schemas.microsoft.com/office/drawing/2014/main" id="{B2AE31EF-BEFE-4DC8-BF2C-BAEC1D8E9C80}"/>
              </a:ext>
            </a:extLst>
          </p:cNvPr>
          <p:cNvSpPr>
            <a:spLocks noGrp="1" noRot="1" noChangeAspect="1" noChangeArrowheads="1" noTextEdit="1"/>
          </p:cNvSpPr>
          <p:nvPr>
            <p:ph type="sldImg"/>
          </p:nvPr>
        </p:nvSpPr>
        <p:spPr>
          <a:xfrm>
            <a:off x="365125" y="674688"/>
            <a:ext cx="6127750" cy="3448050"/>
          </a:xfrm>
          <a:ln/>
        </p:spPr>
      </p:sp>
      <p:sp>
        <p:nvSpPr>
          <p:cNvPr id="323587" name="Rectangle 3">
            <a:extLst>
              <a:ext uri="{FF2B5EF4-FFF2-40B4-BE49-F238E27FC236}">
                <a16:creationId xmlns:a16="http://schemas.microsoft.com/office/drawing/2014/main" id="{6F5FB509-73D4-49D4-B03C-F6B67D265BEA}"/>
              </a:ext>
            </a:extLst>
          </p:cNvPr>
          <p:cNvSpPr>
            <a:spLocks noGrp="1" noChangeArrowheads="1"/>
          </p:cNvSpPr>
          <p:nvPr>
            <p:ph type="body" idx="1"/>
          </p:nvPr>
        </p:nvSpPr>
        <p:spPr>
          <a:xfrm>
            <a:off x="893763" y="4346575"/>
            <a:ext cx="5070475" cy="4122738"/>
          </a:xfrm>
        </p:spPr>
        <p:txBody>
          <a:bodyPr/>
          <a:lstStyle/>
          <a:p>
            <a:pPr algn="just"/>
            <a:r>
              <a:rPr lang="en-US" altLang="en-US">
                <a:cs typeface="Times New Roman" panose="02020603050405020304" pitchFamily="18" charset="0"/>
              </a:rPr>
              <a:t>Terrorist bombings are intended to produce casualties among people.  Their placement and time of detonation can therefore be expected to occur during periods when a location is occupied.  In most situations, this would mean a daytime bombing, however bombings at nightclubs or restaurants have occurred in the evening and night time hours.  A terrorist bombing will always be an unexpected event.  Even when warnings have been given to authorities, it is unlikely that health care responders would be informed until after the blast has actually happened.  The resultant effect upon the health care emergency system is the creation of a mass casualty event.  Previous terrorist bombings have resulted in just 1 or 2 victims all the way up to the 759 persons involved in the 1995 Oklahoma City explosion.   </a:t>
            </a:r>
          </a:p>
          <a:p>
            <a:pPr algn="just"/>
            <a:r>
              <a:rPr lang="en-US" altLang="en-US">
                <a:cs typeface="Times New Roman" panose="02020603050405020304" pitchFamily="18" charset="0"/>
              </a:rPr>
              <a:t>	The priorities are; scene control (including safety), interfacing with law enforcement, triage at the scene, triage at the hospital, management of available health care resources (treatment, admission beds, access to special procedures) and identification and release of fatalities.   </a:t>
            </a:r>
          </a:p>
          <a:p>
            <a:pPr algn="just"/>
            <a:r>
              <a:rPr lang="en-US" altLang="en-US">
                <a:cs typeface="Arial" panose="020B0604020202020204" pitchFamily="34" charset="0"/>
              </a:rPr>
              <a:t>After the Oklahoma City bombing it was noted that victims arrived in two different “waves”.  First the “self transported” followed by the Ambulance transported.  (ED Management 2000) Again, with the least injured arriving first.  This can be a factor to remember in not tying up resources treating this first group.</a:t>
            </a:r>
            <a:endParaRPr lang="en-US" altLang="en-US">
              <a:cs typeface="Times New Roman" panose="02020603050405020304" pitchFamily="18" charset="0"/>
            </a:endParaRPr>
          </a:p>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640A310-5619-436F-A710-EEB27A1C7407}" type="datetimeFigureOut">
              <a:rPr lang="en-US" smtClean="0"/>
              <a:t>10/5/2021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55D00B-7FC1-43BB-9293-5AC9FE4F9B0E}"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4170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40A310-5619-436F-A710-EEB27A1C7407}" type="datetimeFigureOut">
              <a:rPr lang="en-US" smtClean="0"/>
              <a:t>10/5/2021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55D00B-7FC1-43BB-9293-5AC9FE4F9B0E}" type="slidenum">
              <a:rPr lang="en-US" smtClean="0"/>
              <a:t>‹#›</a:t>
            </a:fld>
            <a:endParaRPr lang="en-US"/>
          </a:p>
        </p:txBody>
      </p:sp>
    </p:spTree>
    <p:extLst>
      <p:ext uri="{BB962C8B-B14F-4D97-AF65-F5344CB8AC3E}">
        <p14:creationId xmlns:p14="http://schemas.microsoft.com/office/powerpoint/2010/main" val="11655590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40A310-5619-436F-A710-EEB27A1C7407}" type="datetimeFigureOut">
              <a:rPr lang="en-US" smtClean="0"/>
              <a:t>10/5/2021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55D00B-7FC1-43BB-9293-5AC9FE4F9B0E}" type="slidenum">
              <a:rPr lang="en-US" smtClean="0"/>
              <a:t>‹#›</a:t>
            </a:fld>
            <a:endParaRPr lang="en-US"/>
          </a:p>
        </p:txBody>
      </p:sp>
    </p:spTree>
    <p:extLst>
      <p:ext uri="{BB962C8B-B14F-4D97-AF65-F5344CB8AC3E}">
        <p14:creationId xmlns:p14="http://schemas.microsoft.com/office/powerpoint/2010/main" val="1106758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743200" y="325438"/>
            <a:ext cx="8331200" cy="685800"/>
          </a:xfrm>
        </p:spPr>
        <p:txBody>
          <a:bodyPr/>
          <a:lstStyle/>
          <a:p>
            <a:r>
              <a:rPr lang="en-US"/>
              <a:t>Click to edit Master title style</a:t>
            </a:r>
          </a:p>
        </p:txBody>
      </p:sp>
      <p:sp>
        <p:nvSpPr>
          <p:cNvPr id="3" name="Text Placeholder 2"/>
          <p:cNvSpPr>
            <a:spLocks noGrp="1"/>
          </p:cNvSpPr>
          <p:nvPr>
            <p:ph type="body" sz="half" idx="1"/>
          </p:nvPr>
        </p:nvSpPr>
        <p:spPr>
          <a:xfrm>
            <a:off x="2743200" y="1143000"/>
            <a:ext cx="4064000" cy="495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010400" y="1143000"/>
            <a:ext cx="4064000" cy="495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25159865"/>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743200" y="325438"/>
            <a:ext cx="8331200" cy="685800"/>
          </a:xfrm>
        </p:spPr>
        <p:txBody>
          <a:bodyPr/>
          <a:lstStyle/>
          <a:p>
            <a:r>
              <a:rPr lang="en-US"/>
              <a:t>Click to edit Master title style</a:t>
            </a:r>
          </a:p>
        </p:txBody>
      </p:sp>
      <p:sp>
        <p:nvSpPr>
          <p:cNvPr id="3" name="Text Placeholder 2"/>
          <p:cNvSpPr>
            <a:spLocks noGrp="1"/>
          </p:cNvSpPr>
          <p:nvPr>
            <p:ph type="body" sz="half" idx="1"/>
          </p:nvPr>
        </p:nvSpPr>
        <p:spPr>
          <a:xfrm>
            <a:off x="2743200" y="1143000"/>
            <a:ext cx="4064000" cy="495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7010400" y="1143000"/>
            <a:ext cx="4064000" cy="2400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7010400" y="3695700"/>
            <a:ext cx="4064000" cy="2400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91258723"/>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40A310-5619-436F-A710-EEB27A1C7407}" type="datetimeFigureOut">
              <a:rPr lang="en-US" smtClean="0"/>
              <a:t>10/5/2021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55D00B-7FC1-43BB-9293-5AC9FE4F9B0E}" type="slidenum">
              <a:rPr lang="en-US" smtClean="0"/>
              <a:t>‹#›</a:t>
            </a:fld>
            <a:endParaRPr lang="en-US"/>
          </a:p>
        </p:txBody>
      </p:sp>
    </p:spTree>
    <p:extLst>
      <p:ext uri="{BB962C8B-B14F-4D97-AF65-F5344CB8AC3E}">
        <p14:creationId xmlns:p14="http://schemas.microsoft.com/office/powerpoint/2010/main" val="2499154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40A310-5619-436F-A710-EEB27A1C7407}" type="datetimeFigureOut">
              <a:rPr lang="en-US" smtClean="0"/>
              <a:t>10/5/2021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55D00B-7FC1-43BB-9293-5AC9FE4F9B0E}"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81990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40A310-5619-436F-A710-EEB27A1C7407}" type="datetimeFigureOut">
              <a:rPr lang="en-US" smtClean="0"/>
              <a:t>10/5/2021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55D00B-7FC1-43BB-9293-5AC9FE4F9B0E}" type="slidenum">
              <a:rPr lang="en-US" smtClean="0"/>
              <a:t>‹#›</a:t>
            </a:fld>
            <a:endParaRPr lang="en-US"/>
          </a:p>
        </p:txBody>
      </p:sp>
    </p:spTree>
    <p:extLst>
      <p:ext uri="{BB962C8B-B14F-4D97-AF65-F5344CB8AC3E}">
        <p14:creationId xmlns:p14="http://schemas.microsoft.com/office/powerpoint/2010/main" val="2306074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640A310-5619-436F-A710-EEB27A1C7407}" type="datetimeFigureOut">
              <a:rPr lang="en-US" smtClean="0"/>
              <a:t>10/5/2021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55D00B-7FC1-43BB-9293-5AC9FE4F9B0E}" type="slidenum">
              <a:rPr lang="en-US" smtClean="0"/>
              <a:t>‹#›</a:t>
            </a:fld>
            <a:endParaRPr lang="en-US"/>
          </a:p>
        </p:txBody>
      </p:sp>
    </p:spTree>
    <p:extLst>
      <p:ext uri="{BB962C8B-B14F-4D97-AF65-F5344CB8AC3E}">
        <p14:creationId xmlns:p14="http://schemas.microsoft.com/office/powerpoint/2010/main" val="15258883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40A310-5619-436F-A710-EEB27A1C7407}" type="datetimeFigureOut">
              <a:rPr lang="en-US" smtClean="0"/>
              <a:t>10/5/2021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55D00B-7FC1-43BB-9293-5AC9FE4F9B0E}" type="slidenum">
              <a:rPr lang="en-US" smtClean="0"/>
              <a:t>‹#›</a:t>
            </a:fld>
            <a:endParaRPr lang="en-US"/>
          </a:p>
        </p:txBody>
      </p:sp>
    </p:spTree>
    <p:extLst>
      <p:ext uri="{BB962C8B-B14F-4D97-AF65-F5344CB8AC3E}">
        <p14:creationId xmlns:p14="http://schemas.microsoft.com/office/powerpoint/2010/main" val="25810367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640A310-5619-436F-A710-EEB27A1C7407}" type="datetimeFigureOut">
              <a:rPr lang="en-US" smtClean="0"/>
              <a:t>10/5/2021</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7E55D00B-7FC1-43BB-9293-5AC9FE4F9B0E}" type="slidenum">
              <a:rPr lang="en-US" smtClean="0"/>
              <a:t>‹#›</a:t>
            </a:fld>
            <a:endParaRPr lang="en-US"/>
          </a:p>
        </p:txBody>
      </p:sp>
    </p:spTree>
    <p:extLst>
      <p:ext uri="{BB962C8B-B14F-4D97-AF65-F5344CB8AC3E}">
        <p14:creationId xmlns:p14="http://schemas.microsoft.com/office/powerpoint/2010/main" val="934638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640A310-5619-436F-A710-EEB27A1C7407}" type="datetimeFigureOut">
              <a:rPr lang="en-US" smtClean="0"/>
              <a:t>10/5/2021</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E55D00B-7FC1-43BB-9293-5AC9FE4F9B0E}" type="slidenum">
              <a:rPr lang="en-US" smtClean="0"/>
              <a:t>‹#›</a:t>
            </a:fld>
            <a:endParaRPr lang="en-US"/>
          </a:p>
        </p:txBody>
      </p:sp>
    </p:spTree>
    <p:extLst>
      <p:ext uri="{BB962C8B-B14F-4D97-AF65-F5344CB8AC3E}">
        <p14:creationId xmlns:p14="http://schemas.microsoft.com/office/powerpoint/2010/main" val="7821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extLst>
                <a:ext uri="{28A0092B-C50C-407E-A947-70E740481C1C}">
                  <a14:useLocalDpi xmlns:a14="http://schemas.microsoft.com/office/drawing/2010/main"/>
                </a:ext>
              </a:extLst>
            </a:blip>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40A310-5619-436F-A710-EEB27A1C7407}" type="datetimeFigureOut">
              <a:rPr lang="en-US" smtClean="0"/>
              <a:t>10/5/2021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55D00B-7FC1-43BB-9293-5AC9FE4F9B0E}" type="slidenum">
              <a:rPr lang="en-US" smtClean="0"/>
              <a:t>‹#›</a:t>
            </a:fld>
            <a:endParaRPr lang="en-US"/>
          </a:p>
        </p:txBody>
      </p:sp>
    </p:spTree>
    <p:extLst>
      <p:ext uri="{BB962C8B-B14F-4D97-AF65-F5344CB8AC3E}">
        <p14:creationId xmlns:p14="http://schemas.microsoft.com/office/powerpoint/2010/main" val="3457700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640A310-5619-436F-A710-EEB27A1C7407}" type="datetimeFigureOut">
              <a:rPr lang="en-US" smtClean="0"/>
              <a:t>10/5/2021</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7E55D00B-7FC1-43BB-9293-5AC9FE4F9B0E}"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3042929"/>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1.xml"/><Relationship Id="rId5" Type="http://schemas.openxmlformats.org/officeDocument/2006/relationships/image" Target="../media/image14.jpeg"/><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6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hyperlink" Target="mailto:rkearns@uno.edu" TargetMode="Externa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jp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https://www.scopus.com/authid/detail.uri?authorId=55603245500" TargetMode="External"/><Relationship Id="rId7" Type="http://schemas.openxmlformats.org/officeDocument/2006/relationships/image" Target="../media/image60.png"/><Relationship Id="rId2" Type="http://schemas.openxmlformats.org/officeDocument/2006/relationships/hyperlink" Target="http://www.ncbi.nlm.nih.gov/sites/myncbi/collections/public/1tkQ75yPf5cCenD-kc53p9AAs/?sort=date&amp;direction=ascending" TargetMode="External"/><Relationship Id="rId1" Type="http://schemas.openxmlformats.org/officeDocument/2006/relationships/slideLayout" Target="../slideLayouts/slideLayout4.xml"/><Relationship Id="rId6" Type="http://schemas.openxmlformats.org/officeDocument/2006/relationships/hyperlink" Target="http://www.expertscape.com/" TargetMode="External"/><Relationship Id="rId11" Type="http://schemas.openxmlformats.org/officeDocument/2006/relationships/image" Target="../media/image63.tiff"/><Relationship Id="rId5" Type="http://schemas.openxmlformats.org/officeDocument/2006/relationships/hyperlink" Target="http://orcid.org/0000-0003-2037-0108" TargetMode="External"/><Relationship Id="rId10" Type="http://schemas.openxmlformats.org/officeDocument/2006/relationships/image" Target="../media/image62.png"/><Relationship Id="rId4" Type="http://schemas.openxmlformats.org/officeDocument/2006/relationships/hyperlink" Target="https://www.researchgate.net/profile/Randy_Kearns" TargetMode="External"/><Relationship Id="rId9" Type="http://schemas.openxmlformats.org/officeDocument/2006/relationships/image" Target="../media/image61.jpeg"/></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1DD45-158A-4288-B945-98422E018820}"/>
              </a:ext>
            </a:extLst>
          </p:cNvPr>
          <p:cNvSpPr>
            <a:spLocks noGrp="1"/>
          </p:cNvSpPr>
          <p:nvPr>
            <p:ph type="ctrTitle"/>
          </p:nvPr>
        </p:nvSpPr>
        <p:spPr>
          <a:xfrm>
            <a:off x="1066800" y="1895294"/>
            <a:ext cx="10058400" cy="2241700"/>
          </a:xfrm>
        </p:spPr>
        <p:txBody>
          <a:bodyPr>
            <a:normAutofit/>
          </a:bodyPr>
          <a:lstStyle/>
          <a:p>
            <a:pPr algn="ctr"/>
            <a:r>
              <a:rPr lang="en-US" sz="5400" b="1" dirty="0"/>
              <a:t>Burn Mass Casualty and Burn Surge Disaster Preparedness Course</a:t>
            </a:r>
          </a:p>
        </p:txBody>
      </p:sp>
      <p:sp>
        <p:nvSpPr>
          <p:cNvPr id="3" name="Subtitle 2">
            <a:extLst>
              <a:ext uri="{FF2B5EF4-FFF2-40B4-BE49-F238E27FC236}">
                <a16:creationId xmlns:a16="http://schemas.microsoft.com/office/drawing/2014/main" id="{EAA1274F-E139-4D75-87C4-2D494C19A357}"/>
              </a:ext>
            </a:extLst>
          </p:cNvPr>
          <p:cNvSpPr>
            <a:spLocks noGrp="1"/>
          </p:cNvSpPr>
          <p:nvPr>
            <p:ph type="subTitle" idx="1"/>
          </p:nvPr>
        </p:nvSpPr>
        <p:spPr>
          <a:xfrm>
            <a:off x="1100051" y="4455619"/>
            <a:ext cx="10058400" cy="1714361"/>
          </a:xfrm>
        </p:spPr>
        <p:txBody>
          <a:bodyPr>
            <a:normAutofit lnSpcReduction="10000"/>
          </a:bodyPr>
          <a:lstStyle/>
          <a:p>
            <a:r>
              <a:rPr lang="en-US" sz="2800" b="1" dirty="0"/>
              <a:t>Burn Surge Disaster Plan Development, Key considerations developing a burn surge strategy for your Organization </a:t>
            </a:r>
          </a:p>
          <a:p>
            <a:r>
              <a:rPr lang="en-US" sz="2800" b="1" dirty="0"/>
              <a:t>September 2021</a:t>
            </a:r>
          </a:p>
          <a:p>
            <a:endParaRPr lang="en-US" dirty="0"/>
          </a:p>
        </p:txBody>
      </p:sp>
      <p:pic>
        <p:nvPicPr>
          <p:cNvPr id="5" name="Picture 2">
            <a:extLst>
              <a:ext uri="{FF2B5EF4-FFF2-40B4-BE49-F238E27FC236}">
                <a16:creationId xmlns:a16="http://schemas.microsoft.com/office/drawing/2014/main" id="{0BE79AD6-7086-4308-A55A-9D6F593C3B37}"/>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656883" y="5528317"/>
            <a:ext cx="3396626" cy="70123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Text&#10;&#10;Description automatically generated">
            <a:extLst>
              <a:ext uri="{FF2B5EF4-FFF2-40B4-BE49-F238E27FC236}">
                <a16:creationId xmlns:a16="http://schemas.microsoft.com/office/drawing/2014/main" id="{3CFA8755-94AF-4DE0-B0B0-2722690F89D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689151" y="805403"/>
            <a:ext cx="3928872" cy="1075944"/>
          </a:xfrm>
          <a:prstGeom prst="rect">
            <a:avLst/>
          </a:prstGeom>
        </p:spPr>
      </p:pic>
    </p:spTree>
    <p:extLst>
      <p:ext uri="{BB962C8B-B14F-4D97-AF65-F5344CB8AC3E}">
        <p14:creationId xmlns:p14="http://schemas.microsoft.com/office/powerpoint/2010/main" val="33484963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7834C-219E-4133-AC2F-E7480C468FC5}"/>
              </a:ext>
            </a:extLst>
          </p:cNvPr>
          <p:cNvSpPr>
            <a:spLocks noGrp="1"/>
          </p:cNvSpPr>
          <p:nvPr>
            <p:ph type="title"/>
          </p:nvPr>
        </p:nvSpPr>
        <p:spPr>
          <a:xfrm>
            <a:off x="1097280" y="286603"/>
            <a:ext cx="10470324" cy="1450757"/>
          </a:xfrm>
        </p:spPr>
        <p:txBody>
          <a:bodyPr/>
          <a:lstStyle/>
          <a:p>
            <a:r>
              <a:rPr lang="en-US" b="1" dirty="0"/>
              <a:t>Building a Plan, Starts with the Basics cont.</a:t>
            </a:r>
          </a:p>
        </p:txBody>
      </p:sp>
      <p:sp>
        <p:nvSpPr>
          <p:cNvPr id="3" name="Content Placeholder 2">
            <a:extLst>
              <a:ext uri="{FF2B5EF4-FFF2-40B4-BE49-F238E27FC236}">
                <a16:creationId xmlns:a16="http://schemas.microsoft.com/office/drawing/2014/main" id="{E8547154-CF76-41D0-940F-FFFEB83D9705}"/>
              </a:ext>
            </a:extLst>
          </p:cNvPr>
          <p:cNvSpPr>
            <a:spLocks noGrp="1"/>
          </p:cNvSpPr>
          <p:nvPr>
            <p:ph idx="1"/>
          </p:nvPr>
        </p:nvSpPr>
        <p:spPr>
          <a:xfrm>
            <a:off x="1097280" y="1845734"/>
            <a:ext cx="10058400" cy="4422544"/>
          </a:xfrm>
        </p:spPr>
        <p:txBody>
          <a:bodyPr>
            <a:normAutofit/>
          </a:bodyPr>
          <a:lstStyle/>
          <a:p>
            <a:r>
              <a:rPr lang="en-US" sz="3200" dirty="0"/>
              <a:t>Who are your mutual aid partners? How often do you work with them? Train with them? Participate in off duty activities? (do you trust them?)</a:t>
            </a:r>
          </a:p>
        </p:txBody>
      </p:sp>
      <p:pic>
        <p:nvPicPr>
          <p:cNvPr id="4" name="Picture 2" descr="Free Vectors, PNGs, Mockups &amp;amp; Backgrounds - rawpixel">
            <a:extLst>
              <a:ext uri="{FF2B5EF4-FFF2-40B4-BE49-F238E27FC236}">
                <a16:creationId xmlns:a16="http://schemas.microsoft.com/office/drawing/2014/main" id="{ACDBD714-510B-4375-BB74-F52430B0B4CF}"/>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448675" y="3981450"/>
            <a:ext cx="3428999" cy="2057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0039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7834C-219E-4133-AC2F-E7480C468FC5}"/>
              </a:ext>
            </a:extLst>
          </p:cNvPr>
          <p:cNvSpPr>
            <a:spLocks noGrp="1"/>
          </p:cNvSpPr>
          <p:nvPr>
            <p:ph type="title"/>
          </p:nvPr>
        </p:nvSpPr>
        <p:spPr>
          <a:xfrm>
            <a:off x="1097280" y="286603"/>
            <a:ext cx="10470324" cy="1450757"/>
          </a:xfrm>
        </p:spPr>
        <p:txBody>
          <a:bodyPr/>
          <a:lstStyle/>
          <a:p>
            <a:r>
              <a:rPr lang="en-US" b="1" dirty="0"/>
              <a:t>Building a Plan, Starts with the Basics cont.</a:t>
            </a:r>
          </a:p>
        </p:txBody>
      </p:sp>
      <p:sp>
        <p:nvSpPr>
          <p:cNvPr id="3" name="Content Placeholder 2">
            <a:extLst>
              <a:ext uri="{FF2B5EF4-FFF2-40B4-BE49-F238E27FC236}">
                <a16:creationId xmlns:a16="http://schemas.microsoft.com/office/drawing/2014/main" id="{E8547154-CF76-41D0-940F-FFFEB83D9705}"/>
              </a:ext>
            </a:extLst>
          </p:cNvPr>
          <p:cNvSpPr>
            <a:spLocks noGrp="1"/>
          </p:cNvSpPr>
          <p:nvPr>
            <p:ph idx="1"/>
          </p:nvPr>
        </p:nvSpPr>
        <p:spPr>
          <a:xfrm>
            <a:off x="1097280" y="1845734"/>
            <a:ext cx="10058400" cy="4422544"/>
          </a:xfrm>
        </p:spPr>
        <p:txBody>
          <a:bodyPr>
            <a:normAutofit/>
          </a:bodyPr>
          <a:lstStyle/>
          <a:p>
            <a:r>
              <a:rPr lang="en-US" sz="3200" dirty="0"/>
              <a:t>All disasters are local. After the disaster in your community is over, mutual aid will return home, but it is still your community. </a:t>
            </a:r>
          </a:p>
        </p:txBody>
      </p:sp>
      <p:pic>
        <p:nvPicPr>
          <p:cNvPr id="4" name="Picture 2" descr="Free Vectors, PNGs, Mockups &amp;amp; Backgrounds - rawpixel">
            <a:extLst>
              <a:ext uri="{FF2B5EF4-FFF2-40B4-BE49-F238E27FC236}">
                <a16:creationId xmlns:a16="http://schemas.microsoft.com/office/drawing/2014/main" id="{9FF289DB-A769-4689-9A60-A3AD2AB0D17F}"/>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448675" y="3981450"/>
            <a:ext cx="3428999" cy="2057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35481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BC32D-9967-4D8E-A85E-1AF3B99A5FE9}"/>
              </a:ext>
            </a:extLst>
          </p:cNvPr>
          <p:cNvSpPr>
            <a:spLocks noGrp="1"/>
          </p:cNvSpPr>
          <p:nvPr>
            <p:ph type="title"/>
          </p:nvPr>
        </p:nvSpPr>
        <p:spPr/>
        <p:txBody>
          <a:bodyPr/>
          <a:lstStyle/>
          <a:p>
            <a:r>
              <a:rPr lang="en-US" b="1" dirty="0"/>
              <a:t>Plans and Extension of Daily Activities</a:t>
            </a:r>
          </a:p>
        </p:txBody>
      </p:sp>
      <p:sp>
        <p:nvSpPr>
          <p:cNvPr id="3" name="Content Placeholder 2">
            <a:extLst>
              <a:ext uri="{FF2B5EF4-FFF2-40B4-BE49-F238E27FC236}">
                <a16:creationId xmlns:a16="http://schemas.microsoft.com/office/drawing/2014/main" id="{605B6FC0-025E-43E4-A986-7D87F37434BC}"/>
              </a:ext>
            </a:extLst>
          </p:cNvPr>
          <p:cNvSpPr>
            <a:spLocks noGrp="1"/>
          </p:cNvSpPr>
          <p:nvPr>
            <p:ph idx="1"/>
          </p:nvPr>
        </p:nvSpPr>
        <p:spPr>
          <a:xfrm>
            <a:off x="1097280" y="1845733"/>
            <a:ext cx="10058400" cy="4475167"/>
          </a:xfrm>
        </p:spPr>
        <p:txBody>
          <a:bodyPr>
            <a:normAutofit/>
          </a:bodyPr>
          <a:lstStyle/>
          <a:p>
            <a:r>
              <a:rPr lang="en-US" sz="3200" dirty="0"/>
              <a:t>Any mass casualty incident will include multiple responses. How much effort do you make to control the scene for daily 9-1-1 calls? Staging of vehicles, access and egress?</a:t>
            </a:r>
          </a:p>
          <a:p>
            <a:endParaRPr lang="en-US" dirty="0"/>
          </a:p>
          <a:p>
            <a:endParaRPr lang="en-US" dirty="0"/>
          </a:p>
        </p:txBody>
      </p:sp>
      <p:pic>
        <p:nvPicPr>
          <p:cNvPr id="4" name="Picture 2" descr="Free Vectors, PNGs, Mockups &amp;amp; Backgrounds - rawpixel">
            <a:extLst>
              <a:ext uri="{FF2B5EF4-FFF2-40B4-BE49-F238E27FC236}">
                <a16:creationId xmlns:a16="http://schemas.microsoft.com/office/drawing/2014/main" id="{C2F4271A-EB88-43D7-9709-1652AB252382}"/>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448675" y="3981450"/>
            <a:ext cx="3428999" cy="2057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55660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BC32D-9967-4D8E-A85E-1AF3B99A5FE9}"/>
              </a:ext>
            </a:extLst>
          </p:cNvPr>
          <p:cNvSpPr>
            <a:spLocks noGrp="1"/>
          </p:cNvSpPr>
          <p:nvPr>
            <p:ph type="title"/>
          </p:nvPr>
        </p:nvSpPr>
        <p:spPr/>
        <p:txBody>
          <a:bodyPr/>
          <a:lstStyle/>
          <a:p>
            <a:r>
              <a:rPr lang="en-US" b="1" dirty="0"/>
              <a:t>Plans and Extension of Daily Activities cont.</a:t>
            </a:r>
          </a:p>
        </p:txBody>
      </p:sp>
      <p:sp>
        <p:nvSpPr>
          <p:cNvPr id="3" name="Content Placeholder 2">
            <a:extLst>
              <a:ext uri="{FF2B5EF4-FFF2-40B4-BE49-F238E27FC236}">
                <a16:creationId xmlns:a16="http://schemas.microsoft.com/office/drawing/2014/main" id="{605B6FC0-025E-43E4-A986-7D87F37434BC}"/>
              </a:ext>
            </a:extLst>
          </p:cNvPr>
          <p:cNvSpPr>
            <a:spLocks noGrp="1"/>
          </p:cNvSpPr>
          <p:nvPr>
            <p:ph idx="1"/>
          </p:nvPr>
        </p:nvSpPr>
        <p:spPr>
          <a:xfrm>
            <a:off x="1097280" y="1845733"/>
            <a:ext cx="10058400" cy="4475167"/>
          </a:xfrm>
        </p:spPr>
        <p:txBody>
          <a:bodyPr>
            <a:normAutofit/>
          </a:bodyPr>
          <a:lstStyle/>
          <a:p>
            <a:r>
              <a:rPr lang="en-US" sz="3200" dirty="0"/>
              <a:t>On daily 9-1-1 calls, (when possible) do you reposition the ambulance, pointed to the hospital? (don’t delay patient contact positioning the ambulance but do you have the manpower to reposition while caring for the patient?)</a:t>
            </a:r>
          </a:p>
          <a:p>
            <a:endParaRPr lang="en-US" dirty="0"/>
          </a:p>
          <a:p>
            <a:endParaRPr lang="en-US" dirty="0"/>
          </a:p>
        </p:txBody>
      </p:sp>
      <p:pic>
        <p:nvPicPr>
          <p:cNvPr id="4" name="Picture 2" descr="Free Vectors, PNGs, Mockups &amp;amp; Backgrounds - rawpixel">
            <a:extLst>
              <a:ext uri="{FF2B5EF4-FFF2-40B4-BE49-F238E27FC236}">
                <a16:creationId xmlns:a16="http://schemas.microsoft.com/office/drawing/2014/main" id="{9A2CCBE0-FC03-43F1-95F5-BD47170CC2C2}"/>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448675" y="3981450"/>
            <a:ext cx="3428999" cy="2057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86757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BC32D-9967-4D8E-A85E-1AF3B99A5FE9}"/>
              </a:ext>
            </a:extLst>
          </p:cNvPr>
          <p:cNvSpPr>
            <a:spLocks noGrp="1"/>
          </p:cNvSpPr>
          <p:nvPr>
            <p:ph type="title"/>
          </p:nvPr>
        </p:nvSpPr>
        <p:spPr/>
        <p:txBody>
          <a:bodyPr/>
          <a:lstStyle/>
          <a:p>
            <a:r>
              <a:rPr lang="en-US" b="1" dirty="0"/>
              <a:t>Plans and Extension of Daily Activities cont.</a:t>
            </a:r>
          </a:p>
        </p:txBody>
      </p:sp>
      <p:sp>
        <p:nvSpPr>
          <p:cNvPr id="3" name="Content Placeholder 2">
            <a:extLst>
              <a:ext uri="{FF2B5EF4-FFF2-40B4-BE49-F238E27FC236}">
                <a16:creationId xmlns:a16="http://schemas.microsoft.com/office/drawing/2014/main" id="{605B6FC0-025E-43E4-A986-7D87F37434BC}"/>
              </a:ext>
            </a:extLst>
          </p:cNvPr>
          <p:cNvSpPr>
            <a:spLocks noGrp="1"/>
          </p:cNvSpPr>
          <p:nvPr>
            <p:ph idx="1"/>
          </p:nvPr>
        </p:nvSpPr>
        <p:spPr>
          <a:xfrm>
            <a:off x="1097280" y="1845733"/>
            <a:ext cx="10058400" cy="4475167"/>
          </a:xfrm>
        </p:spPr>
        <p:txBody>
          <a:bodyPr>
            <a:normAutofit/>
          </a:bodyPr>
          <a:lstStyle/>
          <a:p>
            <a:r>
              <a:rPr lang="en-US" sz="3200" dirty="0"/>
              <a:t>Do you always work to keep a lane open? Frustration at an MCI will certainly occur if you can’t move your ambulance to transport when it’s time to go.</a:t>
            </a:r>
          </a:p>
          <a:p>
            <a:endParaRPr lang="en-US" dirty="0"/>
          </a:p>
          <a:p>
            <a:endParaRPr lang="en-US" dirty="0"/>
          </a:p>
        </p:txBody>
      </p:sp>
      <p:pic>
        <p:nvPicPr>
          <p:cNvPr id="4" name="Picture 2" descr="Free Vectors, PNGs, Mockups &amp;amp; Backgrounds - rawpixel">
            <a:extLst>
              <a:ext uri="{FF2B5EF4-FFF2-40B4-BE49-F238E27FC236}">
                <a16:creationId xmlns:a16="http://schemas.microsoft.com/office/drawing/2014/main" id="{65B49245-F015-47F0-B3AD-BA1F52D1D9DB}"/>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448675" y="3981450"/>
            <a:ext cx="3428999" cy="2057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27402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BC32D-9967-4D8E-A85E-1AF3B99A5FE9}"/>
              </a:ext>
            </a:extLst>
          </p:cNvPr>
          <p:cNvSpPr>
            <a:spLocks noGrp="1"/>
          </p:cNvSpPr>
          <p:nvPr>
            <p:ph type="title"/>
          </p:nvPr>
        </p:nvSpPr>
        <p:spPr/>
        <p:txBody>
          <a:bodyPr/>
          <a:lstStyle/>
          <a:p>
            <a:r>
              <a:rPr lang="en-US" b="1" dirty="0"/>
              <a:t>Plans and Extension of Daily Activities cont.</a:t>
            </a:r>
          </a:p>
        </p:txBody>
      </p:sp>
      <p:sp>
        <p:nvSpPr>
          <p:cNvPr id="3" name="Content Placeholder 2">
            <a:extLst>
              <a:ext uri="{FF2B5EF4-FFF2-40B4-BE49-F238E27FC236}">
                <a16:creationId xmlns:a16="http://schemas.microsoft.com/office/drawing/2014/main" id="{605B6FC0-025E-43E4-A986-7D87F37434BC}"/>
              </a:ext>
            </a:extLst>
          </p:cNvPr>
          <p:cNvSpPr>
            <a:spLocks noGrp="1"/>
          </p:cNvSpPr>
          <p:nvPr>
            <p:ph idx="1"/>
          </p:nvPr>
        </p:nvSpPr>
        <p:spPr>
          <a:xfrm>
            <a:off x="1097280" y="1845733"/>
            <a:ext cx="10058400" cy="4475167"/>
          </a:xfrm>
        </p:spPr>
        <p:txBody>
          <a:bodyPr>
            <a:normAutofit/>
          </a:bodyPr>
          <a:lstStyle/>
          <a:p>
            <a:r>
              <a:rPr lang="en-US" sz="3200" dirty="0"/>
              <a:t>On daily 9-1-1 calls, do you do a “scene size up” and once you’ve made patient contact, a condition report within 45 seconds of contact? (Rescue 4 to control, we have one patient condition yellow). Do you routinely triage all 9-1-1 calls? Following those same steps for each single 9-1-1 call will make it easier for the multiple patient (MCI) 9-1-1 call. </a:t>
            </a:r>
          </a:p>
          <a:p>
            <a:endParaRPr lang="en-US" dirty="0"/>
          </a:p>
          <a:p>
            <a:endParaRPr lang="en-US" dirty="0"/>
          </a:p>
        </p:txBody>
      </p:sp>
      <p:pic>
        <p:nvPicPr>
          <p:cNvPr id="4" name="Picture 2" descr="Free Vectors, PNGs, Mockups &amp;amp; Backgrounds - rawpixel">
            <a:extLst>
              <a:ext uri="{FF2B5EF4-FFF2-40B4-BE49-F238E27FC236}">
                <a16:creationId xmlns:a16="http://schemas.microsoft.com/office/drawing/2014/main" id="{C545B162-24DB-4954-8885-3F68C8A70113}"/>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9570128" y="4654322"/>
            <a:ext cx="2307546" cy="13845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98001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6BFF2-B659-4664-BF35-A15E55D68B00}"/>
              </a:ext>
            </a:extLst>
          </p:cNvPr>
          <p:cNvSpPr>
            <a:spLocks noGrp="1"/>
          </p:cNvSpPr>
          <p:nvPr>
            <p:ph type="title"/>
          </p:nvPr>
        </p:nvSpPr>
        <p:spPr/>
        <p:txBody>
          <a:bodyPr/>
          <a:lstStyle/>
          <a:p>
            <a:r>
              <a:rPr lang="en-US" b="1" dirty="0"/>
              <a:t>5 Things from this module</a:t>
            </a:r>
          </a:p>
        </p:txBody>
      </p:sp>
      <p:sp>
        <p:nvSpPr>
          <p:cNvPr id="3" name="Content Placeholder 2">
            <a:extLst>
              <a:ext uri="{FF2B5EF4-FFF2-40B4-BE49-F238E27FC236}">
                <a16:creationId xmlns:a16="http://schemas.microsoft.com/office/drawing/2014/main" id="{48579295-8D64-4897-93C0-BFA9EAD6C25E}"/>
              </a:ext>
            </a:extLst>
          </p:cNvPr>
          <p:cNvSpPr>
            <a:spLocks noGrp="1"/>
          </p:cNvSpPr>
          <p:nvPr>
            <p:ph idx="1"/>
          </p:nvPr>
        </p:nvSpPr>
        <p:spPr>
          <a:xfrm>
            <a:off x="1097280" y="1831317"/>
            <a:ext cx="7807569" cy="4587853"/>
          </a:xfrm>
        </p:spPr>
        <p:txBody>
          <a:bodyPr>
            <a:normAutofit fontScale="92500" lnSpcReduction="20000"/>
          </a:bodyPr>
          <a:lstStyle/>
          <a:p>
            <a:pPr marL="457200" indent="-457200">
              <a:buFont typeface="+mj-lt"/>
              <a:buAutoNum type="arabicPeriod"/>
            </a:pPr>
            <a:r>
              <a:rPr lang="en-US" sz="2800" dirty="0"/>
              <a:t>Disaster plans should be an extension of what you do every day. </a:t>
            </a:r>
          </a:p>
          <a:p>
            <a:pPr marL="457200" indent="-457200">
              <a:buFont typeface="+mj-lt"/>
              <a:buAutoNum type="arabicPeriod"/>
            </a:pPr>
            <a:r>
              <a:rPr lang="en-US" sz="2800" dirty="0"/>
              <a:t>All disasters are local. After the disaster in your community is over, mutual aid will return home, but it is still your community.</a:t>
            </a:r>
          </a:p>
          <a:p>
            <a:pPr marL="457200" indent="-457200">
              <a:buFont typeface="+mj-lt"/>
              <a:buAutoNum type="arabicPeriod"/>
            </a:pPr>
            <a:r>
              <a:rPr lang="en-US" sz="2800" dirty="0"/>
              <a:t>BMCI and MCI planning share similar components with one distinct difference. For the best outcomes, burn injuries require specialty care.</a:t>
            </a:r>
          </a:p>
          <a:p>
            <a:pPr marL="457200" indent="-457200">
              <a:buFont typeface="+mj-lt"/>
              <a:buAutoNum type="arabicPeriod"/>
            </a:pPr>
            <a:r>
              <a:rPr lang="en-US" sz="2800" dirty="0"/>
              <a:t>What are your assets and what resources will others share with you? (mutual aid)</a:t>
            </a:r>
          </a:p>
          <a:p>
            <a:pPr marL="457200" indent="-457200">
              <a:buFont typeface="+mj-lt"/>
              <a:buAutoNum type="arabicPeriod"/>
            </a:pPr>
            <a:r>
              <a:rPr lang="en-US" sz="2800" dirty="0"/>
              <a:t>Don’t overlook the role finance plays in your planning process.  </a:t>
            </a:r>
          </a:p>
          <a:p>
            <a:pPr marL="457200" indent="-457200">
              <a:buFont typeface="+mj-lt"/>
              <a:buAutoNum type="arabicPeriod"/>
            </a:pPr>
            <a:endParaRPr lang="en-US" sz="2800" dirty="0"/>
          </a:p>
        </p:txBody>
      </p:sp>
      <p:pic>
        <p:nvPicPr>
          <p:cNvPr id="4" name="Picture 3" descr="A picture containing clipart&#10;&#10;Description automatically generated">
            <a:extLst>
              <a:ext uri="{FF2B5EF4-FFF2-40B4-BE49-F238E27FC236}">
                <a16:creationId xmlns:a16="http://schemas.microsoft.com/office/drawing/2014/main" id="{3D26E758-AD46-460C-A995-A35C9B8BC635}"/>
              </a:ext>
            </a:extLst>
          </p:cNvPr>
          <p:cNvPicPr>
            <a:picLocks noChangeAspect="1"/>
          </p:cNvPicPr>
          <p:nvPr/>
        </p:nvPicPr>
        <p:blipFill>
          <a:blip r:embed="rId2" cstate="email">
            <a:clrChange>
              <a:clrFrom>
                <a:srgbClr val="FEFEFE"/>
              </a:clrFrom>
              <a:clrTo>
                <a:srgbClr val="FEFEFE">
                  <a:alpha val="0"/>
                </a:srgbClr>
              </a:clrTo>
            </a:clrChange>
            <a:extLst>
              <a:ext uri="{28A0092B-C50C-407E-A947-70E740481C1C}">
                <a14:useLocalDpi xmlns:a14="http://schemas.microsoft.com/office/drawing/2010/main"/>
              </a:ext>
            </a:extLst>
          </a:blip>
          <a:stretch>
            <a:fillRect/>
          </a:stretch>
        </p:blipFill>
        <p:spPr>
          <a:xfrm>
            <a:off x="8639266" y="3129847"/>
            <a:ext cx="3135109" cy="1990794"/>
          </a:xfrm>
          <a:prstGeom prst="rect">
            <a:avLst/>
          </a:prstGeom>
        </p:spPr>
      </p:pic>
    </p:spTree>
    <p:extLst>
      <p:ext uri="{BB962C8B-B14F-4D97-AF65-F5344CB8AC3E}">
        <p14:creationId xmlns:p14="http://schemas.microsoft.com/office/powerpoint/2010/main" val="8634544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1CF8D-F695-4DC0-9E41-56CA135CB6DE}"/>
              </a:ext>
            </a:extLst>
          </p:cNvPr>
          <p:cNvSpPr>
            <a:spLocks noGrp="1"/>
          </p:cNvSpPr>
          <p:nvPr>
            <p:ph type="ctrTitle"/>
          </p:nvPr>
        </p:nvSpPr>
        <p:spPr>
          <a:xfrm>
            <a:off x="1097280" y="758952"/>
            <a:ext cx="10058400" cy="3566160"/>
          </a:xfrm>
        </p:spPr>
        <p:txBody>
          <a:bodyPr anchor="b">
            <a:normAutofit/>
          </a:bodyPr>
          <a:lstStyle/>
          <a:p>
            <a:r>
              <a:rPr lang="en-US" b="1" dirty="0"/>
              <a:t>Four quotes related to Planning to get started…</a:t>
            </a:r>
          </a:p>
        </p:txBody>
      </p:sp>
      <p:sp>
        <p:nvSpPr>
          <p:cNvPr id="8" name="Subtitle 2">
            <a:extLst>
              <a:ext uri="{FF2B5EF4-FFF2-40B4-BE49-F238E27FC236}">
                <a16:creationId xmlns:a16="http://schemas.microsoft.com/office/drawing/2014/main" id="{A8A58219-7E80-4DB8-883E-10452E22EFFD}"/>
              </a:ext>
            </a:extLst>
          </p:cNvPr>
          <p:cNvSpPr>
            <a:spLocks noGrp="1"/>
          </p:cNvSpPr>
          <p:nvPr>
            <p:ph type="subTitle" idx="1"/>
          </p:nvPr>
        </p:nvSpPr>
        <p:spPr>
          <a:xfrm>
            <a:off x="1100051" y="4455620"/>
            <a:ext cx="10058400" cy="1143000"/>
          </a:xfrm>
        </p:spPr>
        <p:txBody>
          <a:bodyPr/>
          <a:lstStyle/>
          <a:p>
            <a:endParaRPr lang="en-US"/>
          </a:p>
        </p:txBody>
      </p:sp>
    </p:spTree>
    <p:extLst>
      <p:ext uri="{BB962C8B-B14F-4D97-AF65-F5344CB8AC3E}">
        <p14:creationId xmlns:p14="http://schemas.microsoft.com/office/powerpoint/2010/main" val="21654792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2">
            <a:extLst>
              <a:ext uri="{BEBA8EAE-BF5A-486C-A8C5-ECC9F3942E4B}">
                <a14:imgProps xmlns:a14="http://schemas.microsoft.com/office/drawing/2010/main">
                  <a14:imgLayer r:embed="rId3">
                    <a14:imgEffect>
                      <a14:artisticCrisscrossEtching/>
                    </a14:imgEffect>
                  </a14:imgLayer>
                </a14:imgProps>
              </a:ex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19" name="Rectangle 18">
            <a:extLst>
              <a:ext uri="{FF2B5EF4-FFF2-40B4-BE49-F238E27FC236}">
                <a16:creationId xmlns:a16="http://schemas.microsoft.com/office/drawing/2014/main" id="{99561F1D-9ACA-4467-ABFF-2CC4C0742C22}"/>
              </a:ext>
            </a:extLst>
          </p:cNvPr>
          <p:cNvSpPr/>
          <p:nvPr/>
        </p:nvSpPr>
        <p:spPr>
          <a:xfrm>
            <a:off x="159798" y="5809247"/>
            <a:ext cx="10482802" cy="1015663"/>
          </a:xfrm>
          <a:prstGeom prst="rect">
            <a:avLst/>
          </a:prstGeom>
          <a:solidFill>
            <a:schemeClr val="bg2">
              <a:lumMod val="90000"/>
            </a:schemeClr>
          </a:solidFill>
        </p:spPr>
        <p:txBody>
          <a:bodyPr wrap="square">
            <a:spAutoFit/>
          </a:bodyPr>
          <a:lstStyle/>
          <a:p>
            <a:r>
              <a:rPr lang="en-US" sz="3600" b="1" dirty="0"/>
              <a:t>“Plans are nothing, planning is everything” </a:t>
            </a:r>
          </a:p>
          <a:p>
            <a:r>
              <a:rPr lang="en-US" sz="2400" b="1" dirty="0"/>
              <a:t>General Dwight D. Eisenhower</a:t>
            </a:r>
          </a:p>
        </p:txBody>
      </p:sp>
      <p:sp>
        <p:nvSpPr>
          <p:cNvPr id="21" name="Rectangle 20">
            <a:extLst>
              <a:ext uri="{FF2B5EF4-FFF2-40B4-BE49-F238E27FC236}">
                <a16:creationId xmlns:a16="http://schemas.microsoft.com/office/drawing/2014/main" id="{05A2F1C8-2618-4082-A707-023AFBDFFD58}"/>
              </a:ext>
            </a:extLst>
          </p:cNvPr>
          <p:cNvSpPr/>
          <p:nvPr/>
        </p:nvSpPr>
        <p:spPr>
          <a:xfrm>
            <a:off x="3611418" y="279979"/>
            <a:ext cx="8580562" cy="646331"/>
          </a:xfrm>
          <a:prstGeom prst="rect">
            <a:avLst/>
          </a:prstGeom>
          <a:solidFill>
            <a:schemeClr val="bg2">
              <a:lumMod val="90000"/>
            </a:schemeClr>
          </a:solidFill>
        </p:spPr>
        <p:txBody>
          <a:bodyPr wrap="square">
            <a:spAutoFit/>
          </a:bodyPr>
          <a:lstStyle/>
          <a:p>
            <a:r>
              <a:rPr lang="en-US" sz="3600" b="1" dirty="0"/>
              <a:t> Operation Overlord, aka; “D Day” Invasion.</a:t>
            </a:r>
          </a:p>
        </p:txBody>
      </p:sp>
      <p:pic>
        <p:nvPicPr>
          <p:cNvPr id="18" name="Picture 17">
            <a:extLst>
              <a:ext uri="{FF2B5EF4-FFF2-40B4-BE49-F238E27FC236}">
                <a16:creationId xmlns:a16="http://schemas.microsoft.com/office/drawing/2014/main" id="{C5A169EB-106E-43A9-853D-12F6672AE0C4}"/>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10166350" y="4154094"/>
            <a:ext cx="1546240" cy="2703906"/>
          </a:xfrm>
          <a:prstGeom prst="rect">
            <a:avLst/>
          </a:prstGeom>
        </p:spPr>
      </p:pic>
    </p:spTree>
    <p:extLst>
      <p:ext uri="{BB962C8B-B14F-4D97-AF65-F5344CB8AC3E}">
        <p14:creationId xmlns:p14="http://schemas.microsoft.com/office/powerpoint/2010/main" val="8239915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extLst>
              <a:ext uri="{28A0092B-C50C-407E-A947-70E740481C1C}">
                <a14:useLocalDpi xmlns:a14="http://schemas.microsoft.com/office/drawing/2010/main"/>
              </a:ext>
            </a:extLst>
          </a:blip>
          <a:srcRect/>
          <a:stretch>
            <a:fillRect t="-4000" b="-4000"/>
          </a:stretch>
        </a:blipFill>
        <a:effectLst/>
      </p:bgPr>
    </p:bg>
    <p:spTree>
      <p:nvGrpSpPr>
        <p:cNvPr id="1" name=""/>
        <p:cNvGrpSpPr/>
        <p:nvPr/>
      </p:nvGrpSpPr>
      <p:grpSpPr>
        <a:xfrm>
          <a:off x="0" y="0"/>
          <a:ext cx="0" cy="0"/>
          <a:chOff x="0" y="0"/>
          <a:chExt cx="0" cy="0"/>
        </a:xfrm>
      </p:grpSpPr>
      <p:sp>
        <p:nvSpPr>
          <p:cNvPr id="7" name="Date Placeholder 1">
            <a:extLst>
              <a:ext uri="{FF2B5EF4-FFF2-40B4-BE49-F238E27FC236}">
                <a16:creationId xmlns:a16="http://schemas.microsoft.com/office/drawing/2014/main" id="{1FF67B98-6369-4B82-9028-DA7851BB921C}"/>
              </a:ext>
            </a:extLst>
          </p:cNvPr>
          <p:cNvSpPr txBox="1">
            <a:spLocks/>
          </p:cNvSpPr>
          <p:nvPr/>
        </p:nvSpPr>
        <p:spPr>
          <a:xfrm>
            <a:off x="1097280" y="6459785"/>
            <a:ext cx="2472271" cy="365125"/>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AE1445-7C66-4B2A-9F39-3871F200798D}" type="datetime3">
              <a:rPr lang="en-US" smtClean="0"/>
              <a:pPr/>
              <a:t>5 October 2021</a:t>
            </a:fld>
            <a:endParaRPr lang="en-US" dirty="0"/>
          </a:p>
        </p:txBody>
      </p:sp>
      <p:sp>
        <p:nvSpPr>
          <p:cNvPr id="8" name="Footer Placeholder 2">
            <a:extLst>
              <a:ext uri="{FF2B5EF4-FFF2-40B4-BE49-F238E27FC236}">
                <a16:creationId xmlns:a16="http://schemas.microsoft.com/office/drawing/2014/main" id="{C9403838-E9AA-40F8-94F2-24FC84866929}"/>
              </a:ext>
            </a:extLst>
          </p:cNvPr>
          <p:cNvSpPr txBox="1">
            <a:spLocks/>
          </p:cNvSpPr>
          <p:nvPr/>
        </p:nvSpPr>
        <p:spPr>
          <a:xfrm>
            <a:off x="3686185" y="6459785"/>
            <a:ext cx="4822804"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cap="all"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Asia Pacific Burn Association</a:t>
            </a:r>
            <a:endParaRPr lang="en-US" dirty="0"/>
          </a:p>
        </p:txBody>
      </p:sp>
      <p:pic>
        <p:nvPicPr>
          <p:cNvPr id="9" name="Picture 8">
            <a:extLst>
              <a:ext uri="{FF2B5EF4-FFF2-40B4-BE49-F238E27FC236}">
                <a16:creationId xmlns:a16="http://schemas.microsoft.com/office/drawing/2014/main" id="{0A1B71D9-A5CB-4671-ABF0-822BD828707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372725" y="3991688"/>
            <a:ext cx="1552585" cy="2866311"/>
          </a:xfrm>
          <a:prstGeom prst="rect">
            <a:avLst/>
          </a:prstGeom>
        </p:spPr>
      </p:pic>
      <p:sp>
        <p:nvSpPr>
          <p:cNvPr id="10" name="Rectangle 9">
            <a:extLst>
              <a:ext uri="{FF2B5EF4-FFF2-40B4-BE49-F238E27FC236}">
                <a16:creationId xmlns:a16="http://schemas.microsoft.com/office/drawing/2014/main" id="{A08D01B8-BA33-4B40-98D5-EF3A4B5CA1FE}"/>
              </a:ext>
            </a:extLst>
          </p:cNvPr>
          <p:cNvSpPr/>
          <p:nvPr/>
        </p:nvSpPr>
        <p:spPr>
          <a:xfrm>
            <a:off x="7841635" y="289971"/>
            <a:ext cx="4272260" cy="646331"/>
          </a:xfrm>
          <a:prstGeom prst="rect">
            <a:avLst/>
          </a:prstGeom>
          <a:solidFill>
            <a:schemeClr val="bg2">
              <a:lumMod val="90000"/>
            </a:schemeClr>
          </a:solidFill>
        </p:spPr>
        <p:txBody>
          <a:bodyPr wrap="none">
            <a:spAutoFit/>
          </a:bodyPr>
          <a:lstStyle/>
          <a:p>
            <a:r>
              <a:rPr lang="en-US" sz="3600" b="1" dirty="0"/>
              <a:t>Operation Eagle Claw</a:t>
            </a:r>
          </a:p>
        </p:txBody>
      </p:sp>
      <p:sp>
        <p:nvSpPr>
          <p:cNvPr id="11" name="Rectangle 10">
            <a:extLst>
              <a:ext uri="{FF2B5EF4-FFF2-40B4-BE49-F238E27FC236}">
                <a16:creationId xmlns:a16="http://schemas.microsoft.com/office/drawing/2014/main" id="{FED57B63-E549-4F4B-BB01-209339650B97}"/>
              </a:ext>
            </a:extLst>
          </p:cNvPr>
          <p:cNvSpPr/>
          <p:nvPr/>
        </p:nvSpPr>
        <p:spPr>
          <a:xfrm>
            <a:off x="0" y="5917271"/>
            <a:ext cx="9372600" cy="1015663"/>
          </a:xfrm>
          <a:prstGeom prst="rect">
            <a:avLst/>
          </a:prstGeom>
          <a:solidFill>
            <a:schemeClr val="bg2">
              <a:lumMod val="90000"/>
            </a:schemeClr>
          </a:solidFill>
        </p:spPr>
        <p:txBody>
          <a:bodyPr wrap="square">
            <a:spAutoFit/>
          </a:bodyPr>
          <a:lstStyle/>
          <a:p>
            <a:r>
              <a:rPr lang="en-US" sz="3600" b="1" dirty="0"/>
              <a:t>“Never confuse enthusiasm with capability”</a:t>
            </a:r>
            <a:r>
              <a:rPr lang="en-US" sz="3200" b="1" dirty="0"/>
              <a:t> </a:t>
            </a:r>
          </a:p>
          <a:p>
            <a:r>
              <a:rPr lang="en-US" sz="2400" b="1" dirty="0"/>
              <a:t>General Peter </a:t>
            </a:r>
            <a:r>
              <a:rPr lang="en-US" sz="2400" b="1" dirty="0" err="1"/>
              <a:t>Schoomaker</a:t>
            </a:r>
            <a:endParaRPr lang="en-US" sz="2400" b="1" dirty="0"/>
          </a:p>
        </p:txBody>
      </p:sp>
      <p:sp>
        <p:nvSpPr>
          <p:cNvPr id="12" name="Title 1">
            <a:extLst>
              <a:ext uri="{FF2B5EF4-FFF2-40B4-BE49-F238E27FC236}">
                <a16:creationId xmlns:a16="http://schemas.microsoft.com/office/drawing/2014/main" id="{3C1C5ED4-DA4C-485C-91AD-64907B5168CD}"/>
              </a:ext>
            </a:extLst>
          </p:cNvPr>
          <p:cNvSpPr txBox="1">
            <a:spLocks/>
          </p:cNvSpPr>
          <p:nvPr/>
        </p:nvSpPr>
        <p:spPr>
          <a:xfrm>
            <a:off x="0" y="1676869"/>
            <a:ext cx="8229600" cy="609600"/>
          </a:xfrm>
          <a:prstGeom prst="rect">
            <a:avLst/>
          </a:prstGeom>
          <a:solidFill>
            <a:schemeClr val="bg2">
              <a:lumMod val="90000"/>
            </a:schemeClr>
          </a:solidFill>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n>
                  <a:solidFill>
                    <a:schemeClr val="tx1"/>
                  </a:solidFill>
                </a:ln>
                <a:latin typeface="+mn-lt"/>
              </a:rPr>
              <a:t>What do we know about planning?</a:t>
            </a:r>
            <a:endParaRPr lang="en-US" dirty="0">
              <a:ln w="9000" cmpd="sng">
                <a:solidFill>
                  <a:schemeClr val="tx1"/>
                </a:solidFill>
                <a:prstDash val="solid"/>
              </a:ln>
              <a:latin typeface="+mn-lt"/>
            </a:endParaRPr>
          </a:p>
        </p:txBody>
      </p:sp>
    </p:spTree>
    <p:extLst>
      <p:ext uri="{BB962C8B-B14F-4D97-AF65-F5344CB8AC3E}">
        <p14:creationId xmlns:p14="http://schemas.microsoft.com/office/powerpoint/2010/main" val="8661888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08088-1F6B-47E6-A554-4A8F1566D514}"/>
              </a:ext>
            </a:extLst>
          </p:cNvPr>
          <p:cNvSpPr>
            <a:spLocks noGrp="1"/>
          </p:cNvSpPr>
          <p:nvPr>
            <p:ph type="title"/>
          </p:nvPr>
        </p:nvSpPr>
        <p:spPr/>
        <p:txBody>
          <a:bodyPr/>
          <a:lstStyle/>
          <a:p>
            <a:r>
              <a:rPr lang="en-US" b="1" dirty="0"/>
              <a:t>Disclosures</a:t>
            </a:r>
          </a:p>
        </p:txBody>
      </p:sp>
      <p:sp>
        <p:nvSpPr>
          <p:cNvPr id="7" name="Content Placeholder 6">
            <a:extLst>
              <a:ext uri="{FF2B5EF4-FFF2-40B4-BE49-F238E27FC236}">
                <a16:creationId xmlns:a16="http://schemas.microsoft.com/office/drawing/2014/main" id="{56B616C2-733C-40D9-9411-60484B9A5716}"/>
              </a:ext>
            </a:extLst>
          </p:cNvPr>
          <p:cNvSpPr>
            <a:spLocks noGrp="1"/>
          </p:cNvSpPr>
          <p:nvPr>
            <p:ph idx="1"/>
          </p:nvPr>
        </p:nvSpPr>
        <p:spPr>
          <a:xfrm>
            <a:off x="371061" y="1906261"/>
            <a:ext cx="11502887" cy="3908613"/>
          </a:xfrm>
        </p:spPr>
        <p:txBody>
          <a:bodyPr>
            <a:normAutofit fontScale="77500" lnSpcReduction="20000"/>
          </a:bodyPr>
          <a:lstStyle/>
          <a:p>
            <a:pPr marL="0" indent="0">
              <a:buNone/>
            </a:pPr>
            <a:r>
              <a:rPr lang="en-US" sz="3100" i="1" dirty="0"/>
              <a:t>In relation to this presentation, I declare that there are no conflicts of interest and, no off-label use of medications will be discussed </a:t>
            </a:r>
          </a:p>
          <a:p>
            <a:pPr marL="0" indent="0">
              <a:buNone/>
            </a:pPr>
            <a:r>
              <a:rPr lang="en-US" sz="3100" i="1" dirty="0"/>
              <a:t>The content of this work focuses on general surge topics is based in part on the research of Hick &amp; </a:t>
            </a:r>
            <a:r>
              <a:rPr lang="en-US" sz="3100" i="1" dirty="0" err="1"/>
              <a:t>Hanfling</a:t>
            </a:r>
            <a:r>
              <a:rPr lang="en-US" sz="3100" i="1" dirty="0"/>
              <a:t> et al. Terrorism, burn and blast trauma injury information is based on the research of Peleg et al. The burn surge content is based on the research of Kearns et al. Academic sources are included at the end of the presentation. </a:t>
            </a:r>
          </a:p>
          <a:p>
            <a:pPr marL="0" indent="0">
              <a:buNone/>
            </a:pPr>
            <a:r>
              <a:rPr lang="en-US" sz="3100" i="1" dirty="0"/>
              <a:t>Cases selected for demonstration are based on either personal experiences or extensive research of the event</a:t>
            </a:r>
          </a:p>
          <a:p>
            <a:pPr marL="0" indent="0">
              <a:buNone/>
            </a:pPr>
            <a:r>
              <a:rPr lang="en-US" sz="3100" i="1" dirty="0"/>
              <a:t>Medical care discussed in this content represents information commonly found in current academic sources at the time it was developed. All medical care and medical practice should be reviewed by a physician for currency and accuracy </a:t>
            </a:r>
          </a:p>
          <a:p>
            <a:pPr marL="0" indent="0">
              <a:buNone/>
            </a:pPr>
            <a:endParaRPr lang="en-US" sz="3200" dirty="0"/>
          </a:p>
          <a:p>
            <a:endParaRPr lang="en-US" dirty="0"/>
          </a:p>
        </p:txBody>
      </p:sp>
      <p:sp>
        <p:nvSpPr>
          <p:cNvPr id="5" name="Rectangle 1">
            <a:extLst>
              <a:ext uri="{FF2B5EF4-FFF2-40B4-BE49-F238E27FC236}">
                <a16:creationId xmlns:a16="http://schemas.microsoft.com/office/drawing/2014/main" id="{0B652712-E2C8-4788-B61E-DE5D1F1E87C4}"/>
              </a:ext>
            </a:extLst>
          </p:cNvPr>
          <p:cNvSpPr>
            <a:spLocks noChangeArrowheads="1"/>
          </p:cNvSpPr>
          <p:nvPr/>
        </p:nvSpPr>
        <p:spPr bwMode="auto">
          <a:xfrm>
            <a:off x="192156" y="5749933"/>
            <a:ext cx="11807687" cy="507831"/>
          </a:xfrm>
          <a:prstGeom prst="rect">
            <a:avLst/>
          </a:prstGeom>
          <a:noFill/>
          <a:ln w="9525">
            <a:noFill/>
            <a:miter lim="800000"/>
            <a:headEnd/>
            <a:tailEnd/>
          </a:ln>
        </p:spPr>
        <p:txBody>
          <a:bodyPr wrap="square" anchor="ctr">
            <a:spAutoFit/>
          </a:bodyPr>
          <a:lstStyle/>
          <a:p>
            <a:pPr eaLnBrk="0" hangingPunct="0"/>
            <a:r>
              <a:rPr lang="en-GB" sz="900" dirty="0">
                <a:solidFill>
                  <a:schemeClr val="accent1"/>
                </a:solidFill>
                <a:latin typeface="Verdana" pitchFamily="34" charset="0"/>
              </a:rPr>
              <a:t>A conflict of interest is any situation in which a speaker or immediate family members have interests, and those may cause a conflict with the current presentation. Conflicts of interest do not preclude the delivery of the talk, but should be explicitly declared. These may include financial interests (</a:t>
            </a:r>
            <a:r>
              <a:rPr lang="en-GB" sz="900" dirty="0" err="1">
                <a:solidFill>
                  <a:schemeClr val="accent1"/>
                </a:solidFill>
                <a:latin typeface="Verdana" pitchFamily="34" charset="0"/>
              </a:rPr>
              <a:t>eg</a:t>
            </a:r>
            <a:r>
              <a:rPr lang="en-GB" sz="900" dirty="0">
                <a:solidFill>
                  <a:schemeClr val="accent1"/>
                </a:solidFill>
                <a:latin typeface="Verdana" pitchFamily="34" charset="0"/>
              </a:rPr>
              <a:t>. owning stocks of a related company, having received honoraria, consultancy fees), research interests (research support by grants or otherwise), organisational interests and gifts.</a:t>
            </a:r>
            <a:endParaRPr lang="de-CH" sz="900" dirty="0">
              <a:latin typeface="Calibri" pitchFamily="34" charset="0"/>
            </a:endParaRPr>
          </a:p>
        </p:txBody>
      </p:sp>
      <p:pic>
        <p:nvPicPr>
          <p:cNvPr id="1026" name="Picture 2" descr="Conflict of Interest">
            <a:extLst>
              <a:ext uri="{FF2B5EF4-FFF2-40B4-BE49-F238E27FC236}">
                <a16:creationId xmlns:a16="http://schemas.microsoft.com/office/drawing/2014/main" id="{1D731790-7E51-46BF-B110-39331AD0F102}"/>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785425" y="117702"/>
            <a:ext cx="1214418" cy="121441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picture containing white, pan&#10;&#10;Description automatically generated">
            <a:extLst>
              <a:ext uri="{FF2B5EF4-FFF2-40B4-BE49-F238E27FC236}">
                <a16:creationId xmlns:a16="http://schemas.microsoft.com/office/drawing/2014/main" id="{460BE802-964E-4925-9E3D-562ED10A5E5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719578" y="805117"/>
            <a:ext cx="1065847" cy="1054005"/>
          </a:xfrm>
          <a:prstGeom prst="rect">
            <a:avLst/>
          </a:prstGeom>
        </p:spPr>
      </p:pic>
    </p:spTree>
    <p:extLst>
      <p:ext uri="{BB962C8B-B14F-4D97-AF65-F5344CB8AC3E}">
        <p14:creationId xmlns:p14="http://schemas.microsoft.com/office/powerpoint/2010/main" val="35296055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Rectangle 3"/>
          <p:cNvSpPr txBox="1">
            <a:spLocks/>
          </p:cNvSpPr>
          <p:nvPr/>
        </p:nvSpPr>
        <p:spPr>
          <a:xfrm>
            <a:off x="410817" y="1819922"/>
            <a:ext cx="11145079" cy="4306242"/>
          </a:xfrm>
          <a:prstGeom prst="rect">
            <a:avLst/>
          </a:prstGeom>
          <a:noFill/>
          <a:ln w="38100">
            <a:noFill/>
          </a:ln>
        </p:spPr>
        <p:txBody>
          <a:bodyPr/>
          <a:lstStyle/>
          <a:p>
            <a:pPr marL="342900" indent="-342900">
              <a:spcBef>
                <a:spcPct val="20000"/>
              </a:spcBef>
              <a:buFont typeface="Arial" charset="0"/>
              <a:buChar char="•"/>
            </a:pPr>
            <a:endParaRPr lang="en-US" sz="2000" dirty="0">
              <a:latin typeface="Calibri" pitchFamily="34" charset="0"/>
            </a:endParaRPr>
          </a:p>
          <a:p>
            <a:pPr>
              <a:spcBef>
                <a:spcPct val="20000"/>
              </a:spcBef>
            </a:pPr>
            <a:r>
              <a:rPr lang="en-US" sz="3200" i="1" dirty="0">
                <a:latin typeface="Calibri" pitchFamily="34" charset="0"/>
              </a:rPr>
              <a:t>“If you’ve seen one disaster, you’ve seen one disaster. While there are common elements, we can learn from one to help us with the next, competent disaster response requires a strong command of the fundamentals, as well as incident commanders who understand unique situations and can devise creative solutions. Can you adapt and overcome?”</a:t>
            </a:r>
          </a:p>
          <a:p>
            <a:pPr>
              <a:spcBef>
                <a:spcPct val="20000"/>
              </a:spcBef>
            </a:pPr>
            <a:endParaRPr lang="en-US" sz="2400" dirty="0">
              <a:latin typeface="Calibri" pitchFamily="34" charset="0"/>
            </a:endParaRPr>
          </a:p>
          <a:p>
            <a:pPr>
              <a:spcBef>
                <a:spcPct val="20000"/>
              </a:spcBef>
            </a:pPr>
            <a:r>
              <a:rPr lang="en-US" sz="2400" b="1" dirty="0">
                <a:latin typeface="Calibri" pitchFamily="34" charset="0"/>
              </a:rPr>
              <a:t>Lew Stringer MD, Senior Medical Advisor FEMA (ret)</a:t>
            </a:r>
          </a:p>
          <a:p>
            <a:pPr marL="342900" indent="-342900">
              <a:spcBef>
                <a:spcPct val="20000"/>
              </a:spcBef>
              <a:buFont typeface="Arial" charset="0"/>
              <a:buChar char="•"/>
            </a:pPr>
            <a:endParaRPr lang="en-US" sz="3600" dirty="0">
              <a:latin typeface="Calibri" pitchFamily="34" charset="0"/>
            </a:endParaRPr>
          </a:p>
        </p:txBody>
      </p:sp>
      <p:pic>
        <p:nvPicPr>
          <p:cNvPr id="2" name="Picture 1">
            <a:extLst>
              <a:ext uri="{FF2B5EF4-FFF2-40B4-BE49-F238E27FC236}">
                <a16:creationId xmlns:a16="http://schemas.microsoft.com/office/drawing/2014/main" id="{ADFDF001-E047-4F23-AD8C-858992FBE625}"/>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893819" y="184727"/>
            <a:ext cx="3089537" cy="1757174"/>
          </a:xfrm>
          <a:prstGeom prst="rect">
            <a:avLst/>
          </a:prstGeom>
        </p:spPr>
      </p:pic>
      <p:pic>
        <p:nvPicPr>
          <p:cNvPr id="3074" name="Picture 2" descr="Dr Lew Stringer">
            <a:extLst>
              <a:ext uri="{FF2B5EF4-FFF2-40B4-BE49-F238E27FC236}">
                <a16:creationId xmlns:a16="http://schemas.microsoft.com/office/drawing/2014/main" id="{5043E1E9-228D-4243-8F0E-1DAAAA02E349}"/>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301157" y="184728"/>
            <a:ext cx="2634200" cy="175717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04462085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Rectangle 3"/>
          <p:cNvSpPr txBox="1">
            <a:spLocks/>
          </p:cNvSpPr>
          <p:nvPr/>
        </p:nvSpPr>
        <p:spPr>
          <a:xfrm>
            <a:off x="410817" y="344557"/>
            <a:ext cx="11145079" cy="5781607"/>
          </a:xfrm>
          <a:prstGeom prst="rect">
            <a:avLst/>
          </a:prstGeom>
          <a:noFill/>
          <a:ln w="38100">
            <a:noFill/>
          </a:ln>
        </p:spPr>
        <p:txBody>
          <a:bodyPr/>
          <a:lstStyle/>
          <a:p>
            <a:pPr marL="342900" indent="-342900">
              <a:spcBef>
                <a:spcPct val="20000"/>
              </a:spcBef>
              <a:buFont typeface="Arial" charset="0"/>
              <a:buChar char="•"/>
            </a:pPr>
            <a:endParaRPr lang="en-US" sz="2400" dirty="0">
              <a:latin typeface="Calibri" pitchFamily="34" charset="0"/>
            </a:endParaRPr>
          </a:p>
          <a:p>
            <a:pPr>
              <a:spcBef>
                <a:spcPct val="20000"/>
              </a:spcBef>
            </a:pPr>
            <a:r>
              <a:rPr lang="en-US" sz="4000" i="1" dirty="0">
                <a:latin typeface="Calibri" pitchFamily="34" charset="0"/>
              </a:rPr>
              <a:t>“The best thing about </a:t>
            </a:r>
            <a:r>
              <a:rPr lang="en-US" sz="4000" b="1" i="1" u="sng" dirty="0">
                <a:latin typeface="Calibri" pitchFamily="34" charset="0"/>
              </a:rPr>
              <a:t>not planning </a:t>
            </a:r>
            <a:r>
              <a:rPr lang="en-US" sz="4000" i="1" dirty="0">
                <a:latin typeface="Calibri" pitchFamily="34" charset="0"/>
              </a:rPr>
              <a:t>is that failure comes as a complete surprise and not preceded by a period of worry and depression.”</a:t>
            </a:r>
          </a:p>
          <a:p>
            <a:pPr>
              <a:spcBef>
                <a:spcPct val="20000"/>
              </a:spcBef>
            </a:pPr>
            <a:endParaRPr lang="en-US" sz="4000" dirty="0">
              <a:latin typeface="Calibri" pitchFamily="34" charset="0"/>
            </a:endParaRPr>
          </a:p>
          <a:p>
            <a:pPr>
              <a:spcBef>
                <a:spcPct val="20000"/>
              </a:spcBef>
            </a:pPr>
            <a:r>
              <a:rPr lang="en-US" sz="3200" dirty="0">
                <a:latin typeface="Calibri" pitchFamily="34" charset="0"/>
              </a:rPr>
              <a:t>(Often stated by Sir John Harvey-Jones) however, may have earlier been said by: John Prescott Ph.D., Boston College</a:t>
            </a:r>
          </a:p>
          <a:p>
            <a:pPr marL="342900" indent="-342900">
              <a:spcBef>
                <a:spcPct val="20000"/>
              </a:spcBef>
              <a:buFont typeface="Arial" charset="0"/>
              <a:buChar char="•"/>
            </a:pPr>
            <a:endParaRPr lang="en-US" sz="4000" dirty="0">
              <a:latin typeface="Calibri" pitchFamily="34" charset="0"/>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www.fhwa.dot.gov/reports/hurricanevacuation/images/image045.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76200" y="1"/>
            <a:ext cx="12268200" cy="6876587"/>
          </a:xfrm>
          <a:prstGeom prst="rect">
            <a:avLst/>
          </a:prstGeom>
          <a:noFill/>
          <a:ln>
            <a:solidFill>
              <a:schemeClr val="bg1"/>
            </a:solidFill>
          </a:ln>
        </p:spPr>
      </p:pic>
    </p:spTree>
    <p:extLst>
      <p:ext uri="{BB962C8B-B14F-4D97-AF65-F5344CB8AC3E}">
        <p14:creationId xmlns:p14="http://schemas.microsoft.com/office/powerpoint/2010/main" val="27844373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Building a Plan, Resources </a:t>
            </a:r>
          </a:p>
        </p:txBody>
      </p:sp>
      <p:sp>
        <p:nvSpPr>
          <p:cNvPr id="3" name="Content Placeholder 2"/>
          <p:cNvSpPr>
            <a:spLocks noGrp="1"/>
          </p:cNvSpPr>
          <p:nvPr>
            <p:ph idx="1"/>
          </p:nvPr>
        </p:nvSpPr>
        <p:spPr>
          <a:xfrm>
            <a:off x="1097280" y="1845734"/>
            <a:ext cx="10058400" cy="4546188"/>
          </a:xfrm>
        </p:spPr>
        <p:txBody>
          <a:bodyPr>
            <a:normAutofit/>
          </a:bodyPr>
          <a:lstStyle/>
          <a:p>
            <a:r>
              <a:rPr lang="en-US" sz="3600" dirty="0"/>
              <a:t>All disasters are local</a:t>
            </a:r>
          </a:p>
          <a:p>
            <a:r>
              <a:rPr lang="en-US" sz="3600" b="1" dirty="0"/>
              <a:t>Intrastate resources</a:t>
            </a:r>
          </a:p>
          <a:p>
            <a:pPr lvl="1"/>
            <a:r>
              <a:rPr lang="en-US" sz="3200" dirty="0"/>
              <a:t>Burn Centers (surge capacity)</a:t>
            </a:r>
          </a:p>
          <a:p>
            <a:pPr lvl="1"/>
            <a:r>
              <a:rPr lang="en-US" sz="3200" dirty="0"/>
              <a:t>Trauma Centers (surge capacity)</a:t>
            </a:r>
          </a:p>
          <a:p>
            <a:pPr lvl="1"/>
            <a:r>
              <a:rPr lang="en-US" sz="3200" dirty="0"/>
              <a:t>Transportation resources</a:t>
            </a:r>
          </a:p>
        </p:txBody>
      </p:sp>
      <p:pic>
        <p:nvPicPr>
          <p:cNvPr id="2050" name="Picture 2" descr="Resources Icon | LRG Marketing">
            <a:extLst>
              <a:ext uri="{FF2B5EF4-FFF2-40B4-BE49-F238E27FC236}">
                <a16:creationId xmlns:a16="http://schemas.microsoft.com/office/drawing/2014/main" id="{4CB9F2E7-A94A-486E-B799-FE35A28E982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915578" y="0"/>
            <a:ext cx="2755405" cy="275082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Building a Plan, Resources cont.</a:t>
            </a:r>
          </a:p>
        </p:txBody>
      </p:sp>
      <p:sp>
        <p:nvSpPr>
          <p:cNvPr id="3" name="Content Placeholder 2"/>
          <p:cNvSpPr>
            <a:spLocks noGrp="1"/>
          </p:cNvSpPr>
          <p:nvPr>
            <p:ph idx="1"/>
          </p:nvPr>
        </p:nvSpPr>
        <p:spPr>
          <a:xfrm>
            <a:off x="1097280" y="1845734"/>
            <a:ext cx="10058400" cy="4546188"/>
          </a:xfrm>
        </p:spPr>
        <p:txBody>
          <a:bodyPr>
            <a:normAutofit/>
          </a:bodyPr>
          <a:lstStyle/>
          <a:p>
            <a:r>
              <a:rPr lang="en-US" sz="3600" b="1" dirty="0"/>
              <a:t>Interstate resources</a:t>
            </a:r>
          </a:p>
          <a:p>
            <a:pPr lvl="1"/>
            <a:r>
              <a:rPr lang="en-US" sz="3200" dirty="0"/>
              <a:t>Burn Centers (surge capacity)</a:t>
            </a:r>
          </a:p>
          <a:p>
            <a:pPr lvl="1"/>
            <a:r>
              <a:rPr lang="en-US" sz="3200" dirty="0"/>
              <a:t>Trauma Centers (surge capacity)</a:t>
            </a:r>
          </a:p>
          <a:p>
            <a:pPr lvl="1"/>
            <a:r>
              <a:rPr lang="en-US" sz="3200" dirty="0"/>
              <a:t>Transportation resources</a:t>
            </a:r>
          </a:p>
        </p:txBody>
      </p:sp>
      <p:pic>
        <p:nvPicPr>
          <p:cNvPr id="2050" name="Picture 2" descr="Resources Icon | LRG Marketing">
            <a:extLst>
              <a:ext uri="{FF2B5EF4-FFF2-40B4-BE49-F238E27FC236}">
                <a16:creationId xmlns:a16="http://schemas.microsoft.com/office/drawing/2014/main" id="{4CB9F2E7-A94A-486E-B799-FE35A28E982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915578" y="0"/>
            <a:ext cx="2755405" cy="27508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46187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Building a Plan, Resources cont.</a:t>
            </a:r>
          </a:p>
        </p:txBody>
      </p:sp>
      <p:sp>
        <p:nvSpPr>
          <p:cNvPr id="3" name="Content Placeholder 2"/>
          <p:cNvSpPr>
            <a:spLocks noGrp="1"/>
          </p:cNvSpPr>
          <p:nvPr>
            <p:ph idx="1"/>
          </p:nvPr>
        </p:nvSpPr>
        <p:spPr>
          <a:xfrm>
            <a:off x="1097280" y="2334826"/>
            <a:ext cx="10058400" cy="4057095"/>
          </a:xfrm>
        </p:spPr>
        <p:txBody>
          <a:bodyPr>
            <a:normAutofit/>
          </a:bodyPr>
          <a:lstStyle/>
          <a:p>
            <a:r>
              <a:rPr lang="en-US" sz="3200" dirty="0"/>
              <a:t>Interstate (and maybe international) cooperation, common referral patterns, interstate impediments to transfer, nature of the disaster</a:t>
            </a:r>
          </a:p>
        </p:txBody>
      </p:sp>
      <p:pic>
        <p:nvPicPr>
          <p:cNvPr id="2050" name="Picture 2" descr="Resources Icon | LRG Marketing">
            <a:extLst>
              <a:ext uri="{FF2B5EF4-FFF2-40B4-BE49-F238E27FC236}">
                <a16:creationId xmlns:a16="http://schemas.microsoft.com/office/drawing/2014/main" id="{4CB9F2E7-A94A-486E-B799-FE35A28E982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915578" y="0"/>
            <a:ext cx="2755405" cy="27508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22728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481499"/>
            <a:ext cx="8229600" cy="1143000"/>
          </a:xfrm>
        </p:spPr>
        <p:txBody>
          <a:bodyPr/>
          <a:lstStyle/>
          <a:p>
            <a:r>
              <a:rPr lang="en-US" b="1" dirty="0">
                <a:ln>
                  <a:solidFill>
                    <a:schemeClr val="tx1"/>
                  </a:solidFill>
                </a:ln>
                <a:solidFill>
                  <a:schemeClr val="tx1"/>
                </a:solidFill>
                <a:latin typeface="+mn-lt"/>
              </a:rPr>
              <a:t>Burn Center Planning</a:t>
            </a:r>
          </a:p>
        </p:txBody>
      </p:sp>
      <p:sp>
        <p:nvSpPr>
          <p:cNvPr id="3" name="Content Placeholder 2"/>
          <p:cNvSpPr>
            <a:spLocks noGrp="1"/>
          </p:cNvSpPr>
          <p:nvPr>
            <p:ph idx="1"/>
          </p:nvPr>
        </p:nvSpPr>
        <p:spPr>
          <a:xfrm>
            <a:off x="1097280" y="1905000"/>
            <a:ext cx="9570720" cy="3162786"/>
          </a:xfrm>
        </p:spPr>
        <p:txBody>
          <a:bodyPr>
            <a:normAutofit/>
          </a:bodyPr>
          <a:lstStyle/>
          <a:p>
            <a:pPr>
              <a:buNone/>
            </a:pPr>
            <a:r>
              <a:rPr lang="en-US" sz="2800" dirty="0"/>
              <a:t>Disaster plans should reflect an extension of daily activities.</a:t>
            </a:r>
          </a:p>
          <a:p>
            <a:pPr>
              <a:buNone/>
            </a:pPr>
            <a:r>
              <a:rPr lang="en-US" sz="2800" dirty="0"/>
              <a:t>Planning from the burn center perspective should reflect (minimally) three levels;</a:t>
            </a:r>
          </a:p>
          <a:p>
            <a:endParaRPr lang="en-US" sz="2800" dirty="0"/>
          </a:p>
        </p:txBody>
      </p:sp>
      <p:pic>
        <p:nvPicPr>
          <p:cNvPr id="4100" name="Picture 4" descr="http://www.unioncountyems.com/Blue_star_of_life.gif"/>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1104789" y="2901472"/>
            <a:ext cx="626945" cy="600076"/>
          </a:xfrm>
          <a:prstGeom prst="rect">
            <a:avLst/>
          </a:prstGeom>
          <a:noFill/>
        </p:spPr>
      </p:pic>
      <p:pic>
        <p:nvPicPr>
          <p:cNvPr id="4102" name="Picture 6" descr="http://upload.wikimedia.org/wikipedia/commons/thumb/3/38/Hospital_sign.svg/451px-Hospital_sign.svg.pn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1151561" y="2116880"/>
            <a:ext cx="533400" cy="533400"/>
          </a:xfrm>
          <a:prstGeom prst="rect">
            <a:avLst/>
          </a:prstGeom>
          <a:noFill/>
        </p:spPr>
      </p:pic>
      <p:pic>
        <p:nvPicPr>
          <p:cNvPr id="4104" name="Picture 8" descr="http://sanantoniohams.org/images/misc/NDMS_Logo_sm.jpg"/>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1025525" y="4953000"/>
            <a:ext cx="785475" cy="790575"/>
          </a:xfrm>
          <a:prstGeom prst="rect">
            <a:avLst/>
          </a:prstGeom>
          <a:noFill/>
        </p:spPr>
      </p:pic>
      <p:pic>
        <p:nvPicPr>
          <p:cNvPr id="9" name="Picture 4" descr="http://profile.ak.fbcdn.net/hprofile-ak-ash4/373022_52332901073_1727428651_n.jpg"/>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11025525" y="3886200"/>
            <a:ext cx="769101" cy="619126"/>
          </a:xfrm>
          <a:prstGeom prst="rect">
            <a:avLst/>
          </a:prstGeom>
          <a:noFill/>
        </p:spPr>
      </p:pic>
      <p:sp>
        <p:nvSpPr>
          <p:cNvPr id="10" name="Rectangle 9"/>
          <p:cNvSpPr/>
          <p:nvPr/>
        </p:nvSpPr>
        <p:spPr>
          <a:xfrm>
            <a:off x="228600" y="5348287"/>
            <a:ext cx="10439400" cy="830997"/>
          </a:xfrm>
          <a:prstGeom prst="rect">
            <a:avLst/>
          </a:prstGeom>
          <a:ln>
            <a:solidFill>
              <a:schemeClr val="tx1"/>
            </a:solidFill>
          </a:ln>
        </p:spPr>
        <p:txBody>
          <a:bodyPr wrap="square">
            <a:spAutoFit/>
          </a:bodyPr>
          <a:lstStyle/>
          <a:p>
            <a:r>
              <a:rPr lang="en-US" sz="1600" dirty="0"/>
              <a:t>Kearns RD, Conlon KH, </a:t>
            </a:r>
            <a:r>
              <a:rPr lang="en-US" sz="1600" dirty="0" err="1"/>
              <a:t>Valenta</a:t>
            </a:r>
            <a:r>
              <a:rPr lang="en-US" sz="1600" dirty="0"/>
              <a:t> AL, </a:t>
            </a:r>
            <a:r>
              <a:rPr lang="en-US" sz="1600" dirty="0" err="1"/>
              <a:t>Matherly</a:t>
            </a:r>
            <a:r>
              <a:rPr lang="en-US" sz="1600" dirty="0"/>
              <a:t> AF, Holmes 4th JH, Cairns CB, Lord, G, Sawyer D, Johnson II DT, </a:t>
            </a:r>
            <a:r>
              <a:rPr lang="en-US" sz="1600" dirty="0" err="1"/>
              <a:t>Skarote</a:t>
            </a:r>
            <a:r>
              <a:rPr lang="en-US" sz="1600" dirty="0"/>
              <a:t> MB, Siler SM, </a:t>
            </a:r>
            <a:r>
              <a:rPr lang="en-US" sz="1600" dirty="0" err="1"/>
              <a:t>Helminiak</a:t>
            </a:r>
            <a:r>
              <a:rPr lang="en-US" sz="1600" dirty="0"/>
              <a:t> C, Cairns BA. Disaster Planning: The Basics of Creating a Burn Mass Casualty Disaster Plan for a Burn Center. </a:t>
            </a:r>
            <a:r>
              <a:rPr lang="en-US" sz="1600" i="1" dirty="0"/>
              <a:t>Journal Burn Care Research. Pub Ahead of Print JBCR: </a:t>
            </a:r>
            <a:r>
              <a:rPr lang="en-US" sz="1600" dirty="0"/>
              <a:t>Jul 2013.</a:t>
            </a:r>
          </a:p>
        </p:txBody>
      </p:sp>
    </p:spTree>
    <p:extLst>
      <p:ext uri="{BB962C8B-B14F-4D97-AF65-F5344CB8AC3E}">
        <p14:creationId xmlns:p14="http://schemas.microsoft.com/office/powerpoint/2010/main" val="27928970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481499"/>
            <a:ext cx="8229600" cy="1143000"/>
          </a:xfrm>
        </p:spPr>
        <p:txBody>
          <a:bodyPr/>
          <a:lstStyle/>
          <a:p>
            <a:r>
              <a:rPr lang="en-US" b="1" dirty="0">
                <a:ln>
                  <a:solidFill>
                    <a:schemeClr val="tx1"/>
                  </a:solidFill>
                </a:ln>
                <a:solidFill>
                  <a:schemeClr val="tx1"/>
                </a:solidFill>
                <a:latin typeface="+mn-lt"/>
              </a:rPr>
              <a:t>Burn Center Planning </a:t>
            </a:r>
            <a:r>
              <a:rPr lang="en-US" dirty="0">
                <a:ln>
                  <a:solidFill>
                    <a:schemeClr val="tx1"/>
                  </a:solidFill>
                </a:ln>
                <a:solidFill>
                  <a:schemeClr val="tx1"/>
                </a:solidFill>
                <a:latin typeface="+mn-lt"/>
              </a:rPr>
              <a:t>cont.</a:t>
            </a:r>
          </a:p>
        </p:txBody>
      </p:sp>
      <p:sp>
        <p:nvSpPr>
          <p:cNvPr id="3" name="Content Placeholder 2"/>
          <p:cNvSpPr>
            <a:spLocks noGrp="1"/>
          </p:cNvSpPr>
          <p:nvPr>
            <p:ph idx="1"/>
          </p:nvPr>
        </p:nvSpPr>
        <p:spPr>
          <a:xfrm>
            <a:off x="1097280" y="1905000"/>
            <a:ext cx="9570720" cy="3162786"/>
          </a:xfrm>
        </p:spPr>
        <p:txBody>
          <a:bodyPr>
            <a:normAutofit fontScale="92500"/>
          </a:bodyPr>
          <a:lstStyle/>
          <a:p>
            <a:r>
              <a:rPr lang="en-US" sz="3200" b="1" dirty="0"/>
              <a:t>Local: 	</a:t>
            </a:r>
            <a:r>
              <a:rPr lang="en-US" sz="3200" dirty="0"/>
              <a:t>Intrafacility (your EMS agency/hospital/system)</a:t>
            </a:r>
          </a:p>
          <a:p>
            <a:r>
              <a:rPr lang="en-US" sz="3200" b="1" dirty="0"/>
              <a:t>State: 	</a:t>
            </a:r>
            <a:r>
              <a:rPr lang="en-US" sz="3200" dirty="0"/>
              <a:t>Interfacility/intrastate (burn and trauma centers) 		(state ESF-8)</a:t>
            </a:r>
          </a:p>
          <a:p>
            <a:r>
              <a:rPr lang="en-US" sz="3200" b="1" dirty="0"/>
              <a:t>Regional/National: </a:t>
            </a:r>
            <a:r>
              <a:rPr lang="en-US" sz="3200" dirty="0"/>
              <a:t>Interstate (burn and trauma centers) 				   NDMS or EMAC through state ESF-8</a:t>
            </a:r>
          </a:p>
          <a:p>
            <a:endParaRPr lang="en-US" sz="2800" dirty="0"/>
          </a:p>
        </p:txBody>
      </p:sp>
      <p:pic>
        <p:nvPicPr>
          <p:cNvPr id="4100" name="Picture 4" descr="http://www.unioncountyems.com/Blue_star_of_life.gif"/>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1104789" y="2901472"/>
            <a:ext cx="626945" cy="600076"/>
          </a:xfrm>
          <a:prstGeom prst="rect">
            <a:avLst/>
          </a:prstGeom>
          <a:noFill/>
        </p:spPr>
      </p:pic>
      <p:pic>
        <p:nvPicPr>
          <p:cNvPr id="4102" name="Picture 6" descr="http://upload.wikimedia.org/wikipedia/commons/thumb/3/38/Hospital_sign.svg/451px-Hospital_sign.svg.pn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1151561" y="2116880"/>
            <a:ext cx="533400" cy="533400"/>
          </a:xfrm>
          <a:prstGeom prst="rect">
            <a:avLst/>
          </a:prstGeom>
          <a:noFill/>
        </p:spPr>
      </p:pic>
      <p:pic>
        <p:nvPicPr>
          <p:cNvPr id="4104" name="Picture 8" descr="http://sanantoniohams.org/images/misc/NDMS_Logo_sm.jpg"/>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1025525" y="4953000"/>
            <a:ext cx="785475" cy="790575"/>
          </a:xfrm>
          <a:prstGeom prst="rect">
            <a:avLst/>
          </a:prstGeom>
          <a:noFill/>
        </p:spPr>
      </p:pic>
      <p:pic>
        <p:nvPicPr>
          <p:cNvPr id="9" name="Picture 4" descr="http://profile.ak.fbcdn.net/hprofile-ak-ash4/373022_52332901073_1727428651_n.jpg"/>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11025525" y="3886200"/>
            <a:ext cx="769101" cy="619126"/>
          </a:xfrm>
          <a:prstGeom prst="rect">
            <a:avLst/>
          </a:prstGeom>
          <a:noFill/>
        </p:spPr>
      </p:pic>
      <p:sp>
        <p:nvSpPr>
          <p:cNvPr id="10" name="Rectangle 9"/>
          <p:cNvSpPr/>
          <p:nvPr/>
        </p:nvSpPr>
        <p:spPr>
          <a:xfrm>
            <a:off x="228600" y="5348287"/>
            <a:ext cx="10439400" cy="830997"/>
          </a:xfrm>
          <a:prstGeom prst="rect">
            <a:avLst/>
          </a:prstGeom>
          <a:ln>
            <a:solidFill>
              <a:schemeClr val="tx1"/>
            </a:solidFill>
          </a:ln>
        </p:spPr>
        <p:txBody>
          <a:bodyPr wrap="square">
            <a:spAutoFit/>
          </a:bodyPr>
          <a:lstStyle/>
          <a:p>
            <a:r>
              <a:rPr lang="en-US" sz="1600" dirty="0"/>
              <a:t>Kearns RD, Conlon KH, </a:t>
            </a:r>
            <a:r>
              <a:rPr lang="en-US" sz="1600" dirty="0" err="1"/>
              <a:t>Valenta</a:t>
            </a:r>
            <a:r>
              <a:rPr lang="en-US" sz="1600" dirty="0"/>
              <a:t> AL, </a:t>
            </a:r>
            <a:r>
              <a:rPr lang="en-US" sz="1600" dirty="0" err="1"/>
              <a:t>Matherly</a:t>
            </a:r>
            <a:r>
              <a:rPr lang="en-US" sz="1600" dirty="0"/>
              <a:t> AF, Holmes 4th JH, Cairns CB, Lord, G, Sawyer D, Johnson II DT, </a:t>
            </a:r>
            <a:r>
              <a:rPr lang="en-US" sz="1600" dirty="0" err="1"/>
              <a:t>Skarote</a:t>
            </a:r>
            <a:r>
              <a:rPr lang="en-US" sz="1600" dirty="0"/>
              <a:t> MB, Siler SM, </a:t>
            </a:r>
            <a:r>
              <a:rPr lang="en-US" sz="1600" dirty="0" err="1"/>
              <a:t>Helminiak</a:t>
            </a:r>
            <a:r>
              <a:rPr lang="en-US" sz="1600" dirty="0"/>
              <a:t> C, Cairns BA. Disaster Planning: The Basics of Creating a Burn Mass Casualty Disaster Plan for a Burn Center. </a:t>
            </a:r>
            <a:r>
              <a:rPr lang="en-US" sz="1600" i="1" dirty="0"/>
              <a:t>Journal Burn Care Research. Pub Ahead of Print JBCR: </a:t>
            </a:r>
            <a:r>
              <a:rPr lang="en-US" sz="1600" dirty="0"/>
              <a:t>Jul 2013.</a:t>
            </a:r>
          </a:p>
        </p:txBody>
      </p:sp>
    </p:spTree>
    <p:extLst>
      <p:ext uri="{BB962C8B-B14F-4D97-AF65-F5344CB8AC3E}">
        <p14:creationId xmlns:p14="http://schemas.microsoft.com/office/powerpoint/2010/main" val="35600097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419100"/>
            <a:ext cx="8229600" cy="1143000"/>
          </a:xfrm>
        </p:spPr>
        <p:txBody>
          <a:bodyPr/>
          <a:lstStyle/>
          <a:p>
            <a:r>
              <a:rPr lang="en-US" b="1" dirty="0">
                <a:ln>
                  <a:solidFill>
                    <a:schemeClr val="tx1"/>
                  </a:solidFill>
                </a:ln>
                <a:solidFill>
                  <a:schemeClr val="tx1"/>
                </a:solidFill>
                <a:latin typeface="+mn-lt"/>
              </a:rPr>
              <a:t>Governmental Planning</a:t>
            </a:r>
            <a:endParaRPr lang="en-US" b="1" dirty="0">
              <a:solidFill>
                <a:schemeClr val="tx1"/>
              </a:solidFill>
              <a:latin typeface="+mn-lt"/>
            </a:endParaRPr>
          </a:p>
        </p:txBody>
      </p:sp>
      <p:sp>
        <p:nvSpPr>
          <p:cNvPr id="3" name="Content Placeholder 2"/>
          <p:cNvSpPr>
            <a:spLocks noGrp="1"/>
          </p:cNvSpPr>
          <p:nvPr>
            <p:ph idx="1"/>
          </p:nvPr>
        </p:nvSpPr>
        <p:spPr>
          <a:xfrm>
            <a:off x="1097280" y="1828799"/>
            <a:ext cx="9084337" cy="4456247"/>
          </a:xfrm>
        </p:spPr>
        <p:txBody>
          <a:bodyPr>
            <a:normAutofit/>
          </a:bodyPr>
          <a:lstStyle/>
          <a:p>
            <a:pPr>
              <a:spcBef>
                <a:spcPts val="0"/>
              </a:spcBef>
              <a:buNone/>
            </a:pPr>
            <a:r>
              <a:rPr lang="en-US" sz="2800" dirty="0"/>
              <a:t>Planning from the governmental perspective should reflect:</a:t>
            </a:r>
          </a:p>
          <a:p>
            <a:pPr>
              <a:spcBef>
                <a:spcPts val="0"/>
              </a:spcBef>
              <a:buNone/>
            </a:pPr>
            <a:endParaRPr lang="en-US" sz="1600" b="1" dirty="0"/>
          </a:p>
          <a:p>
            <a:pPr>
              <a:spcBef>
                <a:spcPts val="0"/>
              </a:spcBef>
              <a:buNone/>
            </a:pPr>
            <a:r>
              <a:rPr lang="en-US" sz="2800" b="1" dirty="0"/>
              <a:t>Local: 	</a:t>
            </a:r>
            <a:r>
              <a:rPr lang="en-US" sz="2800" dirty="0"/>
              <a:t>First Responder (EMS system) </a:t>
            </a:r>
          </a:p>
          <a:p>
            <a:pPr>
              <a:spcBef>
                <a:spcPts val="0"/>
              </a:spcBef>
              <a:buNone/>
            </a:pPr>
            <a:r>
              <a:rPr lang="en-US" sz="2800" dirty="0"/>
              <a:t>			First Receiver(s) (local hospital[s])</a:t>
            </a:r>
            <a:endParaRPr lang="en-US" sz="1800" dirty="0"/>
          </a:p>
          <a:p>
            <a:pPr>
              <a:spcBef>
                <a:spcPts val="0"/>
              </a:spcBef>
              <a:buNone/>
            </a:pPr>
            <a:endParaRPr lang="en-US" sz="1000" b="1" dirty="0"/>
          </a:p>
          <a:p>
            <a:pPr>
              <a:spcBef>
                <a:spcPts val="0"/>
              </a:spcBef>
              <a:buNone/>
            </a:pPr>
            <a:r>
              <a:rPr lang="en-US" sz="2800" b="1" dirty="0"/>
              <a:t>State: 	</a:t>
            </a:r>
            <a:r>
              <a:rPr lang="en-US" sz="2800" dirty="0"/>
              <a:t>Mutual Aid EMS, Intrastate regional response 		teams, burn and trauma centers</a:t>
            </a:r>
            <a:endParaRPr lang="en-US" sz="1800" dirty="0"/>
          </a:p>
          <a:p>
            <a:pPr>
              <a:spcBef>
                <a:spcPts val="0"/>
              </a:spcBef>
              <a:buNone/>
            </a:pPr>
            <a:endParaRPr lang="en-US" sz="1000" b="1" dirty="0"/>
          </a:p>
          <a:p>
            <a:pPr>
              <a:spcBef>
                <a:spcPts val="0"/>
              </a:spcBef>
              <a:buNone/>
            </a:pPr>
            <a:r>
              <a:rPr lang="en-US" sz="2800" b="1" dirty="0"/>
              <a:t>Regional: 	</a:t>
            </a:r>
            <a:r>
              <a:rPr lang="en-US" sz="2800" dirty="0"/>
              <a:t>Interstate Burn Centers, Regional or Federal 			Response Teams through EMAC or NDMS</a:t>
            </a:r>
          </a:p>
          <a:p>
            <a:endParaRPr lang="en-US" sz="2800" dirty="0"/>
          </a:p>
        </p:txBody>
      </p:sp>
      <p:pic>
        <p:nvPicPr>
          <p:cNvPr id="3074" name="Picture 2" descr="http://www.fema.gov/graphics/emergency/nrf/NRFcover.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0896600" y="4156631"/>
            <a:ext cx="898634" cy="1143000"/>
          </a:xfrm>
          <a:prstGeom prst="rect">
            <a:avLst/>
          </a:prstGeom>
          <a:noFill/>
          <a:ln w="28575">
            <a:solidFill>
              <a:schemeClr val="tx1"/>
            </a:solidFill>
          </a:ln>
        </p:spPr>
      </p:pic>
      <p:pic>
        <p:nvPicPr>
          <p:cNvPr id="3082" name="Picture 10" descr="http://import.emacweb.org/UserImages/book3.pn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0518884" y="2438400"/>
            <a:ext cx="1276350" cy="1604062"/>
          </a:xfrm>
          <a:prstGeom prst="rect">
            <a:avLst/>
          </a:prstGeom>
          <a:noFill/>
        </p:spPr>
      </p:pic>
      <p:sp>
        <p:nvSpPr>
          <p:cNvPr id="7" name="Rectangle 6"/>
          <p:cNvSpPr/>
          <p:nvPr/>
        </p:nvSpPr>
        <p:spPr>
          <a:xfrm>
            <a:off x="190500" y="5413800"/>
            <a:ext cx="11811000" cy="830997"/>
          </a:xfrm>
          <a:prstGeom prst="rect">
            <a:avLst/>
          </a:prstGeom>
          <a:ln>
            <a:solidFill>
              <a:schemeClr val="tx1"/>
            </a:solidFill>
          </a:ln>
        </p:spPr>
        <p:txBody>
          <a:bodyPr wrap="square">
            <a:spAutoFit/>
          </a:bodyPr>
          <a:lstStyle/>
          <a:p>
            <a:r>
              <a:rPr lang="en-US" sz="1600" dirty="0"/>
              <a:t>Kearns RD, Holmes 4th JH, Conlon KH, </a:t>
            </a:r>
            <a:r>
              <a:rPr lang="en-US" sz="1600" dirty="0" err="1"/>
              <a:t>Valenta</a:t>
            </a:r>
            <a:r>
              <a:rPr lang="en-US" sz="1600" dirty="0"/>
              <a:t> AL, </a:t>
            </a:r>
            <a:r>
              <a:rPr lang="en-US" sz="1600" dirty="0" err="1"/>
              <a:t>Matherly</a:t>
            </a:r>
            <a:r>
              <a:rPr lang="en-US" sz="1600" dirty="0"/>
              <a:t> AF, Cairns CB, Lord, G, Sawyer D, Johnson II DT, </a:t>
            </a:r>
            <a:r>
              <a:rPr lang="en-US" sz="1600" dirty="0" err="1"/>
              <a:t>Skarote</a:t>
            </a:r>
            <a:r>
              <a:rPr lang="en-US" sz="1600" dirty="0"/>
              <a:t> MB, Siler SM, </a:t>
            </a:r>
            <a:r>
              <a:rPr lang="en-US" sz="1600" dirty="0" err="1"/>
              <a:t>Helminiak</a:t>
            </a:r>
            <a:r>
              <a:rPr lang="en-US" sz="1600" dirty="0"/>
              <a:t> C, Cairns BA. Disaster Planning: The Basics of Creating a Burn Mass Casualty Disaster Plan for a Burn Center. </a:t>
            </a:r>
            <a:r>
              <a:rPr lang="en-US" sz="1600" i="1" dirty="0"/>
              <a:t>Journal Burn Care Research. Pub Ahead of Print JBCR: </a:t>
            </a:r>
            <a:r>
              <a:rPr lang="en-US" sz="1600" dirty="0"/>
              <a:t>Jul 2013.</a:t>
            </a:r>
          </a:p>
        </p:txBody>
      </p:sp>
    </p:spTree>
    <p:extLst>
      <p:ext uri="{BB962C8B-B14F-4D97-AF65-F5344CB8AC3E}">
        <p14:creationId xmlns:p14="http://schemas.microsoft.com/office/powerpoint/2010/main" val="30384013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486939"/>
            <a:ext cx="8229600" cy="1143000"/>
          </a:xfrm>
        </p:spPr>
        <p:txBody>
          <a:bodyPr/>
          <a:lstStyle/>
          <a:p>
            <a:r>
              <a:rPr lang="en-US" b="1" dirty="0">
                <a:ln>
                  <a:solidFill>
                    <a:schemeClr val="tx1"/>
                  </a:solidFill>
                </a:ln>
                <a:solidFill>
                  <a:schemeClr val="tx1"/>
                </a:solidFill>
                <a:latin typeface="+mn-lt"/>
              </a:rPr>
              <a:t>Planning Barriers</a:t>
            </a:r>
          </a:p>
        </p:txBody>
      </p:sp>
      <p:sp>
        <p:nvSpPr>
          <p:cNvPr id="3" name="Content Placeholder 2"/>
          <p:cNvSpPr>
            <a:spLocks noGrp="1"/>
          </p:cNvSpPr>
          <p:nvPr>
            <p:ph idx="1"/>
          </p:nvPr>
        </p:nvSpPr>
        <p:spPr>
          <a:xfrm>
            <a:off x="1219200" y="1905000"/>
            <a:ext cx="10497563" cy="4561630"/>
          </a:xfrm>
        </p:spPr>
        <p:txBody>
          <a:bodyPr>
            <a:normAutofit/>
          </a:bodyPr>
          <a:lstStyle/>
          <a:p>
            <a:pPr>
              <a:spcBef>
                <a:spcPts val="0"/>
              </a:spcBef>
              <a:buNone/>
            </a:pPr>
            <a:endParaRPr lang="en-US" sz="1100" dirty="0"/>
          </a:p>
          <a:p>
            <a:pPr>
              <a:spcBef>
                <a:spcPts val="0"/>
              </a:spcBef>
            </a:pPr>
            <a:r>
              <a:rPr lang="en-US" sz="2800" b="1" dirty="0"/>
              <a:t>Local: 	</a:t>
            </a:r>
            <a:r>
              <a:rPr lang="en-US" sz="2800" dirty="0"/>
              <a:t>Facility competition for patients</a:t>
            </a:r>
          </a:p>
          <a:p>
            <a:pPr>
              <a:spcBef>
                <a:spcPts val="0"/>
              </a:spcBef>
            </a:pPr>
            <a:endParaRPr lang="en-US" sz="1100" b="1" dirty="0"/>
          </a:p>
          <a:p>
            <a:pPr>
              <a:spcBef>
                <a:spcPts val="0"/>
              </a:spcBef>
            </a:pPr>
            <a:r>
              <a:rPr lang="en-US" sz="2800" b="1" dirty="0"/>
              <a:t>State: 	</a:t>
            </a:r>
            <a:r>
              <a:rPr lang="en-US" sz="2800" dirty="0"/>
              <a:t>Intrastate tendencies, imaginary barriers at state line </a:t>
            </a:r>
          </a:p>
          <a:p>
            <a:pPr>
              <a:spcBef>
                <a:spcPts val="0"/>
              </a:spcBef>
            </a:pPr>
            <a:endParaRPr lang="en-US" sz="1100" b="1" dirty="0"/>
          </a:p>
          <a:p>
            <a:pPr>
              <a:spcBef>
                <a:spcPts val="0"/>
              </a:spcBef>
            </a:pPr>
            <a:r>
              <a:rPr lang="en-US" sz="2800" b="1" dirty="0"/>
              <a:t>Regional: 	</a:t>
            </a:r>
            <a:r>
              <a:rPr lang="en-US" sz="2800" dirty="0"/>
              <a:t>Lack of interstate cooperation, rules regarding Medicaid 			coverage versus workman's compensation, geographical 			limitations (burn care is very expensive, an out of state 			burn center may not be able to accept patients due to 			payer source)</a:t>
            </a:r>
          </a:p>
          <a:p>
            <a:endParaRPr lang="en-US" dirty="0"/>
          </a:p>
        </p:txBody>
      </p:sp>
      <p:pic>
        <p:nvPicPr>
          <p:cNvPr id="4" name="Picture 3">
            <a:extLst>
              <a:ext uri="{FF2B5EF4-FFF2-40B4-BE49-F238E27FC236}">
                <a16:creationId xmlns:a16="http://schemas.microsoft.com/office/drawing/2014/main" id="{31D84A15-867A-4C2A-AF70-81389CA1A7CF}"/>
              </a:ext>
            </a:extLst>
          </p:cNvPr>
          <p:cNvPicPr>
            <a:picLocks noChangeAspect="1"/>
          </p:cNvPicPr>
          <p:nvPr/>
        </p:nvPicPr>
        <p:blipFill rotWithShape="1">
          <a:blip r:embed="rId3">
            <a:clrChange>
              <a:clrFrom>
                <a:srgbClr val="FEFEFE"/>
              </a:clrFrom>
              <a:clrTo>
                <a:srgbClr val="FEFEFE">
                  <a:alpha val="0"/>
                </a:srgbClr>
              </a:clrTo>
            </a:clrChange>
            <a:extLst>
              <a:ext uri="{28A0092B-C50C-407E-A947-70E740481C1C}">
                <a14:useLocalDpi xmlns:a14="http://schemas.microsoft.com/office/drawing/2010/main"/>
              </a:ext>
            </a:extLst>
          </a:blip>
          <a:srcRect/>
          <a:stretch/>
        </p:blipFill>
        <p:spPr>
          <a:xfrm>
            <a:off x="10273930" y="218904"/>
            <a:ext cx="1641579" cy="1084615"/>
          </a:xfrm>
          <a:prstGeom prst="rect">
            <a:avLst/>
          </a:prstGeom>
        </p:spPr>
      </p:pic>
    </p:spTree>
    <p:extLst>
      <p:ext uri="{BB962C8B-B14F-4D97-AF65-F5344CB8AC3E}">
        <p14:creationId xmlns:p14="http://schemas.microsoft.com/office/powerpoint/2010/main" val="40398747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3EC2F-4780-417F-B89D-CBF99E268507}"/>
              </a:ext>
            </a:extLst>
          </p:cNvPr>
          <p:cNvSpPr>
            <a:spLocks noGrp="1"/>
          </p:cNvSpPr>
          <p:nvPr>
            <p:ph type="title"/>
          </p:nvPr>
        </p:nvSpPr>
        <p:spPr/>
        <p:txBody>
          <a:bodyPr/>
          <a:lstStyle/>
          <a:p>
            <a:r>
              <a:rPr lang="en-US" b="1" dirty="0"/>
              <a:t>Recap</a:t>
            </a:r>
          </a:p>
        </p:txBody>
      </p:sp>
      <p:sp>
        <p:nvSpPr>
          <p:cNvPr id="3" name="Content Placeholder 2">
            <a:extLst>
              <a:ext uri="{FF2B5EF4-FFF2-40B4-BE49-F238E27FC236}">
                <a16:creationId xmlns:a16="http://schemas.microsoft.com/office/drawing/2014/main" id="{F41FF861-6D35-47B9-AD0B-3FB986AAEE12}"/>
              </a:ext>
            </a:extLst>
          </p:cNvPr>
          <p:cNvSpPr>
            <a:spLocks noGrp="1"/>
          </p:cNvSpPr>
          <p:nvPr>
            <p:ph idx="1"/>
          </p:nvPr>
        </p:nvSpPr>
        <p:spPr/>
        <p:txBody>
          <a:bodyPr/>
          <a:lstStyle/>
          <a:p>
            <a:r>
              <a:rPr lang="en-US" sz="3200" dirty="0"/>
              <a:t>By this point, we have reviewed the Science of Surge Capacity, examples of what can produce a Burn Mass Casualty Incident (BMCI) and Burn Triage. </a:t>
            </a:r>
          </a:p>
          <a:p>
            <a:endParaRPr lang="en-US" sz="2800" dirty="0"/>
          </a:p>
          <a:p>
            <a:endParaRPr lang="en-US" dirty="0"/>
          </a:p>
        </p:txBody>
      </p:sp>
      <p:pic>
        <p:nvPicPr>
          <p:cNvPr id="1026" name="Picture 2" descr="295 Recap icon Vector Images - Free &amp;amp; Royalty-free Recap icon Vectors |  Depositphotos®">
            <a:extLst>
              <a:ext uri="{FF2B5EF4-FFF2-40B4-BE49-F238E27FC236}">
                <a16:creationId xmlns:a16="http://schemas.microsoft.com/office/drawing/2014/main" id="{15515DC1-ED21-41BF-B3E3-5808BE1B7109}"/>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353424" y="71332"/>
            <a:ext cx="3686175" cy="17202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00494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2975" y="286603"/>
            <a:ext cx="9992705" cy="1450757"/>
          </a:xfrm>
        </p:spPr>
        <p:txBody>
          <a:bodyPr>
            <a:normAutofit/>
          </a:bodyPr>
          <a:lstStyle/>
          <a:p>
            <a:r>
              <a:rPr lang="en-US" b="1" dirty="0">
                <a:solidFill>
                  <a:schemeClr val="tx1"/>
                </a:solidFill>
                <a:latin typeface="+mn-lt"/>
              </a:rPr>
              <a:t>Three Windows in Time, </a:t>
            </a:r>
            <a:br>
              <a:rPr lang="en-US" b="1" dirty="0">
                <a:solidFill>
                  <a:schemeClr val="tx1"/>
                </a:solidFill>
                <a:latin typeface="+mn-lt"/>
              </a:rPr>
            </a:br>
            <a:r>
              <a:rPr lang="en-US" b="1" dirty="0">
                <a:solidFill>
                  <a:schemeClr val="tx1"/>
                </a:solidFill>
                <a:latin typeface="+mn-lt"/>
              </a:rPr>
              <a:t>in a Burn Disaster</a:t>
            </a:r>
          </a:p>
        </p:txBody>
      </p:sp>
      <p:sp>
        <p:nvSpPr>
          <p:cNvPr id="3" name="Content Placeholder 2"/>
          <p:cNvSpPr>
            <a:spLocks noGrp="1"/>
          </p:cNvSpPr>
          <p:nvPr>
            <p:ph idx="1"/>
          </p:nvPr>
        </p:nvSpPr>
        <p:spPr>
          <a:xfrm>
            <a:off x="1162976" y="1950720"/>
            <a:ext cx="6884487" cy="4251644"/>
          </a:xfrm>
        </p:spPr>
        <p:txBody>
          <a:bodyPr>
            <a:normAutofit/>
          </a:bodyPr>
          <a:lstStyle/>
          <a:p>
            <a:pPr>
              <a:buNone/>
            </a:pPr>
            <a:r>
              <a:rPr lang="en-US" sz="3200" b="1" dirty="0">
                <a:highlight>
                  <a:srgbClr val="FFFF00"/>
                </a:highlight>
              </a:rPr>
              <a:t>Immediate:</a:t>
            </a:r>
            <a:r>
              <a:rPr lang="en-US" sz="3200" b="1" dirty="0"/>
              <a:t>  </a:t>
            </a:r>
            <a:r>
              <a:rPr lang="en-US" sz="3200" dirty="0"/>
              <a:t>best you can with what you have and know who to call for what you need (also referred to as a No-notice Event)</a:t>
            </a:r>
          </a:p>
        </p:txBody>
      </p:sp>
      <p:pic>
        <p:nvPicPr>
          <p:cNvPr id="2050" name="Picture 2" descr="http://png-4.findicons.com/files/icons/977/rrze/720/hourglass.pn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0769600" y="441960"/>
            <a:ext cx="1295400" cy="1295400"/>
          </a:xfrm>
          <a:prstGeom prst="rect">
            <a:avLst/>
          </a:prstGeom>
          <a:noFill/>
        </p:spPr>
      </p:pic>
      <p:sp>
        <p:nvSpPr>
          <p:cNvPr id="4" name="Rectangle 3"/>
          <p:cNvSpPr/>
          <p:nvPr/>
        </p:nvSpPr>
        <p:spPr>
          <a:xfrm>
            <a:off x="152400" y="5405909"/>
            <a:ext cx="11887200" cy="830997"/>
          </a:xfrm>
          <a:prstGeom prst="rect">
            <a:avLst/>
          </a:prstGeom>
          <a:solidFill>
            <a:schemeClr val="bg1"/>
          </a:solidFill>
          <a:ln>
            <a:solidFill>
              <a:schemeClr val="tx1"/>
            </a:solidFill>
          </a:ln>
        </p:spPr>
        <p:txBody>
          <a:bodyPr wrap="square">
            <a:spAutoFit/>
          </a:bodyPr>
          <a:lstStyle/>
          <a:p>
            <a:r>
              <a:rPr lang="en-US" sz="1600" dirty="0"/>
              <a:t>Kearns RD, Conlon KH, </a:t>
            </a:r>
            <a:r>
              <a:rPr lang="en-US" sz="1600" dirty="0" err="1"/>
              <a:t>Valenta</a:t>
            </a:r>
            <a:r>
              <a:rPr lang="en-US" sz="1600" dirty="0"/>
              <a:t> AL, </a:t>
            </a:r>
            <a:r>
              <a:rPr lang="en-US" sz="1600" dirty="0" err="1"/>
              <a:t>Matherly</a:t>
            </a:r>
            <a:r>
              <a:rPr lang="en-US" sz="1600" dirty="0"/>
              <a:t> AF, Holmes 4th JH, Cairns CB, Lord, G, Sawyer D, Johnson II DT, </a:t>
            </a:r>
            <a:r>
              <a:rPr lang="en-US" sz="1600" dirty="0" err="1"/>
              <a:t>Skarote</a:t>
            </a:r>
            <a:r>
              <a:rPr lang="en-US" sz="1600" dirty="0"/>
              <a:t> MB, Siler SM, </a:t>
            </a:r>
            <a:r>
              <a:rPr lang="en-US" sz="1600" dirty="0" err="1"/>
              <a:t>Helminiak</a:t>
            </a:r>
            <a:r>
              <a:rPr lang="en-US" sz="1600" dirty="0"/>
              <a:t> C, Cairns BA. Disaster Planning: The Basics of Creating a Burn Mass Casualty Disaster Plan for a Burn Center. </a:t>
            </a:r>
            <a:r>
              <a:rPr lang="en-US" sz="1600" i="1" dirty="0"/>
              <a:t>Journal Burn Care Research. Pub Ahead of Print JBCR: </a:t>
            </a:r>
            <a:r>
              <a:rPr lang="en-US" sz="1600" dirty="0"/>
              <a:t>Jul 2013.</a:t>
            </a:r>
          </a:p>
        </p:txBody>
      </p:sp>
      <p:pic>
        <p:nvPicPr>
          <p:cNvPr id="7" name="Content Placeholder 3">
            <a:extLst>
              <a:ext uri="{FF2B5EF4-FFF2-40B4-BE49-F238E27FC236}">
                <a16:creationId xmlns:a16="http://schemas.microsoft.com/office/drawing/2014/main" id="{972CE677-2FBB-4365-AFD6-F52E9755D50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072863" y="1739941"/>
            <a:ext cx="3966737" cy="3665968"/>
          </a:xfrm>
          <a:prstGeom prst="rect">
            <a:avLst/>
          </a:prstGeom>
        </p:spPr>
      </p:pic>
    </p:spTree>
    <p:extLst>
      <p:ext uri="{BB962C8B-B14F-4D97-AF65-F5344CB8AC3E}">
        <p14:creationId xmlns:p14="http://schemas.microsoft.com/office/powerpoint/2010/main" val="40410179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2975" y="286603"/>
            <a:ext cx="9992705" cy="1450757"/>
          </a:xfrm>
        </p:spPr>
        <p:txBody>
          <a:bodyPr>
            <a:normAutofit/>
          </a:bodyPr>
          <a:lstStyle/>
          <a:p>
            <a:r>
              <a:rPr lang="en-US" b="1" dirty="0">
                <a:solidFill>
                  <a:schemeClr val="tx1"/>
                </a:solidFill>
                <a:latin typeface="+mn-lt"/>
              </a:rPr>
              <a:t>Three Windows in Time, </a:t>
            </a:r>
            <a:br>
              <a:rPr lang="en-US" b="1" dirty="0">
                <a:solidFill>
                  <a:schemeClr val="tx1"/>
                </a:solidFill>
                <a:latin typeface="+mn-lt"/>
              </a:rPr>
            </a:br>
            <a:r>
              <a:rPr lang="en-US" b="1" dirty="0">
                <a:solidFill>
                  <a:schemeClr val="tx1"/>
                </a:solidFill>
                <a:latin typeface="+mn-lt"/>
              </a:rPr>
              <a:t>in a Burn Disaster cont.</a:t>
            </a:r>
          </a:p>
        </p:txBody>
      </p:sp>
      <p:sp>
        <p:nvSpPr>
          <p:cNvPr id="3" name="Content Placeholder 2"/>
          <p:cNvSpPr>
            <a:spLocks noGrp="1"/>
          </p:cNvSpPr>
          <p:nvPr>
            <p:ph idx="1"/>
          </p:nvPr>
        </p:nvSpPr>
        <p:spPr>
          <a:xfrm>
            <a:off x="1162976" y="1950720"/>
            <a:ext cx="6884487" cy="4251644"/>
          </a:xfrm>
        </p:spPr>
        <p:txBody>
          <a:bodyPr>
            <a:normAutofit/>
          </a:bodyPr>
          <a:lstStyle/>
          <a:p>
            <a:pPr>
              <a:buNone/>
            </a:pPr>
            <a:r>
              <a:rPr lang="en-US" sz="3200" b="1" dirty="0">
                <a:highlight>
                  <a:srgbClr val="FFFF00"/>
                </a:highlight>
              </a:rPr>
              <a:t>6-120 hrs: </a:t>
            </a:r>
            <a:r>
              <a:rPr lang="en-US" sz="3200" dirty="0"/>
              <a:t>leaning forward with response teams, transport agencies, and push packs of equipment (staff, space, stuff)</a:t>
            </a:r>
          </a:p>
        </p:txBody>
      </p:sp>
      <p:pic>
        <p:nvPicPr>
          <p:cNvPr id="2050" name="Picture 2" descr="http://png-4.findicons.com/files/icons/977/rrze/720/hourglass.pn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0769600" y="441960"/>
            <a:ext cx="1295400" cy="1295400"/>
          </a:xfrm>
          <a:prstGeom prst="rect">
            <a:avLst/>
          </a:prstGeom>
          <a:noFill/>
        </p:spPr>
      </p:pic>
      <p:sp>
        <p:nvSpPr>
          <p:cNvPr id="4" name="Rectangle 3"/>
          <p:cNvSpPr/>
          <p:nvPr/>
        </p:nvSpPr>
        <p:spPr>
          <a:xfrm>
            <a:off x="152400" y="5405909"/>
            <a:ext cx="11887200" cy="830997"/>
          </a:xfrm>
          <a:prstGeom prst="rect">
            <a:avLst/>
          </a:prstGeom>
          <a:solidFill>
            <a:schemeClr val="bg1"/>
          </a:solidFill>
          <a:ln>
            <a:solidFill>
              <a:schemeClr val="tx1"/>
            </a:solidFill>
          </a:ln>
        </p:spPr>
        <p:txBody>
          <a:bodyPr wrap="square">
            <a:spAutoFit/>
          </a:bodyPr>
          <a:lstStyle/>
          <a:p>
            <a:r>
              <a:rPr lang="en-US" sz="1600" dirty="0"/>
              <a:t>Kearns RD, Conlon KH, </a:t>
            </a:r>
            <a:r>
              <a:rPr lang="en-US" sz="1600" dirty="0" err="1"/>
              <a:t>Valenta</a:t>
            </a:r>
            <a:r>
              <a:rPr lang="en-US" sz="1600" dirty="0"/>
              <a:t> AL, </a:t>
            </a:r>
            <a:r>
              <a:rPr lang="en-US" sz="1600" dirty="0" err="1"/>
              <a:t>Matherly</a:t>
            </a:r>
            <a:r>
              <a:rPr lang="en-US" sz="1600" dirty="0"/>
              <a:t> AF, Holmes 4th JH, Cairns CB, Lord, G, Sawyer D, Johnson II DT, </a:t>
            </a:r>
            <a:r>
              <a:rPr lang="en-US" sz="1600" dirty="0" err="1"/>
              <a:t>Skarote</a:t>
            </a:r>
            <a:r>
              <a:rPr lang="en-US" sz="1600" dirty="0"/>
              <a:t> MB, Siler SM, </a:t>
            </a:r>
            <a:r>
              <a:rPr lang="en-US" sz="1600" dirty="0" err="1"/>
              <a:t>Helminiak</a:t>
            </a:r>
            <a:r>
              <a:rPr lang="en-US" sz="1600" dirty="0"/>
              <a:t> C, Cairns BA. Disaster Planning: The Basics of Creating a Burn Mass Casualty Disaster Plan for a Burn Center. </a:t>
            </a:r>
            <a:r>
              <a:rPr lang="en-US" sz="1600" i="1" dirty="0"/>
              <a:t>Journal Burn Care Research. Pub Ahead of Print JBCR: </a:t>
            </a:r>
            <a:r>
              <a:rPr lang="en-US" sz="1600" dirty="0"/>
              <a:t>Jul 2013.</a:t>
            </a:r>
          </a:p>
        </p:txBody>
      </p:sp>
      <p:pic>
        <p:nvPicPr>
          <p:cNvPr id="7" name="Content Placeholder 3">
            <a:extLst>
              <a:ext uri="{FF2B5EF4-FFF2-40B4-BE49-F238E27FC236}">
                <a16:creationId xmlns:a16="http://schemas.microsoft.com/office/drawing/2014/main" id="{972CE677-2FBB-4365-AFD6-F52E9755D50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072863" y="1739941"/>
            <a:ext cx="3966737" cy="3665968"/>
          </a:xfrm>
          <a:prstGeom prst="rect">
            <a:avLst/>
          </a:prstGeom>
        </p:spPr>
      </p:pic>
    </p:spTree>
    <p:extLst>
      <p:ext uri="{BB962C8B-B14F-4D97-AF65-F5344CB8AC3E}">
        <p14:creationId xmlns:p14="http://schemas.microsoft.com/office/powerpoint/2010/main" val="32178609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2975" y="286603"/>
            <a:ext cx="9992705" cy="1450757"/>
          </a:xfrm>
        </p:spPr>
        <p:txBody>
          <a:bodyPr>
            <a:normAutofit/>
          </a:bodyPr>
          <a:lstStyle/>
          <a:p>
            <a:r>
              <a:rPr lang="en-US" b="1" dirty="0">
                <a:solidFill>
                  <a:schemeClr val="tx1"/>
                </a:solidFill>
                <a:latin typeface="+mn-lt"/>
              </a:rPr>
              <a:t>Three Windows in Time, </a:t>
            </a:r>
            <a:br>
              <a:rPr lang="en-US" b="1" dirty="0">
                <a:solidFill>
                  <a:schemeClr val="tx1"/>
                </a:solidFill>
                <a:latin typeface="+mn-lt"/>
              </a:rPr>
            </a:br>
            <a:r>
              <a:rPr lang="en-US" b="1" dirty="0">
                <a:solidFill>
                  <a:schemeClr val="tx1"/>
                </a:solidFill>
                <a:latin typeface="+mn-lt"/>
              </a:rPr>
              <a:t>in a Burn Disaster cont.</a:t>
            </a:r>
          </a:p>
        </p:txBody>
      </p:sp>
      <p:sp>
        <p:nvSpPr>
          <p:cNvPr id="3" name="Content Placeholder 2"/>
          <p:cNvSpPr>
            <a:spLocks noGrp="1"/>
          </p:cNvSpPr>
          <p:nvPr>
            <p:ph idx="1"/>
          </p:nvPr>
        </p:nvSpPr>
        <p:spPr>
          <a:xfrm>
            <a:off x="1162976" y="1950720"/>
            <a:ext cx="6884487" cy="4251644"/>
          </a:xfrm>
        </p:spPr>
        <p:txBody>
          <a:bodyPr>
            <a:normAutofit/>
          </a:bodyPr>
          <a:lstStyle/>
          <a:p>
            <a:pPr>
              <a:buNone/>
            </a:pPr>
            <a:r>
              <a:rPr lang="en-US" sz="3200" b="1" dirty="0">
                <a:highlight>
                  <a:srgbClr val="FFFF00"/>
                </a:highlight>
              </a:rPr>
              <a:t>&gt;72-120 </a:t>
            </a:r>
            <a:r>
              <a:rPr lang="en-US" sz="3200" b="1" dirty="0" err="1">
                <a:highlight>
                  <a:srgbClr val="FFFF00"/>
                </a:highlight>
              </a:rPr>
              <a:t>hrs</a:t>
            </a:r>
            <a:r>
              <a:rPr lang="en-US" sz="3200" b="1" dirty="0">
                <a:highlight>
                  <a:srgbClr val="FFFF00"/>
                </a:highlight>
              </a:rPr>
              <a:t>:</a:t>
            </a:r>
            <a:r>
              <a:rPr lang="en-US" sz="3200" dirty="0">
                <a:highlight>
                  <a:srgbClr val="FFFF00"/>
                </a:highlight>
              </a:rPr>
              <a:t> </a:t>
            </a:r>
            <a:r>
              <a:rPr lang="en-US" sz="3200" dirty="0"/>
              <a:t>burn centers should strive to return to at least contingency surge capacity by or before </a:t>
            </a:r>
            <a:r>
              <a:rPr lang="en-US" sz="3200" b="1" dirty="0"/>
              <a:t>H120</a:t>
            </a:r>
          </a:p>
        </p:txBody>
      </p:sp>
      <p:pic>
        <p:nvPicPr>
          <p:cNvPr id="2050" name="Picture 2" descr="http://png-4.findicons.com/files/icons/977/rrze/720/hourglass.pn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0769600" y="441960"/>
            <a:ext cx="1295400" cy="1295400"/>
          </a:xfrm>
          <a:prstGeom prst="rect">
            <a:avLst/>
          </a:prstGeom>
          <a:noFill/>
        </p:spPr>
      </p:pic>
      <p:sp>
        <p:nvSpPr>
          <p:cNvPr id="4" name="Rectangle 3"/>
          <p:cNvSpPr/>
          <p:nvPr/>
        </p:nvSpPr>
        <p:spPr>
          <a:xfrm>
            <a:off x="152400" y="5405909"/>
            <a:ext cx="11887200" cy="830997"/>
          </a:xfrm>
          <a:prstGeom prst="rect">
            <a:avLst/>
          </a:prstGeom>
          <a:solidFill>
            <a:schemeClr val="bg1"/>
          </a:solidFill>
          <a:ln>
            <a:solidFill>
              <a:schemeClr val="tx1"/>
            </a:solidFill>
          </a:ln>
        </p:spPr>
        <p:txBody>
          <a:bodyPr wrap="square">
            <a:spAutoFit/>
          </a:bodyPr>
          <a:lstStyle/>
          <a:p>
            <a:r>
              <a:rPr lang="en-US" sz="1600" dirty="0"/>
              <a:t>Kearns RD, Conlon KH, </a:t>
            </a:r>
            <a:r>
              <a:rPr lang="en-US" sz="1600" dirty="0" err="1"/>
              <a:t>Valenta</a:t>
            </a:r>
            <a:r>
              <a:rPr lang="en-US" sz="1600" dirty="0"/>
              <a:t> AL, </a:t>
            </a:r>
            <a:r>
              <a:rPr lang="en-US" sz="1600" dirty="0" err="1"/>
              <a:t>Matherly</a:t>
            </a:r>
            <a:r>
              <a:rPr lang="en-US" sz="1600" dirty="0"/>
              <a:t> AF, Holmes 4th JH, Cairns CB, Lord, G, Sawyer D, Johnson II DT, </a:t>
            </a:r>
            <a:r>
              <a:rPr lang="en-US" sz="1600" dirty="0" err="1"/>
              <a:t>Skarote</a:t>
            </a:r>
            <a:r>
              <a:rPr lang="en-US" sz="1600" dirty="0"/>
              <a:t> MB, Siler SM, </a:t>
            </a:r>
            <a:r>
              <a:rPr lang="en-US" sz="1600" dirty="0" err="1"/>
              <a:t>Helminiak</a:t>
            </a:r>
            <a:r>
              <a:rPr lang="en-US" sz="1600" dirty="0"/>
              <a:t> C, Cairns BA. Disaster Planning: The Basics of Creating a Burn Mass Casualty Disaster Plan for a Burn Center. </a:t>
            </a:r>
            <a:r>
              <a:rPr lang="en-US" sz="1600" i="1" dirty="0"/>
              <a:t>Journal Burn Care Research. Pub Ahead of Print JBCR: </a:t>
            </a:r>
            <a:r>
              <a:rPr lang="en-US" sz="1600" dirty="0"/>
              <a:t>Jul 2013.</a:t>
            </a:r>
          </a:p>
        </p:txBody>
      </p:sp>
      <p:pic>
        <p:nvPicPr>
          <p:cNvPr id="7" name="Content Placeholder 3">
            <a:extLst>
              <a:ext uri="{FF2B5EF4-FFF2-40B4-BE49-F238E27FC236}">
                <a16:creationId xmlns:a16="http://schemas.microsoft.com/office/drawing/2014/main" id="{972CE677-2FBB-4365-AFD6-F52E9755D50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072863" y="1739941"/>
            <a:ext cx="3966737" cy="3665968"/>
          </a:xfrm>
          <a:prstGeom prst="rect">
            <a:avLst/>
          </a:prstGeom>
        </p:spPr>
      </p:pic>
    </p:spTree>
    <p:extLst>
      <p:ext uri="{BB962C8B-B14F-4D97-AF65-F5344CB8AC3E}">
        <p14:creationId xmlns:p14="http://schemas.microsoft.com/office/powerpoint/2010/main" val="5112776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097" y="606286"/>
            <a:ext cx="8189989" cy="1143000"/>
          </a:xfrm>
        </p:spPr>
        <p:txBody>
          <a:bodyPr/>
          <a:lstStyle/>
          <a:p>
            <a:r>
              <a:rPr lang="en-US" dirty="0">
                <a:ln w="9000" cmpd="sng">
                  <a:solidFill>
                    <a:schemeClr val="tx1"/>
                  </a:solidFill>
                  <a:prstDash val="solid"/>
                </a:ln>
                <a:solidFill>
                  <a:schemeClr val="tx1"/>
                </a:solidFill>
                <a:latin typeface="+mn-lt"/>
              </a:rPr>
              <a:t>Disaster Plan Triggers</a:t>
            </a:r>
          </a:p>
        </p:txBody>
      </p:sp>
      <p:sp>
        <p:nvSpPr>
          <p:cNvPr id="3" name="Content Placeholder 2"/>
          <p:cNvSpPr>
            <a:spLocks noGrp="1"/>
          </p:cNvSpPr>
          <p:nvPr>
            <p:ph idx="1"/>
          </p:nvPr>
        </p:nvSpPr>
        <p:spPr>
          <a:xfrm>
            <a:off x="1154097" y="1904999"/>
            <a:ext cx="10580703" cy="4623239"/>
          </a:xfrm>
        </p:spPr>
        <p:txBody>
          <a:bodyPr>
            <a:normAutofit/>
          </a:bodyPr>
          <a:lstStyle/>
          <a:p>
            <a:r>
              <a:rPr lang="en-US" sz="3200" b="1" dirty="0"/>
              <a:t>Entry - Activation</a:t>
            </a:r>
          </a:p>
          <a:p>
            <a:pPr lvl="1"/>
            <a:r>
              <a:rPr lang="en-US" sz="3200" dirty="0"/>
              <a:t>“Subject Matter Expert Consensus” (aka “Back of a Napkin approach”)</a:t>
            </a:r>
          </a:p>
          <a:p>
            <a:pPr lvl="2"/>
            <a:r>
              <a:rPr lang="en-US" sz="3200" dirty="0"/>
              <a:t>Data and Assumptions</a:t>
            </a:r>
          </a:p>
          <a:p>
            <a:pPr lvl="1"/>
            <a:endParaRPr lang="en-US" sz="2400" dirty="0"/>
          </a:p>
          <a:p>
            <a:endParaRPr lang="en-US" sz="2400" dirty="0"/>
          </a:p>
        </p:txBody>
      </p:sp>
      <p:pic>
        <p:nvPicPr>
          <p:cNvPr id="4" name="Picture 2" descr="Free Vectors, PNGs, Mockups &amp;amp; Backgrounds - rawpixel">
            <a:extLst>
              <a:ext uri="{FF2B5EF4-FFF2-40B4-BE49-F238E27FC236}">
                <a16:creationId xmlns:a16="http://schemas.microsoft.com/office/drawing/2014/main" id="{46D32EE9-24F8-48A7-B15D-2A4FB590241C}"/>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448675" y="3981450"/>
            <a:ext cx="3428999" cy="2057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73967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097" y="606286"/>
            <a:ext cx="8189989" cy="1143000"/>
          </a:xfrm>
        </p:spPr>
        <p:txBody>
          <a:bodyPr/>
          <a:lstStyle/>
          <a:p>
            <a:r>
              <a:rPr lang="en-US" dirty="0">
                <a:ln w="9000" cmpd="sng">
                  <a:solidFill>
                    <a:schemeClr val="tx1"/>
                  </a:solidFill>
                  <a:prstDash val="solid"/>
                </a:ln>
                <a:solidFill>
                  <a:schemeClr val="tx1"/>
                </a:solidFill>
                <a:latin typeface="+mn-lt"/>
              </a:rPr>
              <a:t>Disaster Plan Triggers cont.</a:t>
            </a:r>
          </a:p>
        </p:txBody>
      </p:sp>
      <p:sp>
        <p:nvSpPr>
          <p:cNvPr id="3" name="Content Placeholder 2"/>
          <p:cNvSpPr>
            <a:spLocks noGrp="1"/>
          </p:cNvSpPr>
          <p:nvPr>
            <p:ph idx="1"/>
          </p:nvPr>
        </p:nvSpPr>
        <p:spPr>
          <a:xfrm>
            <a:off x="1154097" y="1904999"/>
            <a:ext cx="10580703" cy="4623239"/>
          </a:xfrm>
        </p:spPr>
        <p:txBody>
          <a:bodyPr>
            <a:normAutofit/>
          </a:bodyPr>
          <a:lstStyle/>
          <a:p>
            <a:r>
              <a:rPr lang="en-US" sz="3200" b="1" dirty="0"/>
              <a:t>Activity within the Plan</a:t>
            </a:r>
          </a:p>
          <a:p>
            <a:pPr marL="971550" lvl="1" indent="-514350">
              <a:buFont typeface="+mj-lt"/>
              <a:buAutoNum type="arabicPeriod"/>
            </a:pPr>
            <a:r>
              <a:rPr lang="en-US" sz="3200" dirty="0"/>
              <a:t>Modeling</a:t>
            </a:r>
          </a:p>
          <a:p>
            <a:pPr marL="971550" lvl="1" indent="-514350">
              <a:buFont typeface="+mj-lt"/>
              <a:buAutoNum type="arabicPeriod"/>
            </a:pPr>
            <a:r>
              <a:rPr lang="en-US" sz="3200" dirty="0"/>
              <a:t>Test: Exercise Tabletop, Functional and Full Scale</a:t>
            </a:r>
          </a:p>
          <a:p>
            <a:pPr marL="971550" lvl="1" indent="-514350">
              <a:buFont typeface="+mj-lt"/>
              <a:buAutoNum type="arabicPeriod"/>
            </a:pPr>
            <a:r>
              <a:rPr lang="en-US" sz="3200" dirty="0"/>
              <a:t>Use it</a:t>
            </a:r>
          </a:p>
          <a:p>
            <a:pPr lvl="1"/>
            <a:endParaRPr lang="en-US" sz="2400" dirty="0"/>
          </a:p>
          <a:p>
            <a:endParaRPr lang="en-US" sz="2400" dirty="0"/>
          </a:p>
        </p:txBody>
      </p:sp>
      <p:pic>
        <p:nvPicPr>
          <p:cNvPr id="4" name="Picture 2" descr="Free Vectors, PNGs, Mockups &amp;amp; Backgrounds - rawpixel">
            <a:extLst>
              <a:ext uri="{FF2B5EF4-FFF2-40B4-BE49-F238E27FC236}">
                <a16:creationId xmlns:a16="http://schemas.microsoft.com/office/drawing/2014/main" id="{1003B736-43FA-4659-90F4-FD363601B572}"/>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448675" y="3981450"/>
            <a:ext cx="3428999" cy="2057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88090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097" y="606286"/>
            <a:ext cx="8189989" cy="1143000"/>
          </a:xfrm>
        </p:spPr>
        <p:txBody>
          <a:bodyPr/>
          <a:lstStyle/>
          <a:p>
            <a:r>
              <a:rPr lang="en-US" dirty="0">
                <a:ln w="9000" cmpd="sng">
                  <a:solidFill>
                    <a:schemeClr val="tx1"/>
                  </a:solidFill>
                  <a:prstDash val="solid"/>
                </a:ln>
                <a:solidFill>
                  <a:schemeClr val="tx1"/>
                </a:solidFill>
                <a:latin typeface="+mn-lt"/>
              </a:rPr>
              <a:t>Disaster Plan Triggers cont.</a:t>
            </a:r>
          </a:p>
        </p:txBody>
      </p:sp>
      <p:sp>
        <p:nvSpPr>
          <p:cNvPr id="3" name="Content Placeholder 2"/>
          <p:cNvSpPr>
            <a:spLocks noGrp="1"/>
          </p:cNvSpPr>
          <p:nvPr>
            <p:ph idx="1"/>
          </p:nvPr>
        </p:nvSpPr>
        <p:spPr>
          <a:xfrm>
            <a:off x="1154097" y="1904999"/>
            <a:ext cx="10580703" cy="4623239"/>
          </a:xfrm>
        </p:spPr>
        <p:txBody>
          <a:bodyPr>
            <a:normAutofit/>
          </a:bodyPr>
          <a:lstStyle/>
          <a:p>
            <a:r>
              <a:rPr lang="en-US" sz="3200" b="1" dirty="0"/>
              <a:t>Plan Fatigue/Failure</a:t>
            </a:r>
          </a:p>
          <a:p>
            <a:pPr lvl="1"/>
            <a:r>
              <a:rPr lang="en-US" sz="3200" dirty="0"/>
              <a:t>Plan vs. Framework</a:t>
            </a:r>
          </a:p>
          <a:p>
            <a:pPr lvl="1"/>
            <a:endParaRPr lang="en-US" sz="2400" dirty="0"/>
          </a:p>
          <a:p>
            <a:endParaRPr lang="en-US" sz="2400" dirty="0"/>
          </a:p>
        </p:txBody>
      </p:sp>
      <p:pic>
        <p:nvPicPr>
          <p:cNvPr id="4" name="Picture 2" descr="Free Vectors, PNGs, Mockups &amp;amp; Backgrounds - rawpixel">
            <a:extLst>
              <a:ext uri="{FF2B5EF4-FFF2-40B4-BE49-F238E27FC236}">
                <a16:creationId xmlns:a16="http://schemas.microsoft.com/office/drawing/2014/main" id="{26253D6D-F91A-4A2C-8AAA-CF930EE6FEEA}"/>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448675" y="3981450"/>
            <a:ext cx="3428999" cy="2057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50957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802B0-0ECE-4D59-A4CD-E50C9EDEF4AB}"/>
              </a:ext>
            </a:extLst>
          </p:cNvPr>
          <p:cNvSpPr>
            <a:spLocks noGrp="1"/>
          </p:cNvSpPr>
          <p:nvPr>
            <p:ph type="title"/>
          </p:nvPr>
        </p:nvSpPr>
        <p:spPr/>
        <p:txBody>
          <a:bodyPr/>
          <a:lstStyle/>
          <a:p>
            <a:r>
              <a:rPr lang="en-US" b="1" dirty="0"/>
              <a:t>Plans vs Framework</a:t>
            </a:r>
          </a:p>
        </p:txBody>
      </p:sp>
      <p:sp>
        <p:nvSpPr>
          <p:cNvPr id="3" name="Content Placeholder 2">
            <a:extLst>
              <a:ext uri="{FF2B5EF4-FFF2-40B4-BE49-F238E27FC236}">
                <a16:creationId xmlns:a16="http://schemas.microsoft.com/office/drawing/2014/main" id="{DC637A80-34C6-4730-A292-0A76B5BD7656}"/>
              </a:ext>
            </a:extLst>
          </p:cNvPr>
          <p:cNvSpPr>
            <a:spLocks noGrp="1"/>
          </p:cNvSpPr>
          <p:nvPr>
            <p:ph idx="1"/>
          </p:nvPr>
        </p:nvSpPr>
        <p:spPr>
          <a:xfrm>
            <a:off x="238539" y="1805977"/>
            <a:ext cx="11807687" cy="4725663"/>
          </a:xfrm>
        </p:spPr>
        <p:txBody>
          <a:bodyPr>
            <a:normAutofit/>
          </a:bodyPr>
          <a:lstStyle/>
          <a:p>
            <a:r>
              <a:rPr lang="en-US" sz="3200" dirty="0"/>
              <a:t>Federal Response Plan 1999 – Discussed much of the federal activities during a presidentially declared disaster in support of local agencies. </a:t>
            </a:r>
          </a:p>
          <a:p>
            <a:endParaRPr lang="en-US" sz="2400" dirty="0"/>
          </a:p>
        </p:txBody>
      </p:sp>
      <p:pic>
        <p:nvPicPr>
          <p:cNvPr id="6" name="Picture 2">
            <a:extLst>
              <a:ext uri="{FF2B5EF4-FFF2-40B4-BE49-F238E27FC236}">
                <a16:creationId xmlns:a16="http://schemas.microsoft.com/office/drawing/2014/main" id="{F3C7AD91-F672-43CB-81EA-DFE19DC23AD5}"/>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860969" y="3701986"/>
            <a:ext cx="1985580" cy="255718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mazon.com: FEMA National Response Framework Third Edition June 2016  Department of Homeland Security eBook : FEMA, United States Government:  Kindle Store">
            <a:extLst>
              <a:ext uri="{FF2B5EF4-FFF2-40B4-BE49-F238E27FC236}">
                <a16:creationId xmlns:a16="http://schemas.microsoft.com/office/drawing/2014/main" id="{91514B9E-6728-4E68-8CEB-2E2340310918}"/>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957000" y="3701985"/>
            <a:ext cx="1978775" cy="2557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6206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802B0-0ECE-4D59-A4CD-E50C9EDEF4AB}"/>
              </a:ext>
            </a:extLst>
          </p:cNvPr>
          <p:cNvSpPr>
            <a:spLocks noGrp="1"/>
          </p:cNvSpPr>
          <p:nvPr>
            <p:ph type="title"/>
          </p:nvPr>
        </p:nvSpPr>
        <p:spPr/>
        <p:txBody>
          <a:bodyPr/>
          <a:lstStyle/>
          <a:p>
            <a:r>
              <a:rPr lang="en-US" b="1" dirty="0"/>
              <a:t>Plans vs Framework cont.</a:t>
            </a:r>
          </a:p>
        </p:txBody>
      </p:sp>
      <p:sp>
        <p:nvSpPr>
          <p:cNvPr id="3" name="Content Placeholder 2">
            <a:extLst>
              <a:ext uri="{FF2B5EF4-FFF2-40B4-BE49-F238E27FC236}">
                <a16:creationId xmlns:a16="http://schemas.microsoft.com/office/drawing/2014/main" id="{DC637A80-34C6-4730-A292-0A76B5BD7656}"/>
              </a:ext>
            </a:extLst>
          </p:cNvPr>
          <p:cNvSpPr>
            <a:spLocks noGrp="1"/>
          </p:cNvSpPr>
          <p:nvPr>
            <p:ph idx="1"/>
          </p:nvPr>
        </p:nvSpPr>
        <p:spPr>
          <a:xfrm>
            <a:off x="238539" y="1805977"/>
            <a:ext cx="11807687" cy="4725663"/>
          </a:xfrm>
        </p:spPr>
        <p:txBody>
          <a:bodyPr>
            <a:normAutofit/>
          </a:bodyPr>
          <a:lstStyle/>
          <a:p>
            <a:r>
              <a:rPr lang="en-US" sz="3200" dirty="0"/>
              <a:t>National Response Plan 2004 – Represented a new direction, providing more support for local agencies and expanded scope to address in the base plan multiple activities</a:t>
            </a:r>
          </a:p>
          <a:p>
            <a:endParaRPr lang="en-US" sz="2400" dirty="0"/>
          </a:p>
        </p:txBody>
      </p:sp>
      <p:pic>
        <p:nvPicPr>
          <p:cNvPr id="6" name="Picture 2">
            <a:extLst>
              <a:ext uri="{FF2B5EF4-FFF2-40B4-BE49-F238E27FC236}">
                <a16:creationId xmlns:a16="http://schemas.microsoft.com/office/drawing/2014/main" id="{97A6E484-ABC0-4536-8E59-32486F3B5E04}"/>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860969" y="3701986"/>
            <a:ext cx="1985580" cy="255718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mazon.com: FEMA National Response Framework Third Edition June 2016  Department of Homeland Security eBook : FEMA, United States Government:  Kindle Store">
            <a:extLst>
              <a:ext uri="{FF2B5EF4-FFF2-40B4-BE49-F238E27FC236}">
                <a16:creationId xmlns:a16="http://schemas.microsoft.com/office/drawing/2014/main" id="{9F6713DE-B5C5-40C3-9660-FA259A47D6D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957000" y="3701985"/>
            <a:ext cx="1978775" cy="2557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44527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802B0-0ECE-4D59-A4CD-E50C9EDEF4AB}"/>
              </a:ext>
            </a:extLst>
          </p:cNvPr>
          <p:cNvSpPr>
            <a:spLocks noGrp="1"/>
          </p:cNvSpPr>
          <p:nvPr>
            <p:ph type="title"/>
          </p:nvPr>
        </p:nvSpPr>
        <p:spPr/>
        <p:txBody>
          <a:bodyPr/>
          <a:lstStyle/>
          <a:p>
            <a:r>
              <a:rPr lang="en-US" b="1" dirty="0"/>
              <a:t>Plans vs Framework cont.</a:t>
            </a:r>
          </a:p>
        </p:txBody>
      </p:sp>
      <p:sp>
        <p:nvSpPr>
          <p:cNvPr id="3" name="Content Placeholder 2">
            <a:extLst>
              <a:ext uri="{FF2B5EF4-FFF2-40B4-BE49-F238E27FC236}">
                <a16:creationId xmlns:a16="http://schemas.microsoft.com/office/drawing/2014/main" id="{DC637A80-34C6-4730-A292-0A76B5BD7656}"/>
              </a:ext>
            </a:extLst>
          </p:cNvPr>
          <p:cNvSpPr>
            <a:spLocks noGrp="1"/>
          </p:cNvSpPr>
          <p:nvPr>
            <p:ph idx="1"/>
          </p:nvPr>
        </p:nvSpPr>
        <p:spPr>
          <a:xfrm>
            <a:off x="238539" y="1805977"/>
            <a:ext cx="11807687" cy="4725663"/>
          </a:xfrm>
        </p:spPr>
        <p:txBody>
          <a:bodyPr>
            <a:normAutofit/>
          </a:bodyPr>
          <a:lstStyle/>
          <a:p>
            <a:r>
              <a:rPr lang="en-US" sz="3200" dirty="0"/>
              <a:t>National Response Framework 2008 – The notice of change stated the update "emerged from organizational changes within DHS, as well as the experience of responding to Hurricanes Katrina, Wilma, and Rita in 2005.” </a:t>
            </a:r>
          </a:p>
          <a:p>
            <a:endParaRPr lang="en-US" sz="2400" dirty="0"/>
          </a:p>
        </p:txBody>
      </p:sp>
      <p:pic>
        <p:nvPicPr>
          <p:cNvPr id="6" name="Picture 2">
            <a:extLst>
              <a:ext uri="{FF2B5EF4-FFF2-40B4-BE49-F238E27FC236}">
                <a16:creationId xmlns:a16="http://schemas.microsoft.com/office/drawing/2014/main" id="{E1670A22-E541-4E75-8541-7B8D07871AEB}"/>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860969" y="3701986"/>
            <a:ext cx="1985580" cy="255718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mazon.com: FEMA National Response Framework Third Edition June 2016  Department of Homeland Security eBook : FEMA, United States Government:  Kindle Store">
            <a:extLst>
              <a:ext uri="{FF2B5EF4-FFF2-40B4-BE49-F238E27FC236}">
                <a16:creationId xmlns:a16="http://schemas.microsoft.com/office/drawing/2014/main" id="{FE6680F0-3A78-4B30-8BEC-CB10F1F72F6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957000" y="3701985"/>
            <a:ext cx="1978775" cy="2557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39869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802B0-0ECE-4D59-A4CD-E50C9EDEF4AB}"/>
              </a:ext>
            </a:extLst>
          </p:cNvPr>
          <p:cNvSpPr>
            <a:spLocks noGrp="1"/>
          </p:cNvSpPr>
          <p:nvPr>
            <p:ph type="title"/>
          </p:nvPr>
        </p:nvSpPr>
        <p:spPr/>
        <p:txBody>
          <a:bodyPr/>
          <a:lstStyle/>
          <a:p>
            <a:r>
              <a:rPr lang="en-US" b="1" dirty="0"/>
              <a:t>Plans vs Framework cont.</a:t>
            </a:r>
          </a:p>
        </p:txBody>
      </p:sp>
      <p:sp>
        <p:nvSpPr>
          <p:cNvPr id="3" name="Content Placeholder 2">
            <a:extLst>
              <a:ext uri="{FF2B5EF4-FFF2-40B4-BE49-F238E27FC236}">
                <a16:creationId xmlns:a16="http://schemas.microsoft.com/office/drawing/2014/main" id="{DC637A80-34C6-4730-A292-0A76B5BD7656}"/>
              </a:ext>
            </a:extLst>
          </p:cNvPr>
          <p:cNvSpPr>
            <a:spLocks noGrp="1"/>
          </p:cNvSpPr>
          <p:nvPr>
            <p:ph idx="1"/>
          </p:nvPr>
        </p:nvSpPr>
        <p:spPr>
          <a:xfrm>
            <a:off x="238539" y="1805977"/>
            <a:ext cx="11807687" cy="4725663"/>
          </a:xfrm>
        </p:spPr>
        <p:txBody>
          <a:bodyPr>
            <a:normAutofit/>
          </a:bodyPr>
          <a:lstStyle/>
          <a:p>
            <a:r>
              <a:rPr lang="en-US" sz="3200" dirty="0"/>
              <a:t>The plan failed on multiple fronts during Hurricane Katrina. One outcome was to recognize that no plan can address every need or assume every variable. Thus, local activities will continue to plan for events but when the worst happens, and plans fail, the key components (the framework) will be                                            sustained. </a:t>
            </a:r>
          </a:p>
          <a:p>
            <a:endParaRPr lang="en-US" sz="2400" dirty="0"/>
          </a:p>
        </p:txBody>
      </p:sp>
      <p:pic>
        <p:nvPicPr>
          <p:cNvPr id="6" name="Picture 2">
            <a:extLst>
              <a:ext uri="{FF2B5EF4-FFF2-40B4-BE49-F238E27FC236}">
                <a16:creationId xmlns:a16="http://schemas.microsoft.com/office/drawing/2014/main" id="{8C1D3753-043A-40F2-9920-2400C4F691F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860969" y="3701986"/>
            <a:ext cx="1985580" cy="255718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mazon.com: FEMA National Response Framework Third Edition June 2016  Department of Homeland Security eBook : FEMA, United States Government:  Kindle Store">
            <a:extLst>
              <a:ext uri="{FF2B5EF4-FFF2-40B4-BE49-F238E27FC236}">
                <a16:creationId xmlns:a16="http://schemas.microsoft.com/office/drawing/2014/main" id="{D2F573CF-2AE6-4E6C-9EA3-73AACC2375CF}"/>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957000" y="3701985"/>
            <a:ext cx="1978775" cy="2557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79234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3EC2F-4780-417F-B89D-CBF99E268507}"/>
              </a:ext>
            </a:extLst>
          </p:cNvPr>
          <p:cNvSpPr>
            <a:spLocks noGrp="1"/>
          </p:cNvSpPr>
          <p:nvPr>
            <p:ph type="title"/>
          </p:nvPr>
        </p:nvSpPr>
        <p:spPr/>
        <p:txBody>
          <a:bodyPr/>
          <a:lstStyle/>
          <a:p>
            <a:r>
              <a:rPr lang="en-US" b="1" dirty="0"/>
              <a:t>Recap cont.</a:t>
            </a:r>
          </a:p>
        </p:txBody>
      </p:sp>
      <p:sp>
        <p:nvSpPr>
          <p:cNvPr id="3" name="Content Placeholder 2">
            <a:extLst>
              <a:ext uri="{FF2B5EF4-FFF2-40B4-BE49-F238E27FC236}">
                <a16:creationId xmlns:a16="http://schemas.microsoft.com/office/drawing/2014/main" id="{F41FF861-6D35-47B9-AD0B-3FB986AAEE12}"/>
              </a:ext>
            </a:extLst>
          </p:cNvPr>
          <p:cNvSpPr>
            <a:spLocks noGrp="1"/>
          </p:cNvSpPr>
          <p:nvPr>
            <p:ph idx="1"/>
          </p:nvPr>
        </p:nvSpPr>
        <p:spPr/>
        <p:txBody>
          <a:bodyPr/>
          <a:lstStyle/>
          <a:p>
            <a:r>
              <a:rPr lang="en-US" sz="3200" dirty="0"/>
              <a:t>This section will take components of those works and discuss in the context of surge planning.</a:t>
            </a:r>
          </a:p>
          <a:p>
            <a:r>
              <a:rPr lang="en-US" sz="3200" dirty="0"/>
              <a:t>Much of a BMCI preparedness and planning, relies on existing MCI preparedness and planning efforts. </a:t>
            </a:r>
          </a:p>
          <a:p>
            <a:endParaRPr lang="en-US" sz="2800" dirty="0"/>
          </a:p>
          <a:p>
            <a:endParaRPr lang="en-US" dirty="0"/>
          </a:p>
        </p:txBody>
      </p:sp>
      <p:pic>
        <p:nvPicPr>
          <p:cNvPr id="1026" name="Picture 2" descr="295 Recap icon Vector Images - Free &amp;amp; Royalty-free Recap icon Vectors |  Depositphotos®">
            <a:extLst>
              <a:ext uri="{FF2B5EF4-FFF2-40B4-BE49-F238E27FC236}">
                <a16:creationId xmlns:a16="http://schemas.microsoft.com/office/drawing/2014/main" id="{15515DC1-ED21-41BF-B3E3-5808BE1B7109}"/>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353424" y="71332"/>
            <a:ext cx="3686175" cy="17202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31008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802B0-0ECE-4D59-A4CD-E50C9EDEF4AB}"/>
              </a:ext>
            </a:extLst>
          </p:cNvPr>
          <p:cNvSpPr>
            <a:spLocks noGrp="1"/>
          </p:cNvSpPr>
          <p:nvPr>
            <p:ph type="title"/>
          </p:nvPr>
        </p:nvSpPr>
        <p:spPr/>
        <p:txBody>
          <a:bodyPr/>
          <a:lstStyle/>
          <a:p>
            <a:r>
              <a:rPr lang="en-US" b="1" dirty="0"/>
              <a:t>Plans vs Framework cont.</a:t>
            </a:r>
          </a:p>
        </p:txBody>
      </p:sp>
      <p:sp>
        <p:nvSpPr>
          <p:cNvPr id="3" name="Content Placeholder 2">
            <a:extLst>
              <a:ext uri="{FF2B5EF4-FFF2-40B4-BE49-F238E27FC236}">
                <a16:creationId xmlns:a16="http://schemas.microsoft.com/office/drawing/2014/main" id="{DC637A80-34C6-4730-A292-0A76B5BD7656}"/>
              </a:ext>
            </a:extLst>
          </p:cNvPr>
          <p:cNvSpPr>
            <a:spLocks noGrp="1"/>
          </p:cNvSpPr>
          <p:nvPr>
            <p:ph idx="1"/>
          </p:nvPr>
        </p:nvSpPr>
        <p:spPr>
          <a:xfrm>
            <a:off x="238539" y="1805977"/>
            <a:ext cx="11807687" cy="4725663"/>
          </a:xfrm>
        </p:spPr>
        <p:txBody>
          <a:bodyPr>
            <a:normAutofit/>
          </a:bodyPr>
          <a:lstStyle/>
          <a:p>
            <a:r>
              <a:rPr lang="en-US" sz="3200" dirty="0"/>
              <a:t>The reality is plans will fail at times. Most plans fail because of poor assumptions (failing to plan to evacuate a flooded hospital that was built in a floodplain) rather than being overwhelmed. Identify framework components that should be sustained until equilibrium is restored. </a:t>
            </a:r>
          </a:p>
          <a:p>
            <a:endParaRPr lang="en-US" sz="2400" dirty="0"/>
          </a:p>
        </p:txBody>
      </p:sp>
      <p:pic>
        <p:nvPicPr>
          <p:cNvPr id="4" name="Picture 2">
            <a:extLst>
              <a:ext uri="{FF2B5EF4-FFF2-40B4-BE49-F238E27FC236}">
                <a16:creationId xmlns:a16="http://schemas.microsoft.com/office/drawing/2014/main" id="{3DB5A000-417F-4ABF-9638-ED4C35AD2DFB}"/>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860969" y="3701986"/>
            <a:ext cx="1985580" cy="255718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mazon.com: FEMA National Response Framework Third Edition June 2016  Department of Homeland Security eBook : FEMA, United States Government:  Kindle Store">
            <a:extLst>
              <a:ext uri="{FF2B5EF4-FFF2-40B4-BE49-F238E27FC236}">
                <a16:creationId xmlns:a16="http://schemas.microsoft.com/office/drawing/2014/main" id="{2362816D-2EB2-4E21-B0CA-0348393D6490}"/>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957000" y="3701985"/>
            <a:ext cx="1978775" cy="2557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60457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98F14-88ED-4AE4-944F-53BB20770EE8}"/>
              </a:ext>
            </a:extLst>
          </p:cNvPr>
          <p:cNvSpPr>
            <a:spLocks noGrp="1"/>
          </p:cNvSpPr>
          <p:nvPr>
            <p:ph type="title"/>
          </p:nvPr>
        </p:nvSpPr>
        <p:spPr/>
        <p:txBody>
          <a:bodyPr/>
          <a:lstStyle/>
          <a:p>
            <a:r>
              <a:rPr lang="en-US" b="1" dirty="0"/>
              <a:t>Key Ingredients for a BMCI Plan</a:t>
            </a:r>
          </a:p>
        </p:txBody>
      </p:sp>
      <p:sp>
        <p:nvSpPr>
          <p:cNvPr id="3" name="Content Placeholder 2">
            <a:extLst>
              <a:ext uri="{FF2B5EF4-FFF2-40B4-BE49-F238E27FC236}">
                <a16:creationId xmlns:a16="http://schemas.microsoft.com/office/drawing/2014/main" id="{9BFE78BE-4D07-4B69-BEA8-2F647186E817}"/>
              </a:ext>
            </a:extLst>
          </p:cNvPr>
          <p:cNvSpPr>
            <a:spLocks noGrp="1"/>
          </p:cNvSpPr>
          <p:nvPr>
            <p:ph idx="1"/>
          </p:nvPr>
        </p:nvSpPr>
        <p:spPr>
          <a:xfrm>
            <a:off x="1097279" y="1845733"/>
            <a:ext cx="10701143" cy="4919051"/>
          </a:xfrm>
        </p:spPr>
        <p:txBody>
          <a:bodyPr>
            <a:normAutofit/>
          </a:bodyPr>
          <a:lstStyle/>
          <a:p>
            <a:r>
              <a:rPr lang="en-US" sz="3200" dirty="0"/>
              <a:t>All disasters start with a call to 9-1-1. EMS, Fire and other First Responders are the tip of the spear and disaster planning starts there.</a:t>
            </a:r>
          </a:p>
          <a:p>
            <a:r>
              <a:rPr lang="en-US" sz="2800" dirty="0"/>
              <a:t> </a:t>
            </a:r>
          </a:p>
        </p:txBody>
      </p:sp>
      <p:pic>
        <p:nvPicPr>
          <p:cNvPr id="5" name="Picture 4">
            <a:extLst>
              <a:ext uri="{FF2B5EF4-FFF2-40B4-BE49-F238E27FC236}">
                <a16:creationId xmlns:a16="http://schemas.microsoft.com/office/drawing/2014/main" id="{F629CB23-42F7-4539-BC9F-A6DCD7C95ED6}"/>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8034291" y="3924138"/>
            <a:ext cx="3915054" cy="2299108"/>
          </a:xfrm>
          <a:prstGeom prst="rect">
            <a:avLst/>
          </a:prstGeom>
        </p:spPr>
      </p:pic>
    </p:spTree>
    <p:extLst>
      <p:ext uri="{BB962C8B-B14F-4D97-AF65-F5344CB8AC3E}">
        <p14:creationId xmlns:p14="http://schemas.microsoft.com/office/powerpoint/2010/main" val="5982581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98F14-88ED-4AE4-944F-53BB20770EE8}"/>
              </a:ext>
            </a:extLst>
          </p:cNvPr>
          <p:cNvSpPr>
            <a:spLocks noGrp="1"/>
          </p:cNvSpPr>
          <p:nvPr>
            <p:ph type="title"/>
          </p:nvPr>
        </p:nvSpPr>
        <p:spPr/>
        <p:txBody>
          <a:bodyPr/>
          <a:lstStyle/>
          <a:p>
            <a:r>
              <a:rPr lang="en-US" b="1" dirty="0"/>
              <a:t>Key Ingredients for a BMCI Plan cont.</a:t>
            </a:r>
          </a:p>
        </p:txBody>
      </p:sp>
      <p:sp>
        <p:nvSpPr>
          <p:cNvPr id="3" name="Content Placeholder 2">
            <a:extLst>
              <a:ext uri="{FF2B5EF4-FFF2-40B4-BE49-F238E27FC236}">
                <a16:creationId xmlns:a16="http://schemas.microsoft.com/office/drawing/2014/main" id="{9BFE78BE-4D07-4B69-BEA8-2F647186E817}"/>
              </a:ext>
            </a:extLst>
          </p:cNvPr>
          <p:cNvSpPr>
            <a:spLocks noGrp="1"/>
          </p:cNvSpPr>
          <p:nvPr>
            <p:ph idx="1"/>
          </p:nvPr>
        </p:nvSpPr>
        <p:spPr>
          <a:xfrm>
            <a:off x="1097279" y="1845733"/>
            <a:ext cx="10701143" cy="4919051"/>
          </a:xfrm>
        </p:spPr>
        <p:txBody>
          <a:bodyPr>
            <a:normAutofit/>
          </a:bodyPr>
          <a:lstStyle/>
          <a:p>
            <a:r>
              <a:rPr lang="en-US" sz="3200" dirty="0"/>
              <a:t>For EMS systems and hospitals, what are your assets (what you own) and what are your resources (what others can share with you)? Resources will be greatly strained in a BMCI particularly if there is competition for resources or barriers to access those resources</a:t>
            </a:r>
          </a:p>
          <a:p>
            <a:r>
              <a:rPr lang="en-US" sz="2800" dirty="0"/>
              <a:t> </a:t>
            </a:r>
          </a:p>
        </p:txBody>
      </p:sp>
      <p:pic>
        <p:nvPicPr>
          <p:cNvPr id="4" name="Picture 3">
            <a:extLst>
              <a:ext uri="{FF2B5EF4-FFF2-40B4-BE49-F238E27FC236}">
                <a16:creationId xmlns:a16="http://schemas.microsoft.com/office/drawing/2014/main" id="{8AACD372-7B80-470C-9254-8061502D8CB9}"/>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8034291" y="3924138"/>
            <a:ext cx="3915054" cy="2299108"/>
          </a:xfrm>
          <a:prstGeom prst="rect">
            <a:avLst/>
          </a:prstGeom>
        </p:spPr>
      </p:pic>
    </p:spTree>
    <p:extLst>
      <p:ext uri="{BB962C8B-B14F-4D97-AF65-F5344CB8AC3E}">
        <p14:creationId xmlns:p14="http://schemas.microsoft.com/office/powerpoint/2010/main" val="17049470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98F14-88ED-4AE4-944F-53BB20770EE8}"/>
              </a:ext>
            </a:extLst>
          </p:cNvPr>
          <p:cNvSpPr>
            <a:spLocks noGrp="1"/>
          </p:cNvSpPr>
          <p:nvPr>
            <p:ph type="title"/>
          </p:nvPr>
        </p:nvSpPr>
        <p:spPr/>
        <p:txBody>
          <a:bodyPr/>
          <a:lstStyle/>
          <a:p>
            <a:r>
              <a:rPr lang="en-US" b="1" dirty="0"/>
              <a:t>Key Ingredients for a BMCI Plan cont.</a:t>
            </a:r>
          </a:p>
        </p:txBody>
      </p:sp>
      <p:sp>
        <p:nvSpPr>
          <p:cNvPr id="3" name="Content Placeholder 2">
            <a:extLst>
              <a:ext uri="{FF2B5EF4-FFF2-40B4-BE49-F238E27FC236}">
                <a16:creationId xmlns:a16="http://schemas.microsoft.com/office/drawing/2014/main" id="{9BFE78BE-4D07-4B69-BEA8-2F647186E817}"/>
              </a:ext>
            </a:extLst>
          </p:cNvPr>
          <p:cNvSpPr>
            <a:spLocks noGrp="1"/>
          </p:cNvSpPr>
          <p:nvPr>
            <p:ph idx="1"/>
          </p:nvPr>
        </p:nvSpPr>
        <p:spPr>
          <a:xfrm>
            <a:off x="1097279" y="1845733"/>
            <a:ext cx="10701143" cy="4919051"/>
          </a:xfrm>
        </p:spPr>
        <p:txBody>
          <a:bodyPr>
            <a:normAutofit/>
          </a:bodyPr>
          <a:lstStyle/>
          <a:p>
            <a:r>
              <a:rPr lang="en-US" sz="3200" dirty="0"/>
              <a:t>Do you have a policy for Crisis Standards of Care vetted by your Ethics Committee?</a:t>
            </a:r>
          </a:p>
          <a:p>
            <a:r>
              <a:rPr lang="en-US" sz="3200" dirty="0"/>
              <a:t>Do you have agreements in place? Do you regularly exercise together?</a:t>
            </a:r>
          </a:p>
        </p:txBody>
      </p:sp>
      <p:pic>
        <p:nvPicPr>
          <p:cNvPr id="4" name="Picture 3">
            <a:extLst>
              <a:ext uri="{FF2B5EF4-FFF2-40B4-BE49-F238E27FC236}">
                <a16:creationId xmlns:a16="http://schemas.microsoft.com/office/drawing/2014/main" id="{07BE1BE3-3D9B-4BEC-96F0-3817365126AA}"/>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8034291" y="3924138"/>
            <a:ext cx="3915054" cy="2299108"/>
          </a:xfrm>
          <a:prstGeom prst="rect">
            <a:avLst/>
          </a:prstGeom>
        </p:spPr>
      </p:pic>
    </p:spTree>
    <p:extLst>
      <p:ext uri="{BB962C8B-B14F-4D97-AF65-F5344CB8AC3E}">
        <p14:creationId xmlns:p14="http://schemas.microsoft.com/office/powerpoint/2010/main" val="72348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98F14-88ED-4AE4-944F-53BB20770EE8}"/>
              </a:ext>
            </a:extLst>
          </p:cNvPr>
          <p:cNvSpPr>
            <a:spLocks noGrp="1"/>
          </p:cNvSpPr>
          <p:nvPr>
            <p:ph type="title"/>
          </p:nvPr>
        </p:nvSpPr>
        <p:spPr/>
        <p:txBody>
          <a:bodyPr/>
          <a:lstStyle/>
          <a:p>
            <a:r>
              <a:rPr lang="en-US" b="1" dirty="0"/>
              <a:t>Key Ingredients for a BMCI Plan cont.</a:t>
            </a:r>
          </a:p>
        </p:txBody>
      </p:sp>
      <p:sp>
        <p:nvSpPr>
          <p:cNvPr id="3" name="Content Placeholder 2">
            <a:extLst>
              <a:ext uri="{FF2B5EF4-FFF2-40B4-BE49-F238E27FC236}">
                <a16:creationId xmlns:a16="http://schemas.microsoft.com/office/drawing/2014/main" id="{9BFE78BE-4D07-4B69-BEA8-2F647186E817}"/>
              </a:ext>
            </a:extLst>
          </p:cNvPr>
          <p:cNvSpPr>
            <a:spLocks noGrp="1"/>
          </p:cNvSpPr>
          <p:nvPr>
            <p:ph idx="1"/>
          </p:nvPr>
        </p:nvSpPr>
        <p:spPr>
          <a:xfrm>
            <a:off x="1097279" y="1845733"/>
            <a:ext cx="10701143" cy="4919051"/>
          </a:xfrm>
        </p:spPr>
        <p:txBody>
          <a:bodyPr>
            <a:normAutofit/>
          </a:bodyPr>
          <a:lstStyle/>
          <a:p>
            <a:r>
              <a:rPr lang="en-US" sz="3200" dirty="0"/>
              <a:t>Do you have an academic partner who can build a model for you? Modeling helps sort out those things probable once you define what is possible. (Typically, modeling costs are far less than actual exercising and allow you to test hypotheticals.)</a:t>
            </a:r>
          </a:p>
        </p:txBody>
      </p:sp>
      <p:pic>
        <p:nvPicPr>
          <p:cNvPr id="4" name="Picture 3">
            <a:extLst>
              <a:ext uri="{FF2B5EF4-FFF2-40B4-BE49-F238E27FC236}">
                <a16:creationId xmlns:a16="http://schemas.microsoft.com/office/drawing/2014/main" id="{44989E9B-70CC-43AD-BFD9-A1999ED859B0}"/>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8034291" y="3924138"/>
            <a:ext cx="3915054" cy="2299108"/>
          </a:xfrm>
          <a:prstGeom prst="rect">
            <a:avLst/>
          </a:prstGeom>
        </p:spPr>
      </p:pic>
    </p:spTree>
    <p:extLst>
      <p:ext uri="{BB962C8B-B14F-4D97-AF65-F5344CB8AC3E}">
        <p14:creationId xmlns:p14="http://schemas.microsoft.com/office/powerpoint/2010/main" val="21777775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98F14-88ED-4AE4-944F-53BB20770EE8}"/>
              </a:ext>
            </a:extLst>
          </p:cNvPr>
          <p:cNvSpPr>
            <a:spLocks noGrp="1"/>
          </p:cNvSpPr>
          <p:nvPr>
            <p:ph type="title"/>
          </p:nvPr>
        </p:nvSpPr>
        <p:spPr/>
        <p:txBody>
          <a:bodyPr/>
          <a:lstStyle/>
          <a:p>
            <a:r>
              <a:rPr lang="en-US" b="1" dirty="0"/>
              <a:t>Key Ingredients for a BMCI Plan cont.</a:t>
            </a:r>
          </a:p>
        </p:txBody>
      </p:sp>
      <p:sp>
        <p:nvSpPr>
          <p:cNvPr id="3" name="Content Placeholder 2">
            <a:extLst>
              <a:ext uri="{FF2B5EF4-FFF2-40B4-BE49-F238E27FC236}">
                <a16:creationId xmlns:a16="http://schemas.microsoft.com/office/drawing/2014/main" id="{9BFE78BE-4D07-4B69-BEA8-2F647186E817}"/>
              </a:ext>
            </a:extLst>
          </p:cNvPr>
          <p:cNvSpPr>
            <a:spLocks noGrp="1"/>
          </p:cNvSpPr>
          <p:nvPr>
            <p:ph idx="1"/>
          </p:nvPr>
        </p:nvSpPr>
        <p:spPr>
          <a:xfrm>
            <a:off x="1097279" y="1845733"/>
            <a:ext cx="10701143" cy="4919051"/>
          </a:xfrm>
        </p:spPr>
        <p:txBody>
          <a:bodyPr>
            <a:normAutofit/>
          </a:bodyPr>
          <a:lstStyle/>
          <a:p>
            <a:r>
              <a:rPr lang="en-US" sz="3200" dirty="0"/>
              <a:t>At the scene or at the hospital, the goal is to reach surge equilibrium, the responder/patient balance will assist with moving the surge away from a crisis.</a:t>
            </a:r>
          </a:p>
          <a:p>
            <a:r>
              <a:rPr lang="en-US" dirty="0"/>
              <a:t> </a:t>
            </a:r>
          </a:p>
        </p:txBody>
      </p:sp>
      <p:pic>
        <p:nvPicPr>
          <p:cNvPr id="4" name="Picture 3">
            <a:extLst>
              <a:ext uri="{FF2B5EF4-FFF2-40B4-BE49-F238E27FC236}">
                <a16:creationId xmlns:a16="http://schemas.microsoft.com/office/drawing/2014/main" id="{2E2A2923-B154-4B98-A4EA-8E99000FA61D}"/>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8034291" y="3924138"/>
            <a:ext cx="3915054" cy="2299108"/>
          </a:xfrm>
          <a:prstGeom prst="rect">
            <a:avLst/>
          </a:prstGeom>
        </p:spPr>
      </p:pic>
    </p:spTree>
    <p:extLst>
      <p:ext uri="{BB962C8B-B14F-4D97-AF65-F5344CB8AC3E}">
        <p14:creationId xmlns:p14="http://schemas.microsoft.com/office/powerpoint/2010/main" val="8870014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6241" y="291763"/>
            <a:ext cx="8842159" cy="1308438"/>
          </a:xfrm>
        </p:spPr>
        <p:txBody>
          <a:bodyPr>
            <a:normAutofit/>
          </a:bodyPr>
          <a:lstStyle/>
          <a:p>
            <a:r>
              <a:rPr lang="en-US" sz="3600" b="1" dirty="0">
                <a:ln w="12700">
                  <a:solidFill>
                    <a:schemeClr val="tx1"/>
                  </a:solidFill>
                  <a:prstDash val="solid"/>
                </a:ln>
                <a:solidFill>
                  <a:schemeClr val="tx1"/>
                </a:solidFill>
                <a:latin typeface="+mn-lt"/>
              </a:rPr>
              <a:t>Surge Capacity Definition:</a:t>
            </a:r>
          </a:p>
        </p:txBody>
      </p:sp>
      <p:sp>
        <p:nvSpPr>
          <p:cNvPr id="3" name="Content Placeholder 2"/>
          <p:cNvSpPr>
            <a:spLocks noGrp="1"/>
          </p:cNvSpPr>
          <p:nvPr>
            <p:ph idx="1"/>
          </p:nvPr>
        </p:nvSpPr>
        <p:spPr>
          <a:xfrm>
            <a:off x="1216241" y="1600201"/>
            <a:ext cx="9280271" cy="4525963"/>
          </a:xfrm>
        </p:spPr>
        <p:txBody>
          <a:bodyPr>
            <a:normAutofit fontScale="92500" lnSpcReduction="10000"/>
          </a:bodyPr>
          <a:lstStyle/>
          <a:p>
            <a:endParaRPr lang="en-US" dirty="0"/>
          </a:p>
          <a:p>
            <a:pPr marL="0" indent="0">
              <a:buNone/>
            </a:pPr>
            <a:r>
              <a:rPr lang="en-US" sz="3900" b="1" dirty="0"/>
              <a:t>Surge Capacity (and Capability) includes the </a:t>
            </a:r>
          </a:p>
          <a:p>
            <a:pPr lvl="1"/>
            <a:r>
              <a:rPr lang="en-US" sz="3500" dirty="0"/>
              <a:t>Staff</a:t>
            </a:r>
          </a:p>
          <a:p>
            <a:pPr lvl="1"/>
            <a:r>
              <a:rPr lang="en-US" sz="3500" dirty="0"/>
              <a:t>Space </a:t>
            </a:r>
          </a:p>
          <a:p>
            <a:pPr lvl="1"/>
            <a:r>
              <a:rPr lang="en-US" sz="3500" dirty="0"/>
              <a:t>Supplies (</a:t>
            </a:r>
            <a:r>
              <a:rPr lang="en-US" sz="3100" dirty="0"/>
              <a:t>Supplies, Pharmaceuticals &amp; Equipment) </a:t>
            </a:r>
          </a:p>
          <a:p>
            <a:pPr marL="0" indent="0">
              <a:buNone/>
            </a:pPr>
            <a:r>
              <a:rPr lang="en-US" sz="3900" b="1" dirty="0"/>
              <a:t>required to meet the needs of the patients. </a:t>
            </a:r>
          </a:p>
          <a:p>
            <a:pPr marL="457200" lvl="1" indent="0">
              <a:buNone/>
            </a:pPr>
            <a:endParaRPr lang="en-US" sz="3500" b="1" i="1" dirty="0"/>
          </a:p>
          <a:p>
            <a:pPr marL="457200" lvl="1" indent="0">
              <a:buNone/>
            </a:pPr>
            <a:r>
              <a:rPr lang="en-US" sz="3500" i="1" dirty="0"/>
              <a:t>The most important contributing factor outside of S3 is </a:t>
            </a:r>
            <a:r>
              <a:rPr lang="en-US" sz="3500" b="1" i="1" dirty="0"/>
              <a:t>medical transportation </a:t>
            </a:r>
            <a:r>
              <a:rPr lang="en-US" sz="3500" i="1" dirty="0"/>
              <a:t>resources.</a:t>
            </a:r>
          </a:p>
        </p:txBody>
      </p:sp>
    </p:spTree>
    <p:extLst>
      <p:ext uri="{BB962C8B-B14F-4D97-AF65-F5344CB8AC3E}">
        <p14:creationId xmlns:p14="http://schemas.microsoft.com/office/powerpoint/2010/main" val="10005231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535575" y="103208"/>
            <a:ext cx="8686800" cy="1143000"/>
          </a:xfrm>
          <a:noFill/>
          <a:ln w="25400">
            <a:noFill/>
          </a:ln>
        </p:spPr>
        <p:txBody>
          <a:bodyPr/>
          <a:lstStyle/>
          <a:p>
            <a:pPr lvl="0">
              <a:defRPr/>
            </a:pPr>
            <a:r>
              <a:rPr lang="en-US" b="1" dirty="0">
                <a:solidFill>
                  <a:schemeClr val="tx1"/>
                </a:solidFill>
                <a:latin typeface="+mn-lt"/>
              </a:rPr>
              <a:t>Defining Surge Capacity (3S)</a:t>
            </a:r>
          </a:p>
        </p:txBody>
      </p:sp>
      <p:pic>
        <p:nvPicPr>
          <p:cNvPr id="405506" name="Picture 2"/>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1491404" y="1219200"/>
            <a:ext cx="9196853"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1518215" y="4674722"/>
            <a:ext cx="9132425" cy="4571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Rectangle 1">
            <a:extLst>
              <a:ext uri="{FF2B5EF4-FFF2-40B4-BE49-F238E27FC236}">
                <a16:creationId xmlns:a16="http://schemas.microsoft.com/office/drawing/2014/main" id="{BBB44FF8-529D-4055-A540-BA19F3B244E4}"/>
              </a:ext>
            </a:extLst>
          </p:cNvPr>
          <p:cNvSpPr/>
          <p:nvPr/>
        </p:nvSpPr>
        <p:spPr>
          <a:xfrm>
            <a:off x="9880847" y="1322773"/>
            <a:ext cx="683580" cy="193978"/>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884494E-C517-4871-B373-131BA863C4B5}"/>
              </a:ext>
            </a:extLst>
          </p:cNvPr>
          <p:cNvSpPr/>
          <p:nvPr/>
        </p:nvSpPr>
        <p:spPr>
          <a:xfrm>
            <a:off x="9268287" y="1322773"/>
            <a:ext cx="48566" cy="193978"/>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674567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Content Placeholder 4"/>
          <p:cNvPicPr>
            <a:picLocks noChangeAspect="1"/>
          </p:cNvPicPr>
          <p:nvPr/>
        </p:nvPicPr>
        <p:blipFill>
          <a:blip r:embed="rId2" cstate="email">
            <a:extLst>
              <a:ext uri="{BEBA8EAE-BF5A-486C-A8C5-ECC9F3942E4B}">
                <a14:imgProps xmlns:a14="http://schemas.microsoft.com/office/drawing/2010/main">
                  <a14:imgLayer r:embed="rId3">
                    <a14:imgEffect>
                      <a14:backgroundRemoval t="4058" b="98116" l="8040" r="98367"/>
                    </a14:imgEffect>
                  </a14:imgLayer>
                </a14:imgProps>
              </a:ext>
              <a:ext uri="{28A0092B-C50C-407E-A947-70E740481C1C}">
                <a14:useLocalDpi xmlns:a14="http://schemas.microsoft.com/office/drawing/2010/main"/>
              </a:ext>
            </a:extLst>
          </a:blip>
          <a:stretch>
            <a:fillRect/>
          </a:stretch>
        </p:blipFill>
        <p:spPr>
          <a:xfrm rot="10800000">
            <a:off x="4191000" y="792196"/>
            <a:ext cx="7130521" cy="5604183"/>
          </a:xfrm>
          <a:prstGeom prst="rect">
            <a:avLst/>
          </a:prstGeom>
        </p:spPr>
      </p:pic>
      <p:sp useBgFill="1">
        <p:nvSpPr>
          <p:cNvPr id="3" name="Content Placeholder 2"/>
          <p:cNvSpPr>
            <a:spLocks noGrp="1"/>
          </p:cNvSpPr>
          <p:nvPr>
            <p:ph idx="1"/>
          </p:nvPr>
        </p:nvSpPr>
        <p:spPr>
          <a:xfrm>
            <a:off x="325120" y="152401"/>
            <a:ext cx="10038078" cy="489503"/>
          </a:xfrm>
        </p:spPr>
        <p:txBody>
          <a:bodyPr>
            <a:noAutofit/>
          </a:bodyPr>
          <a:lstStyle/>
          <a:p>
            <a:pPr marL="0" indent="0">
              <a:buNone/>
            </a:pPr>
            <a:r>
              <a:rPr lang="en-US" sz="3600" b="1" dirty="0"/>
              <a:t>Burn Disaster Planning</a:t>
            </a:r>
            <a:endParaRPr lang="en-US" sz="3600" dirty="0">
              <a:latin typeface="Cambria" pitchFamily="18" charset="0"/>
            </a:endParaRPr>
          </a:p>
        </p:txBody>
      </p:sp>
      <p:sp>
        <p:nvSpPr>
          <p:cNvPr id="8" name="L-Shape 7"/>
          <p:cNvSpPr/>
          <p:nvPr/>
        </p:nvSpPr>
        <p:spPr>
          <a:xfrm>
            <a:off x="2293227" y="1061052"/>
            <a:ext cx="8069972" cy="5613755"/>
          </a:xfrm>
          <a:prstGeom prst="corner">
            <a:avLst>
              <a:gd name="adj1" fmla="val 10115"/>
              <a:gd name="adj2" fmla="val 11711"/>
            </a:avLst>
          </a:prstGeom>
          <a:solidFill>
            <a:schemeClr val="bg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rot="5400000">
            <a:off x="-153155" y="3492746"/>
            <a:ext cx="5531806" cy="646331"/>
          </a:xfrm>
          <a:prstGeom prst="rect">
            <a:avLst/>
          </a:prstGeom>
          <a:noFill/>
        </p:spPr>
        <p:txBody>
          <a:bodyPr wrap="square" rtlCol="0">
            <a:spAutoFit/>
          </a:bodyPr>
          <a:lstStyle/>
          <a:p>
            <a:pPr algn="ctr"/>
            <a:r>
              <a:rPr lang="en-US" sz="3600" b="1" dirty="0"/>
              <a:t>Probability</a:t>
            </a:r>
          </a:p>
        </p:txBody>
      </p:sp>
      <p:sp>
        <p:nvSpPr>
          <p:cNvPr id="10" name="TextBox 9"/>
          <p:cNvSpPr txBox="1"/>
          <p:nvPr/>
        </p:nvSpPr>
        <p:spPr>
          <a:xfrm>
            <a:off x="1673110" y="773154"/>
            <a:ext cx="1418378" cy="584775"/>
          </a:xfrm>
          <a:prstGeom prst="rect">
            <a:avLst/>
          </a:prstGeom>
          <a:solidFill>
            <a:schemeClr val="bg1">
              <a:lumMod val="85000"/>
            </a:schemeClr>
          </a:solidFill>
          <a:ln w="28575">
            <a:solidFill>
              <a:schemeClr val="tx1"/>
            </a:solidFill>
          </a:ln>
        </p:spPr>
        <p:txBody>
          <a:bodyPr wrap="square" rtlCol="0">
            <a:spAutoFit/>
          </a:bodyPr>
          <a:lstStyle/>
          <a:p>
            <a:pPr algn="ctr"/>
            <a:r>
              <a:rPr lang="en-US" sz="3200" b="1" dirty="0"/>
              <a:t>99.99%</a:t>
            </a:r>
          </a:p>
        </p:txBody>
      </p:sp>
      <p:sp>
        <p:nvSpPr>
          <p:cNvPr id="11" name="TextBox 10"/>
          <p:cNvSpPr txBox="1"/>
          <p:nvPr/>
        </p:nvSpPr>
        <p:spPr>
          <a:xfrm>
            <a:off x="1562346" y="5755668"/>
            <a:ext cx="1373569" cy="584775"/>
          </a:xfrm>
          <a:prstGeom prst="rect">
            <a:avLst/>
          </a:prstGeom>
          <a:solidFill>
            <a:schemeClr val="bg1">
              <a:lumMod val="85000"/>
            </a:schemeClr>
          </a:solidFill>
          <a:ln w="28575">
            <a:solidFill>
              <a:schemeClr val="tx1"/>
            </a:solidFill>
          </a:ln>
        </p:spPr>
        <p:txBody>
          <a:bodyPr wrap="square" rtlCol="0">
            <a:spAutoFit/>
          </a:bodyPr>
          <a:lstStyle/>
          <a:p>
            <a:pPr algn="ctr"/>
            <a:r>
              <a:rPr lang="en-US" sz="3200" b="1" dirty="0"/>
              <a:t>0.01%</a:t>
            </a:r>
          </a:p>
        </p:txBody>
      </p:sp>
      <p:sp>
        <p:nvSpPr>
          <p:cNvPr id="12" name="TextBox 11"/>
          <p:cNvSpPr txBox="1"/>
          <p:nvPr/>
        </p:nvSpPr>
        <p:spPr>
          <a:xfrm>
            <a:off x="3915622" y="6073222"/>
            <a:ext cx="5761778" cy="646331"/>
          </a:xfrm>
          <a:prstGeom prst="rect">
            <a:avLst/>
          </a:prstGeom>
          <a:noFill/>
        </p:spPr>
        <p:txBody>
          <a:bodyPr wrap="square" rtlCol="0">
            <a:spAutoFit/>
          </a:bodyPr>
          <a:lstStyle/>
          <a:p>
            <a:pPr algn="ctr"/>
            <a:r>
              <a:rPr lang="en-US" sz="3600" b="1" dirty="0"/>
              <a:t>Severity</a:t>
            </a:r>
          </a:p>
        </p:txBody>
      </p:sp>
      <p:sp>
        <p:nvSpPr>
          <p:cNvPr id="15" name="TextBox 14"/>
          <p:cNvSpPr txBox="1"/>
          <p:nvPr/>
        </p:nvSpPr>
        <p:spPr>
          <a:xfrm>
            <a:off x="8305800" y="5934722"/>
            <a:ext cx="1600200" cy="461665"/>
          </a:xfrm>
          <a:prstGeom prst="rect">
            <a:avLst/>
          </a:prstGeom>
          <a:solidFill>
            <a:schemeClr val="bg1">
              <a:lumMod val="85000"/>
            </a:schemeClr>
          </a:solidFill>
          <a:ln w="28575">
            <a:solidFill>
              <a:schemeClr val="tx1"/>
            </a:solidFill>
          </a:ln>
        </p:spPr>
        <p:txBody>
          <a:bodyPr wrap="square" rtlCol="0">
            <a:spAutoFit/>
          </a:bodyPr>
          <a:lstStyle/>
          <a:p>
            <a:pPr algn="ctr"/>
            <a:r>
              <a:rPr lang="en-US" sz="2400" b="1" dirty="0"/>
              <a:t>Greater &gt;</a:t>
            </a:r>
          </a:p>
        </p:txBody>
      </p:sp>
      <p:sp>
        <p:nvSpPr>
          <p:cNvPr id="16" name="TextBox 15"/>
          <p:cNvSpPr txBox="1"/>
          <p:nvPr/>
        </p:nvSpPr>
        <p:spPr>
          <a:xfrm>
            <a:off x="2249129" y="6357403"/>
            <a:ext cx="1271256" cy="461665"/>
          </a:xfrm>
          <a:prstGeom prst="rect">
            <a:avLst/>
          </a:prstGeom>
          <a:solidFill>
            <a:schemeClr val="bg1">
              <a:lumMod val="85000"/>
            </a:schemeClr>
          </a:solidFill>
          <a:ln w="28575">
            <a:solidFill>
              <a:schemeClr val="tx1"/>
            </a:solidFill>
          </a:ln>
        </p:spPr>
        <p:txBody>
          <a:bodyPr wrap="square" rtlCol="0">
            <a:spAutoFit/>
          </a:bodyPr>
          <a:lstStyle/>
          <a:p>
            <a:pPr algn="ctr"/>
            <a:r>
              <a:rPr lang="en-US" sz="2400" b="1" dirty="0"/>
              <a:t>&lt; Lessor</a:t>
            </a:r>
          </a:p>
        </p:txBody>
      </p:sp>
      <p:sp>
        <p:nvSpPr>
          <p:cNvPr id="17" name="TextBox 16"/>
          <p:cNvSpPr txBox="1"/>
          <p:nvPr/>
        </p:nvSpPr>
        <p:spPr>
          <a:xfrm>
            <a:off x="3091232" y="2286001"/>
            <a:ext cx="2994462" cy="461665"/>
          </a:xfrm>
          <a:prstGeom prst="rect">
            <a:avLst/>
          </a:prstGeom>
          <a:solidFill>
            <a:schemeClr val="bg1">
              <a:lumMod val="85000"/>
            </a:schemeClr>
          </a:solidFill>
          <a:ln w="38100">
            <a:solidFill>
              <a:schemeClr val="tx1"/>
            </a:solidFill>
          </a:ln>
        </p:spPr>
        <p:txBody>
          <a:bodyPr wrap="square" rtlCol="0">
            <a:spAutoFit/>
          </a:bodyPr>
          <a:lstStyle/>
          <a:p>
            <a:pPr algn="ctr"/>
            <a:r>
              <a:rPr lang="en-US" sz="2400" b="1" dirty="0"/>
              <a:t>Day to Day Capacity</a:t>
            </a:r>
          </a:p>
        </p:txBody>
      </p:sp>
      <p:sp>
        <p:nvSpPr>
          <p:cNvPr id="18" name="Right Arrow 17"/>
          <p:cNvSpPr/>
          <p:nvPr/>
        </p:nvSpPr>
        <p:spPr>
          <a:xfrm>
            <a:off x="3110284" y="1548979"/>
            <a:ext cx="2528517" cy="345583"/>
          </a:xfrm>
          <a:prstGeom prst="rightArrow">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p:cNvSpPr/>
          <p:nvPr/>
        </p:nvSpPr>
        <p:spPr>
          <a:xfrm>
            <a:off x="7190816" y="3749839"/>
            <a:ext cx="1114985" cy="345583"/>
          </a:xfrm>
          <a:prstGeom prst="rightArrow">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Arrow 21"/>
          <p:cNvSpPr/>
          <p:nvPr/>
        </p:nvSpPr>
        <p:spPr>
          <a:xfrm>
            <a:off x="7357928" y="4603730"/>
            <a:ext cx="1938473" cy="345583"/>
          </a:xfrm>
          <a:prstGeom prst="rightArrow">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ight Arrow 23"/>
          <p:cNvSpPr/>
          <p:nvPr/>
        </p:nvSpPr>
        <p:spPr>
          <a:xfrm>
            <a:off x="6785119" y="5373326"/>
            <a:ext cx="3340709" cy="345583"/>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110284" y="3691799"/>
            <a:ext cx="3842713" cy="461665"/>
          </a:xfrm>
          <a:prstGeom prst="rect">
            <a:avLst/>
          </a:prstGeom>
          <a:solidFill>
            <a:srgbClr val="FFFF00"/>
          </a:solidFill>
          <a:ln w="38100">
            <a:solidFill>
              <a:schemeClr val="tx1"/>
            </a:solidFill>
          </a:ln>
        </p:spPr>
        <p:txBody>
          <a:bodyPr wrap="square" rtlCol="0">
            <a:spAutoFit/>
          </a:bodyPr>
          <a:lstStyle/>
          <a:p>
            <a:pPr algn="ctr"/>
            <a:r>
              <a:rPr lang="en-US" sz="2400" b="1" dirty="0"/>
              <a:t>Conventional Surge Capacity</a:t>
            </a:r>
          </a:p>
        </p:txBody>
      </p:sp>
      <p:sp>
        <p:nvSpPr>
          <p:cNvPr id="26" name="TextBox 25"/>
          <p:cNvSpPr txBox="1"/>
          <p:nvPr/>
        </p:nvSpPr>
        <p:spPr>
          <a:xfrm>
            <a:off x="3091488" y="4545690"/>
            <a:ext cx="3842712" cy="461665"/>
          </a:xfrm>
          <a:prstGeom prst="rect">
            <a:avLst/>
          </a:prstGeom>
          <a:solidFill>
            <a:srgbClr val="FFFF00"/>
          </a:solidFill>
          <a:ln w="38100">
            <a:solidFill>
              <a:schemeClr val="tx1"/>
            </a:solidFill>
          </a:ln>
        </p:spPr>
        <p:txBody>
          <a:bodyPr wrap="square" rtlCol="0">
            <a:spAutoFit/>
          </a:bodyPr>
          <a:lstStyle/>
          <a:p>
            <a:pPr algn="ctr"/>
            <a:r>
              <a:rPr lang="en-US" sz="2400" b="1" dirty="0"/>
              <a:t>Contingency Surge Capacity</a:t>
            </a:r>
          </a:p>
        </p:txBody>
      </p:sp>
      <p:sp>
        <p:nvSpPr>
          <p:cNvPr id="27" name="TextBox 26"/>
          <p:cNvSpPr txBox="1"/>
          <p:nvPr/>
        </p:nvSpPr>
        <p:spPr>
          <a:xfrm>
            <a:off x="3110282" y="5334170"/>
            <a:ext cx="3047630" cy="461665"/>
          </a:xfrm>
          <a:prstGeom prst="rect">
            <a:avLst/>
          </a:prstGeom>
          <a:solidFill>
            <a:srgbClr val="FF0000"/>
          </a:solidFill>
          <a:ln w="38100">
            <a:solidFill>
              <a:schemeClr val="tx1"/>
            </a:solidFill>
          </a:ln>
        </p:spPr>
        <p:txBody>
          <a:bodyPr wrap="square" rtlCol="0">
            <a:spAutoFit/>
          </a:bodyPr>
          <a:lstStyle/>
          <a:p>
            <a:pPr algn="ctr"/>
            <a:r>
              <a:rPr lang="en-US" sz="2400" b="1" dirty="0">
                <a:solidFill>
                  <a:schemeClr val="bg1"/>
                </a:solidFill>
              </a:rPr>
              <a:t>Crisis Surge Capacity</a:t>
            </a:r>
          </a:p>
        </p:txBody>
      </p:sp>
      <p:sp>
        <p:nvSpPr>
          <p:cNvPr id="28" name="Rectangle 27"/>
          <p:cNvSpPr/>
          <p:nvPr/>
        </p:nvSpPr>
        <p:spPr>
          <a:xfrm>
            <a:off x="10125828" y="6068009"/>
            <a:ext cx="566181" cy="923330"/>
          </a:xfrm>
          <a:prstGeom prst="rect">
            <a:avLst/>
          </a:prstGeom>
          <a:noFill/>
        </p:spPr>
        <p:txBody>
          <a:bodyPr wrap="none" lIns="91440" tIns="45720" rIns="91440" bIns="45720">
            <a:spAutoFit/>
          </a:bodyPr>
          <a:lstStyle/>
          <a:p>
            <a:pPr algn="ctr"/>
            <a:r>
              <a:rPr lang="en-US" sz="5400" b="1" dirty="0">
                <a:ln w="381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rPr>
              <a:t>X</a:t>
            </a:r>
          </a:p>
        </p:txBody>
      </p:sp>
      <p:sp>
        <p:nvSpPr>
          <p:cNvPr id="29" name="Rectangle 28"/>
          <p:cNvSpPr/>
          <p:nvPr/>
        </p:nvSpPr>
        <p:spPr>
          <a:xfrm>
            <a:off x="1720914" y="3211724"/>
            <a:ext cx="543739" cy="923330"/>
          </a:xfrm>
          <a:prstGeom prst="rect">
            <a:avLst/>
          </a:prstGeom>
          <a:noFill/>
        </p:spPr>
        <p:txBody>
          <a:bodyPr wrap="none" lIns="91440" tIns="45720" rIns="91440" bIns="45720">
            <a:spAutoFit/>
          </a:bodyPr>
          <a:lstStyle/>
          <a:p>
            <a:pPr algn="ctr"/>
            <a:r>
              <a:rPr lang="en-US" sz="5400" b="1" dirty="0">
                <a:ln w="381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rPr>
              <a:t>Y</a:t>
            </a:r>
          </a:p>
        </p:txBody>
      </p:sp>
    </p:spTree>
    <p:extLst>
      <p:ext uri="{BB962C8B-B14F-4D97-AF65-F5344CB8AC3E}">
        <p14:creationId xmlns:p14="http://schemas.microsoft.com/office/powerpoint/2010/main" val="36402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500"/>
                                        <p:tgtEl>
                                          <p:spTgt spid="2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fade">
                                      <p:cBhvr>
                                        <p:cTn id="2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animBg="1"/>
      <p:bldP spid="24" grpId="0" animBg="1"/>
      <p:bldP spid="25" grpId="0" animBg="1"/>
      <p:bldP spid="26" grpId="0" animBg="1"/>
      <p:bldP spid="2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ln w="9000" cmpd="sng">
                  <a:solidFill>
                    <a:schemeClr val="tx1"/>
                  </a:solidFill>
                  <a:prstDash val="solid"/>
                </a:ln>
                <a:solidFill>
                  <a:schemeClr val="tx1"/>
                </a:solidFill>
              </a:rPr>
              <a:t>Mathematical Assumptions</a:t>
            </a:r>
          </a:p>
        </p:txBody>
      </p:sp>
      <p:sp>
        <p:nvSpPr>
          <p:cNvPr id="3" name="Content Placeholder 2"/>
          <p:cNvSpPr>
            <a:spLocks noGrp="1"/>
          </p:cNvSpPr>
          <p:nvPr>
            <p:ph idx="1"/>
          </p:nvPr>
        </p:nvSpPr>
        <p:spPr>
          <a:xfrm>
            <a:off x="1198484" y="1819922"/>
            <a:ext cx="10669666" cy="4580878"/>
          </a:xfrm>
        </p:spPr>
        <p:txBody>
          <a:bodyPr>
            <a:normAutofit/>
          </a:bodyPr>
          <a:lstStyle/>
          <a:p>
            <a:r>
              <a:rPr lang="en-US" sz="3200" dirty="0"/>
              <a:t>Probability is inversely proportional to Capacity Demand (Y axis)</a:t>
            </a:r>
          </a:p>
          <a:p>
            <a:pPr lvl="3"/>
            <a:endParaRPr lang="en-US" sz="2000" dirty="0"/>
          </a:p>
          <a:p>
            <a:r>
              <a:rPr lang="en-US" sz="3200" dirty="0"/>
              <a:t>Capacity Demand + Deployment Time = Severity (X axis)</a:t>
            </a:r>
          </a:p>
          <a:p>
            <a:pPr marL="1471400" lvl="8" indent="0">
              <a:buNone/>
            </a:pPr>
            <a:r>
              <a:rPr lang="en-US" sz="2000" dirty="0"/>
              <a:t>                               (how long the event takes place)   </a:t>
            </a:r>
          </a:p>
          <a:p>
            <a:r>
              <a:rPr lang="en-US" sz="3200" dirty="0"/>
              <a:t>In economic terms, you would say the American Healthcare Model is based on Static Equilibrium </a:t>
            </a:r>
          </a:p>
          <a:p>
            <a:pPr lvl="1"/>
            <a:r>
              <a:rPr lang="en-US" sz="2800" dirty="0"/>
              <a:t>Intersection point of supply/demand</a:t>
            </a:r>
          </a:p>
          <a:p>
            <a:endParaRPr lang="en-US" sz="1800" dirty="0"/>
          </a:p>
          <a:p>
            <a:endParaRPr lang="en-US" sz="1800" dirty="0"/>
          </a:p>
        </p:txBody>
      </p:sp>
      <p:pic>
        <p:nvPicPr>
          <p:cNvPr id="4" name="Content Placeholder 3">
            <a:extLst>
              <a:ext uri="{FF2B5EF4-FFF2-40B4-BE49-F238E27FC236}">
                <a16:creationId xmlns:a16="http://schemas.microsoft.com/office/drawing/2014/main" id="{E23A0193-4022-41B0-A94C-4744EEF1EAE5}"/>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124950" y="4463256"/>
            <a:ext cx="1937544" cy="1937544"/>
          </a:xfrm>
          <a:prstGeom prst="rect">
            <a:avLst/>
          </a:prstGeom>
        </p:spPr>
      </p:pic>
    </p:spTree>
    <p:extLst>
      <p:ext uri="{BB962C8B-B14F-4D97-AF65-F5344CB8AC3E}">
        <p14:creationId xmlns:p14="http://schemas.microsoft.com/office/powerpoint/2010/main" val="40678447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AD867-615C-467E-AC70-78E621C17C2A}"/>
              </a:ext>
            </a:extLst>
          </p:cNvPr>
          <p:cNvSpPr>
            <a:spLocks noGrp="1"/>
          </p:cNvSpPr>
          <p:nvPr>
            <p:ph type="title"/>
          </p:nvPr>
        </p:nvSpPr>
        <p:spPr>
          <a:xfrm>
            <a:off x="1097279" y="286603"/>
            <a:ext cx="10538129" cy="1450757"/>
          </a:xfrm>
        </p:spPr>
        <p:txBody>
          <a:bodyPr/>
          <a:lstStyle/>
          <a:p>
            <a:r>
              <a:rPr lang="en-US" b="1" dirty="0"/>
              <a:t>Why do we plan? Is Strategy Important?</a:t>
            </a:r>
          </a:p>
        </p:txBody>
      </p:sp>
      <p:sp>
        <p:nvSpPr>
          <p:cNvPr id="3" name="Content Placeholder 2">
            <a:extLst>
              <a:ext uri="{FF2B5EF4-FFF2-40B4-BE49-F238E27FC236}">
                <a16:creationId xmlns:a16="http://schemas.microsoft.com/office/drawing/2014/main" id="{BAB7B807-0EF7-4C76-B004-B34154959BFB}"/>
              </a:ext>
            </a:extLst>
          </p:cNvPr>
          <p:cNvSpPr>
            <a:spLocks noGrp="1"/>
          </p:cNvSpPr>
          <p:nvPr>
            <p:ph idx="1"/>
          </p:nvPr>
        </p:nvSpPr>
        <p:spPr>
          <a:xfrm>
            <a:off x="1097279" y="1762216"/>
            <a:ext cx="10058400" cy="4725663"/>
          </a:xfrm>
        </p:spPr>
        <p:txBody>
          <a:bodyPr>
            <a:normAutofit/>
          </a:bodyPr>
          <a:lstStyle/>
          <a:p>
            <a:r>
              <a:rPr lang="en-US" sz="3200" dirty="0"/>
              <a:t>Plans put into words, our initial actions during a disaster or mass casualty incident</a:t>
            </a:r>
          </a:p>
          <a:p>
            <a:r>
              <a:rPr lang="en-US" sz="3200" dirty="0"/>
              <a:t>The strategic value of planning includes creating repetition, muscle memory</a:t>
            </a:r>
          </a:p>
        </p:txBody>
      </p:sp>
      <p:pic>
        <p:nvPicPr>
          <p:cNvPr id="4" name="Picture 2" descr="Free Vectors, PNGs, Mockups &amp;amp; Backgrounds - rawpixel">
            <a:extLst>
              <a:ext uri="{FF2B5EF4-FFF2-40B4-BE49-F238E27FC236}">
                <a16:creationId xmlns:a16="http://schemas.microsoft.com/office/drawing/2014/main" id="{A18FC3DD-CF94-4F31-BD6D-E3C97CBD6C0E}"/>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448675" y="3981450"/>
            <a:ext cx="3428999" cy="2057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205235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Content Placeholder 4"/>
          <p:cNvPicPr>
            <a:picLocks noChangeAspect="1"/>
          </p:cNvPicPr>
          <p:nvPr/>
        </p:nvPicPr>
        <p:blipFill>
          <a:blip r:embed="rId2" cstate="email">
            <a:extLst>
              <a:ext uri="{BEBA8EAE-BF5A-486C-A8C5-ECC9F3942E4B}">
                <a14:imgProps xmlns:a14="http://schemas.microsoft.com/office/drawing/2010/main">
                  <a14:imgLayer r:embed="rId3">
                    <a14:imgEffect>
                      <a14:backgroundRemoval t="4058" b="98116" l="8040" r="98367"/>
                    </a14:imgEffect>
                  </a14:imgLayer>
                </a14:imgProps>
              </a:ext>
              <a:ext uri="{28A0092B-C50C-407E-A947-70E740481C1C}">
                <a14:useLocalDpi xmlns:a14="http://schemas.microsoft.com/office/drawing/2010/main"/>
              </a:ext>
            </a:extLst>
          </a:blip>
          <a:stretch>
            <a:fillRect/>
          </a:stretch>
        </p:blipFill>
        <p:spPr>
          <a:xfrm rot="10800000">
            <a:off x="4191000" y="792196"/>
            <a:ext cx="7130521" cy="5604183"/>
          </a:xfrm>
          <a:prstGeom prst="rect">
            <a:avLst/>
          </a:prstGeom>
        </p:spPr>
      </p:pic>
      <p:sp>
        <p:nvSpPr>
          <p:cNvPr id="8" name="L-Shape 7"/>
          <p:cNvSpPr/>
          <p:nvPr/>
        </p:nvSpPr>
        <p:spPr>
          <a:xfrm>
            <a:off x="2293227" y="1061052"/>
            <a:ext cx="8069972" cy="5613755"/>
          </a:xfrm>
          <a:prstGeom prst="corner">
            <a:avLst>
              <a:gd name="adj1" fmla="val 10115"/>
              <a:gd name="adj2" fmla="val 11711"/>
            </a:avLst>
          </a:prstGeom>
          <a:solidFill>
            <a:schemeClr val="bg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rot="5400000">
            <a:off x="-153155" y="3492746"/>
            <a:ext cx="5531806" cy="646331"/>
          </a:xfrm>
          <a:prstGeom prst="rect">
            <a:avLst/>
          </a:prstGeom>
          <a:noFill/>
        </p:spPr>
        <p:txBody>
          <a:bodyPr wrap="square" rtlCol="0">
            <a:spAutoFit/>
          </a:bodyPr>
          <a:lstStyle/>
          <a:p>
            <a:pPr algn="ctr"/>
            <a:r>
              <a:rPr lang="en-US" sz="3600" b="1" dirty="0"/>
              <a:t>Probability</a:t>
            </a:r>
          </a:p>
        </p:txBody>
      </p:sp>
      <p:sp>
        <p:nvSpPr>
          <p:cNvPr id="10" name="TextBox 9"/>
          <p:cNvSpPr txBox="1"/>
          <p:nvPr/>
        </p:nvSpPr>
        <p:spPr>
          <a:xfrm>
            <a:off x="1673110" y="773154"/>
            <a:ext cx="1418378" cy="584775"/>
          </a:xfrm>
          <a:prstGeom prst="rect">
            <a:avLst/>
          </a:prstGeom>
          <a:solidFill>
            <a:schemeClr val="bg1">
              <a:lumMod val="85000"/>
            </a:schemeClr>
          </a:solidFill>
          <a:ln w="28575">
            <a:solidFill>
              <a:schemeClr val="tx1"/>
            </a:solidFill>
          </a:ln>
        </p:spPr>
        <p:txBody>
          <a:bodyPr wrap="square" rtlCol="0">
            <a:spAutoFit/>
          </a:bodyPr>
          <a:lstStyle/>
          <a:p>
            <a:pPr algn="ctr"/>
            <a:r>
              <a:rPr lang="en-US" sz="3200" b="1" dirty="0"/>
              <a:t>99.99%</a:t>
            </a:r>
          </a:p>
        </p:txBody>
      </p:sp>
      <p:sp>
        <p:nvSpPr>
          <p:cNvPr id="11" name="TextBox 10"/>
          <p:cNvSpPr txBox="1"/>
          <p:nvPr/>
        </p:nvSpPr>
        <p:spPr>
          <a:xfrm>
            <a:off x="1562346" y="5755668"/>
            <a:ext cx="1373569" cy="584775"/>
          </a:xfrm>
          <a:prstGeom prst="rect">
            <a:avLst/>
          </a:prstGeom>
          <a:solidFill>
            <a:schemeClr val="bg1">
              <a:lumMod val="85000"/>
            </a:schemeClr>
          </a:solidFill>
          <a:ln w="28575">
            <a:solidFill>
              <a:schemeClr val="tx1"/>
            </a:solidFill>
          </a:ln>
        </p:spPr>
        <p:txBody>
          <a:bodyPr wrap="square" rtlCol="0">
            <a:spAutoFit/>
          </a:bodyPr>
          <a:lstStyle/>
          <a:p>
            <a:pPr algn="ctr"/>
            <a:r>
              <a:rPr lang="en-US" sz="3200" b="1" dirty="0"/>
              <a:t>0.01%</a:t>
            </a:r>
          </a:p>
        </p:txBody>
      </p:sp>
      <p:sp>
        <p:nvSpPr>
          <p:cNvPr id="12" name="TextBox 11"/>
          <p:cNvSpPr txBox="1"/>
          <p:nvPr/>
        </p:nvSpPr>
        <p:spPr>
          <a:xfrm>
            <a:off x="3915622" y="6073222"/>
            <a:ext cx="5761778" cy="646331"/>
          </a:xfrm>
          <a:prstGeom prst="rect">
            <a:avLst/>
          </a:prstGeom>
          <a:noFill/>
        </p:spPr>
        <p:txBody>
          <a:bodyPr wrap="square" rtlCol="0">
            <a:spAutoFit/>
          </a:bodyPr>
          <a:lstStyle/>
          <a:p>
            <a:pPr algn="ctr"/>
            <a:r>
              <a:rPr lang="en-US" sz="3600" b="1" dirty="0"/>
              <a:t>Severity</a:t>
            </a:r>
          </a:p>
        </p:txBody>
      </p:sp>
      <p:sp>
        <p:nvSpPr>
          <p:cNvPr id="15" name="TextBox 14"/>
          <p:cNvSpPr txBox="1"/>
          <p:nvPr/>
        </p:nvSpPr>
        <p:spPr>
          <a:xfrm>
            <a:off x="8305800" y="5934722"/>
            <a:ext cx="1600200" cy="461665"/>
          </a:xfrm>
          <a:prstGeom prst="rect">
            <a:avLst/>
          </a:prstGeom>
          <a:solidFill>
            <a:schemeClr val="bg1">
              <a:lumMod val="85000"/>
            </a:schemeClr>
          </a:solidFill>
          <a:ln w="28575">
            <a:solidFill>
              <a:schemeClr val="tx1"/>
            </a:solidFill>
          </a:ln>
        </p:spPr>
        <p:txBody>
          <a:bodyPr wrap="square" rtlCol="0">
            <a:spAutoFit/>
          </a:bodyPr>
          <a:lstStyle/>
          <a:p>
            <a:pPr algn="ctr"/>
            <a:r>
              <a:rPr lang="en-US" sz="2400" b="1" dirty="0"/>
              <a:t>Greater &gt;</a:t>
            </a:r>
          </a:p>
        </p:txBody>
      </p:sp>
      <p:sp>
        <p:nvSpPr>
          <p:cNvPr id="16" name="TextBox 15"/>
          <p:cNvSpPr txBox="1"/>
          <p:nvPr/>
        </p:nvSpPr>
        <p:spPr>
          <a:xfrm>
            <a:off x="2249129" y="6357403"/>
            <a:ext cx="1271256" cy="461665"/>
          </a:xfrm>
          <a:prstGeom prst="rect">
            <a:avLst/>
          </a:prstGeom>
          <a:solidFill>
            <a:schemeClr val="bg1">
              <a:lumMod val="85000"/>
            </a:schemeClr>
          </a:solidFill>
          <a:ln w="28575">
            <a:solidFill>
              <a:schemeClr val="tx1"/>
            </a:solidFill>
          </a:ln>
        </p:spPr>
        <p:txBody>
          <a:bodyPr wrap="square" rtlCol="0">
            <a:spAutoFit/>
          </a:bodyPr>
          <a:lstStyle/>
          <a:p>
            <a:pPr algn="ctr"/>
            <a:r>
              <a:rPr lang="en-US" sz="2400" b="1" dirty="0"/>
              <a:t>&lt; Lessor</a:t>
            </a:r>
          </a:p>
        </p:txBody>
      </p:sp>
      <p:sp>
        <p:nvSpPr>
          <p:cNvPr id="17" name="TextBox 16"/>
          <p:cNvSpPr txBox="1"/>
          <p:nvPr/>
        </p:nvSpPr>
        <p:spPr>
          <a:xfrm>
            <a:off x="3477151" y="4648201"/>
            <a:ext cx="2994462" cy="830997"/>
          </a:xfrm>
          <a:prstGeom prst="rect">
            <a:avLst/>
          </a:prstGeom>
          <a:solidFill>
            <a:schemeClr val="bg1">
              <a:lumMod val="85000"/>
            </a:schemeClr>
          </a:solidFill>
          <a:ln w="38100">
            <a:solidFill>
              <a:schemeClr val="tx1"/>
            </a:solidFill>
          </a:ln>
        </p:spPr>
        <p:txBody>
          <a:bodyPr wrap="square" rtlCol="0">
            <a:spAutoFit/>
          </a:bodyPr>
          <a:lstStyle/>
          <a:p>
            <a:pPr algn="ctr"/>
            <a:r>
              <a:rPr lang="en-US" sz="2400" b="1" dirty="0"/>
              <a:t>Goal: Return to</a:t>
            </a:r>
          </a:p>
          <a:p>
            <a:pPr algn="ctr"/>
            <a:r>
              <a:rPr lang="en-US" sz="2400" b="1" dirty="0"/>
              <a:t>Day to Day Capacity </a:t>
            </a:r>
          </a:p>
        </p:txBody>
      </p:sp>
      <p:sp>
        <p:nvSpPr>
          <p:cNvPr id="18" name="Right Arrow 17"/>
          <p:cNvSpPr/>
          <p:nvPr/>
        </p:nvSpPr>
        <p:spPr>
          <a:xfrm rot="16200000">
            <a:off x="3833605" y="2778545"/>
            <a:ext cx="2889175" cy="345583"/>
          </a:xfrm>
          <a:prstGeom prst="rightArrow">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10125828" y="6068009"/>
            <a:ext cx="566181" cy="923330"/>
          </a:xfrm>
          <a:prstGeom prst="rect">
            <a:avLst/>
          </a:prstGeom>
          <a:noFill/>
        </p:spPr>
        <p:txBody>
          <a:bodyPr wrap="none" lIns="91440" tIns="45720" rIns="91440" bIns="45720">
            <a:spAutoFit/>
          </a:bodyPr>
          <a:lstStyle/>
          <a:p>
            <a:pPr algn="ctr"/>
            <a:r>
              <a:rPr lang="en-US" sz="5400" b="1" dirty="0">
                <a:ln w="381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rPr>
              <a:t>X</a:t>
            </a:r>
          </a:p>
        </p:txBody>
      </p:sp>
      <p:sp>
        <p:nvSpPr>
          <p:cNvPr id="29" name="Rectangle 28"/>
          <p:cNvSpPr/>
          <p:nvPr/>
        </p:nvSpPr>
        <p:spPr>
          <a:xfrm>
            <a:off x="1720914" y="3211724"/>
            <a:ext cx="543739" cy="923330"/>
          </a:xfrm>
          <a:prstGeom prst="rect">
            <a:avLst/>
          </a:prstGeom>
          <a:noFill/>
        </p:spPr>
        <p:txBody>
          <a:bodyPr wrap="none" lIns="91440" tIns="45720" rIns="91440" bIns="45720">
            <a:spAutoFit/>
          </a:bodyPr>
          <a:lstStyle/>
          <a:p>
            <a:pPr algn="ctr"/>
            <a:r>
              <a:rPr lang="en-US" sz="5400" b="1" dirty="0">
                <a:ln w="381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rPr>
              <a:t>Y</a:t>
            </a:r>
          </a:p>
        </p:txBody>
      </p:sp>
      <p:sp useBgFill="1">
        <p:nvSpPr>
          <p:cNvPr id="19" name="Content Placeholder 2">
            <a:extLst>
              <a:ext uri="{FF2B5EF4-FFF2-40B4-BE49-F238E27FC236}">
                <a16:creationId xmlns:a16="http://schemas.microsoft.com/office/drawing/2014/main" id="{340C2481-10B8-4A80-820A-8FAF2CF14CCC}"/>
              </a:ext>
            </a:extLst>
          </p:cNvPr>
          <p:cNvSpPr txBox="1">
            <a:spLocks/>
          </p:cNvSpPr>
          <p:nvPr/>
        </p:nvSpPr>
        <p:spPr>
          <a:xfrm>
            <a:off x="325120" y="152401"/>
            <a:ext cx="10038078" cy="489503"/>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Calibri" panose="020F0502020204030204" pitchFamily="34" charset="0"/>
              <a:buNone/>
            </a:pPr>
            <a:r>
              <a:rPr lang="en-US" sz="3600" b="1"/>
              <a:t>Burn Disaster Planning</a:t>
            </a:r>
            <a:endParaRPr lang="en-US" sz="3600" dirty="0">
              <a:latin typeface="Cambria" pitchFamily="18" charset="0"/>
            </a:endParaRPr>
          </a:p>
        </p:txBody>
      </p:sp>
    </p:spTree>
    <p:extLst>
      <p:ext uri="{BB962C8B-B14F-4D97-AF65-F5344CB8AC3E}">
        <p14:creationId xmlns:p14="http://schemas.microsoft.com/office/powerpoint/2010/main" val="204225246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9443" y="291763"/>
            <a:ext cx="8878957" cy="1308438"/>
          </a:xfrm>
        </p:spPr>
        <p:txBody>
          <a:bodyPr>
            <a:normAutofit/>
          </a:bodyPr>
          <a:lstStyle/>
          <a:p>
            <a:r>
              <a:rPr lang="en-US" b="1" dirty="0">
                <a:ln>
                  <a:solidFill>
                    <a:schemeClr val="tx1"/>
                  </a:solidFill>
                </a:ln>
                <a:solidFill>
                  <a:schemeClr val="tx1"/>
                </a:solidFill>
                <a:latin typeface="+mn-lt"/>
              </a:rPr>
              <a:t>Crisis Surge Capacity</a:t>
            </a:r>
            <a:endParaRPr lang="en-US" sz="3600" b="1" dirty="0">
              <a:ln w="12700">
                <a:solidFill>
                  <a:schemeClr val="tx1"/>
                </a:solidFill>
                <a:prstDash val="solid"/>
              </a:ln>
              <a:solidFill>
                <a:schemeClr val="tx1"/>
              </a:solidFill>
              <a:effectLst>
                <a:outerShdw blurRad="41275" dist="20320" dir="1800000" algn="tl" rotWithShape="0">
                  <a:srgbClr val="000000">
                    <a:alpha val="40000"/>
                  </a:srgbClr>
                </a:outerShdw>
              </a:effectLst>
              <a:latin typeface="+mn-lt"/>
            </a:endParaRPr>
          </a:p>
        </p:txBody>
      </p:sp>
      <p:sp>
        <p:nvSpPr>
          <p:cNvPr id="3" name="Content Placeholder 2"/>
          <p:cNvSpPr>
            <a:spLocks noGrp="1"/>
          </p:cNvSpPr>
          <p:nvPr>
            <p:ph idx="1"/>
          </p:nvPr>
        </p:nvSpPr>
        <p:spPr>
          <a:xfrm>
            <a:off x="1179443" y="1600201"/>
            <a:ext cx="7088257" cy="4525963"/>
          </a:xfrm>
        </p:spPr>
        <p:txBody>
          <a:bodyPr>
            <a:normAutofit/>
          </a:bodyPr>
          <a:lstStyle/>
          <a:p>
            <a:endParaRPr lang="en-US" dirty="0"/>
          </a:p>
          <a:p>
            <a:r>
              <a:rPr lang="en-US" sz="4800" b="1" dirty="0"/>
              <a:t>Goal</a:t>
            </a:r>
          </a:p>
          <a:p>
            <a:pPr lvl="1"/>
            <a:r>
              <a:rPr lang="en-US" sz="3500" dirty="0"/>
              <a:t>Take all steps necessary to avoid or end Crisis Surge Capacity as soon as possible</a:t>
            </a:r>
          </a:p>
          <a:p>
            <a:pPr lvl="1"/>
            <a:endParaRPr lang="en-US" sz="3500" b="1" i="1" dirty="0"/>
          </a:p>
        </p:txBody>
      </p:sp>
      <p:pic>
        <p:nvPicPr>
          <p:cNvPr id="3074" name="Picture 2" descr="Crisis Standards of Care: A Toolkit for Indicators and Triggers | The  National Academies Press">
            <a:extLst>
              <a:ext uri="{FF2B5EF4-FFF2-40B4-BE49-F238E27FC236}">
                <a16:creationId xmlns:a16="http://schemas.microsoft.com/office/drawing/2014/main" id="{F5DC9ADB-2BCC-4B8E-BF13-0E7753F712CB}"/>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488734" y="3181350"/>
            <a:ext cx="2512765" cy="3043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783045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493" y="286603"/>
            <a:ext cx="10773187" cy="1450757"/>
          </a:xfrm>
        </p:spPr>
        <p:txBody>
          <a:bodyPr>
            <a:normAutofit/>
          </a:bodyPr>
          <a:lstStyle/>
          <a:p>
            <a:r>
              <a:rPr lang="en-US" b="1" dirty="0">
                <a:solidFill>
                  <a:schemeClr val="tx1"/>
                </a:solidFill>
              </a:rPr>
              <a:t>Are you competing for Resources?</a:t>
            </a:r>
            <a:endParaRPr lang="en-US" dirty="0">
              <a:ln w="9000" cmpd="sng">
                <a:solidFill>
                  <a:schemeClr val="tx1"/>
                </a:solidFill>
                <a:prstDash val="solid"/>
              </a:ln>
              <a:solidFill>
                <a:schemeClr val="tx1"/>
              </a:solidFill>
              <a:latin typeface="+mn-lt"/>
            </a:endParaRPr>
          </a:p>
        </p:txBody>
      </p:sp>
      <p:sp>
        <p:nvSpPr>
          <p:cNvPr id="3" name="Content Placeholder 2"/>
          <p:cNvSpPr>
            <a:spLocks noGrp="1"/>
          </p:cNvSpPr>
          <p:nvPr>
            <p:ph idx="1"/>
          </p:nvPr>
        </p:nvSpPr>
        <p:spPr>
          <a:xfrm>
            <a:off x="382493" y="1845733"/>
            <a:ext cx="7169774" cy="4725664"/>
          </a:xfrm>
        </p:spPr>
        <p:txBody>
          <a:bodyPr>
            <a:normAutofit/>
          </a:bodyPr>
          <a:lstStyle/>
          <a:p>
            <a:r>
              <a:rPr lang="en-US" sz="3200" b="1" dirty="0"/>
              <a:t>Type III Burn Disaster:	</a:t>
            </a:r>
          </a:p>
          <a:p>
            <a:pPr lvl="1"/>
            <a:r>
              <a:rPr lang="en-US" sz="3200" dirty="0"/>
              <a:t>Isolated burn disaster such as the Station Night Club Fire</a:t>
            </a:r>
          </a:p>
          <a:p>
            <a:pPr lvl="1"/>
            <a:r>
              <a:rPr lang="en-US" sz="3200" dirty="0"/>
              <a:t>Burn Care System Impact</a:t>
            </a:r>
          </a:p>
        </p:txBody>
      </p:sp>
      <p:pic>
        <p:nvPicPr>
          <p:cNvPr id="7" name="Content Placeholder 3">
            <a:extLst>
              <a:ext uri="{FF2B5EF4-FFF2-40B4-BE49-F238E27FC236}">
                <a16:creationId xmlns:a16="http://schemas.microsoft.com/office/drawing/2014/main" id="{E077DE09-A6A2-4CAA-9946-485F370B1A6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842770" y="2585353"/>
            <a:ext cx="3966737" cy="3665968"/>
          </a:xfrm>
          <a:prstGeom prst="rect">
            <a:avLst/>
          </a:prstGeom>
        </p:spPr>
      </p:pic>
      <p:pic>
        <p:nvPicPr>
          <p:cNvPr id="8" name="Picture 2" descr="http://www.fhwa.dot.gov/security/emergencymgmt/profcapacitybldg/docs/hsemexecsrrleaders/images/s24.jpg">
            <a:extLst>
              <a:ext uri="{FF2B5EF4-FFF2-40B4-BE49-F238E27FC236}">
                <a16:creationId xmlns:a16="http://schemas.microsoft.com/office/drawing/2014/main" id="{92C30262-3A5A-4DF9-97A9-D189C2AB482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820400" y="100086"/>
            <a:ext cx="1270199" cy="1638298"/>
          </a:xfrm>
          <a:prstGeom prst="rect">
            <a:avLst/>
          </a:prstGeom>
          <a:noFill/>
        </p:spPr>
      </p:pic>
      <p:sp>
        <p:nvSpPr>
          <p:cNvPr id="6" name="Rectangle 5">
            <a:extLst>
              <a:ext uri="{FF2B5EF4-FFF2-40B4-BE49-F238E27FC236}">
                <a16:creationId xmlns:a16="http://schemas.microsoft.com/office/drawing/2014/main" id="{9149F1DE-5273-43C4-AF54-9E8373E68950}"/>
              </a:ext>
            </a:extLst>
          </p:cNvPr>
          <p:cNvSpPr/>
          <p:nvPr/>
        </p:nvSpPr>
        <p:spPr>
          <a:xfrm>
            <a:off x="121722" y="6234694"/>
            <a:ext cx="11948556" cy="523220"/>
          </a:xfrm>
          <a:prstGeom prst="rect">
            <a:avLst/>
          </a:prstGeom>
          <a:solidFill>
            <a:schemeClr val="bg1"/>
          </a:solidFill>
          <a:ln>
            <a:solidFill>
              <a:schemeClr val="tx1"/>
            </a:solidFill>
          </a:ln>
        </p:spPr>
        <p:txBody>
          <a:bodyPr wrap="square">
            <a:spAutoFit/>
          </a:bodyPr>
          <a:lstStyle/>
          <a:p>
            <a:r>
              <a:rPr lang="en-US" sz="1400" dirty="0"/>
              <a:t>Kearns RD, Conlon KH, </a:t>
            </a:r>
            <a:r>
              <a:rPr lang="en-US" sz="1400" dirty="0" err="1"/>
              <a:t>Valenta</a:t>
            </a:r>
            <a:r>
              <a:rPr lang="en-US" sz="1400" dirty="0"/>
              <a:t> AL, Holmes 4th JH, Cairns CB, Johnson 2</a:t>
            </a:r>
            <a:r>
              <a:rPr lang="en-US" sz="1400" baseline="30000" dirty="0"/>
              <a:t>nd</a:t>
            </a:r>
            <a:r>
              <a:rPr lang="en-US" sz="1400" dirty="0"/>
              <a:t> D, </a:t>
            </a:r>
            <a:r>
              <a:rPr lang="en-US" sz="1400" dirty="0" err="1"/>
              <a:t>Matherly</a:t>
            </a:r>
            <a:r>
              <a:rPr lang="en-US" sz="1400" dirty="0"/>
              <a:t> AF, Sawyer D, Lord G, </a:t>
            </a:r>
            <a:r>
              <a:rPr lang="en-US" sz="1400" dirty="0" err="1"/>
              <a:t>Skarote</a:t>
            </a:r>
            <a:r>
              <a:rPr lang="en-US" sz="1400" dirty="0"/>
              <a:t> MB, Siler SM, </a:t>
            </a:r>
            <a:r>
              <a:rPr lang="en-US" sz="1400" dirty="0" err="1"/>
              <a:t>Helminiak</a:t>
            </a:r>
            <a:r>
              <a:rPr lang="en-US" sz="1400" dirty="0"/>
              <a:t> C, Cairns BA. Disaster Planning: The Basics of Creating a Burn Mass Casualty Disaster Plan for a Burn Center. </a:t>
            </a:r>
            <a:r>
              <a:rPr lang="en-US" sz="1400" i="1" dirty="0"/>
              <a:t>Journal Burn Care Research. JBCR: Online July </a:t>
            </a:r>
            <a:r>
              <a:rPr lang="en-US" sz="1400" dirty="0"/>
              <a:t>2013.</a:t>
            </a:r>
          </a:p>
        </p:txBody>
      </p:sp>
    </p:spTree>
    <p:extLst>
      <p:ext uri="{BB962C8B-B14F-4D97-AF65-F5344CB8AC3E}">
        <p14:creationId xmlns:p14="http://schemas.microsoft.com/office/powerpoint/2010/main" val="311384550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493" y="286603"/>
            <a:ext cx="10773187" cy="1450757"/>
          </a:xfrm>
        </p:spPr>
        <p:txBody>
          <a:bodyPr>
            <a:normAutofit/>
          </a:bodyPr>
          <a:lstStyle/>
          <a:p>
            <a:r>
              <a:rPr lang="en-US" b="1" dirty="0">
                <a:solidFill>
                  <a:schemeClr val="tx1"/>
                </a:solidFill>
              </a:rPr>
              <a:t>Are you competing for Resources?</a:t>
            </a:r>
            <a:endParaRPr lang="en-US" dirty="0">
              <a:ln w="9000" cmpd="sng">
                <a:solidFill>
                  <a:schemeClr val="tx1"/>
                </a:solidFill>
                <a:prstDash val="solid"/>
              </a:ln>
              <a:solidFill>
                <a:schemeClr val="tx1"/>
              </a:solidFill>
              <a:latin typeface="+mn-lt"/>
            </a:endParaRPr>
          </a:p>
        </p:txBody>
      </p:sp>
      <p:sp>
        <p:nvSpPr>
          <p:cNvPr id="3" name="Content Placeholder 2"/>
          <p:cNvSpPr>
            <a:spLocks noGrp="1"/>
          </p:cNvSpPr>
          <p:nvPr>
            <p:ph idx="1"/>
          </p:nvPr>
        </p:nvSpPr>
        <p:spPr>
          <a:xfrm>
            <a:off x="382493" y="1845733"/>
            <a:ext cx="7169774" cy="4725664"/>
          </a:xfrm>
        </p:spPr>
        <p:txBody>
          <a:bodyPr>
            <a:normAutofit/>
          </a:bodyPr>
          <a:lstStyle/>
          <a:p>
            <a:r>
              <a:rPr lang="en-US" sz="3200" b="1" dirty="0"/>
              <a:t>Type II Burn Disaster:</a:t>
            </a:r>
          </a:p>
          <a:p>
            <a:pPr lvl="1"/>
            <a:r>
              <a:rPr lang="en-US" sz="3200" dirty="0"/>
              <a:t>Multiple aspect disaster, such as an explosion with significant numbers of traumatic as well as burn injured patients such as the 05 London or 04 Madrid Bombings</a:t>
            </a:r>
          </a:p>
          <a:p>
            <a:pPr lvl="1"/>
            <a:r>
              <a:rPr lang="en-US" sz="3200" dirty="0"/>
              <a:t>Healthcare System Impact </a:t>
            </a:r>
            <a:endParaRPr lang="en-US" sz="3200" b="1" dirty="0"/>
          </a:p>
          <a:p>
            <a:endParaRPr lang="en-US" dirty="0"/>
          </a:p>
        </p:txBody>
      </p:sp>
      <p:pic>
        <p:nvPicPr>
          <p:cNvPr id="7" name="Content Placeholder 3">
            <a:extLst>
              <a:ext uri="{FF2B5EF4-FFF2-40B4-BE49-F238E27FC236}">
                <a16:creationId xmlns:a16="http://schemas.microsoft.com/office/drawing/2014/main" id="{E077DE09-A6A2-4CAA-9946-485F370B1A6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842770" y="2585353"/>
            <a:ext cx="3966737" cy="3665968"/>
          </a:xfrm>
          <a:prstGeom prst="rect">
            <a:avLst/>
          </a:prstGeom>
        </p:spPr>
      </p:pic>
      <p:pic>
        <p:nvPicPr>
          <p:cNvPr id="8" name="Picture 2" descr="http://www.fhwa.dot.gov/security/emergencymgmt/profcapacitybldg/docs/hsemexecsrrleaders/images/s24.jpg">
            <a:extLst>
              <a:ext uri="{FF2B5EF4-FFF2-40B4-BE49-F238E27FC236}">
                <a16:creationId xmlns:a16="http://schemas.microsoft.com/office/drawing/2014/main" id="{92C30262-3A5A-4DF9-97A9-D189C2AB482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820400" y="100086"/>
            <a:ext cx="1270199" cy="1638298"/>
          </a:xfrm>
          <a:prstGeom prst="rect">
            <a:avLst/>
          </a:prstGeom>
          <a:noFill/>
        </p:spPr>
      </p:pic>
      <p:sp>
        <p:nvSpPr>
          <p:cNvPr id="6" name="Rectangle 5">
            <a:extLst>
              <a:ext uri="{FF2B5EF4-FFF2-40B4-BE49-F238E27FC236}">
                <a16:creationId xmlns:a16="http://schemas.microsoft.com/office/drawing/2014/main" id="{9149F1DE-5273-43C4-AF54-9E8373E68950}"/>
              </a:ext>
            </a:extLst>
          </p:cNvPr>
          <p:cNvSpPr/>
          <p:nvPr/>
        </p:nvSpPr>
        <p:spPr>
          <a:xfrm>
            <a:off x="121722" y="6234694"/>
            <a:ext cx="11948556" cy="523220"/>
          </a:xfrm>
          <a:prstGeom prst="rect">
            <a:avLst/>
          </a:prstGeom>
          <a:solidFill>
            <a:schemeClr val="bg1"/>
          </a:solidFill>
          <a:ln>
            <a:solidFill>
              <a:schemeClr val="tx1"/>
            </a:solidFill>
          </a:ln>
        </p:spPr>
        <p:txBody>
          <a:bodyPr wrap="square">
            <a:spAutoFit/>
          </a:bodyPr>
          <a:lstStyle/>
          <a:p>
            <a:r>
              <a:rPr lang="en-US" sz="1400" dirty="0"/>
              <a:t>Kearns RD, Conlon KH, </a:t>
            </a:r>
            <a:r>
              <a:rPr lang="en-US" sz="1400" dirty="0" err="1"/>
              <a:t>Valenta</a:t>
            </a:r>
            <a:r>
              <a:rPr lang="en-US" sz="1400" dirty="0"/>
              <a:t> AL, Holmes 4th JH, Cairns CB, Johnson 2</a:t>
            </a:r>
            <a:r>
              <a:rPr lang="en-US" sz="1400" baseline="30000" dirty="0"/>
              <a:t>nd</a:t>
            </a:r>
            <a:r>
              <a:rPr lang="en-US" sz="1400" dirty="0"/>
              <a:t> D, </a:t>
            </a:r>
            <a:r>
              <a:rPr lang="en-US" sz="1400" dirty="0" err="1"/>
              <a:t>Matherly</a:t>
            </a:r>
            <a:r>
              <a:rPr lang="en-US" sz="1400" dirty="0"/>
              <a:t> AF, Sawyer D, Lord G, </a:t>
            </a:r>
            <a:r>
              <a:rPr lang="en-US" sz="1400" dirty="0" err="1"/>
              <a:t>Skarote</a:t>
            </a:r>
            <a:r>
              <a:rPr lang="en-US" sz="1400" dirty="0"/>
              <a:t> MB, Siler SM, </a:t>
            </a:r>
            <a:r>
              <a:rPr lang="en-US" sz="1400" dirty="0" err="1"/>
              <a:t>Helminiak</a:t>
            </a:r>
            <a:r>
              <a:rPr lang="en-US" sz="1400" dirty="0"/>
              <a:t> C, Cairns BA. Disaster Planning: The Basics of Creating a Burn Mass Casualty Disaster Plan for a Burn Center. </a:t>
            </a:r>
            <a:r>
              <a:rPr lang="en-US" sz="1400" i="1" dirty="0"/>
              <a:t>Journal Burn Care Research. JBCR: Online July </a:t>
            </a:r>
            <a:r>
              <a:rPr lang="en-US" sz="1400" dirty="0"/>
              <a:t>2013.</a:t>
            </a:r>
          </a:p>
        </p:txBody>
      </p:sp>
    </p:spTree>
    <p:extLst>
      <p:ext uri="{BB962C8B-B14F-4D97-AF65-F5344CB8AC3E}">
        <p14:creationId xmlns:p14="http://schemas.microsoft.com/office/powerpoint/2010/main" val="31386589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493" y="286603"/>
            <a:ext cx="10773187" cy="1450757"/>
          </a:xfrm>
        </p:spPr>
        <p:txBody>
          <a:bodyPr>
            <a:normAutofit/>
          </a:bodyPr>
          <a:lstStyle/>
          <a:p>
            <a:r>
              <a:rPr lang="en-US" b="1" dirty="0">
                <a:solidFill>
                  <a:schemeClr val="tx1"/>
                </a:solidFill>
              </a:rPr>
              <a:t>Are you competing for Resources?</a:t>
            </a:r>
            <a:endParaRPr lang="en-US" dirty="0">
              <a:ln w="9000" cmpd="sng">
                <a:solidFill>
                  <a:schemeClr val="tx1"/>
                </a:solidFill>
                <a:prstDash val="solid"/>
              </a:ln>
              <a:solidFill>
                <a:schemeClr val="tx1"/>
              </a:solidFill>
              <a:latin typeface="+mn-lt"/>
            </a:endParaRPr>
          </a:p>
        </p:txBody>
      </p:sp>
      <p:sp>
        <p:nvSpPr>
          <p:cNvPr id="3" name="Content Placeholder 2"/>
          <p:cNvSpPr>
            <a:spLocks noGrp="1"/>
          </p:cNvSpPr>
          <p:nvPr>
            <p:ph idx="1"/>
          </p:nvPr>
        </p:nvSpPr>
        <p:spPr>
          <a:xfrm>
            <a:off x="382493" y="1845733"/>
            <a:ext cx="7169774" cy="4725664"/>
          </a:xfrm>
        </p:spPr>
        <p:txBody>
          <a:bodyPr>
            <a:normAutofit/>
          </a:bodyPr>
          <a:lstStyle/>
          <a:p>
            <a:r>
              <a:rPr lang="en-US" sz="3200" b="1" dirty="0"/>
              <a:t>Type I Burn Disaster: </a:t>
            </a:r>
          </a:p>
          <a:p>
            <a:pPr lvl="1"/>
            <a:r>
              <a:rPr lang="en-US" sz="3200" dirty="0"/>
              <a:t>Catastrophic/widespread event, multi-state such as 9/11 attacks or Earthquakes such as Northridge or Loma </a:t>
            </a:r>
            <a:r>
              <a:rPr lang="en-US" sz="3200" dirty="0" err="1"/>
              <a:t>Prieta</a:t>
            </a:r>
            <a:r>
              <a:rPr lang="en-US" sz="3200" dirty="0"/>
              <a:t> </a:t>
            </a:r>
          </a:p>
          <a:p>
            <a:pPr lvl="1"/>
            <a:r>
              <a:rPr lang="en-US" sz="3200" dirty="0"/>
              <a:t>Infrastructure Impact</a:t>
            </a:r>
            <a:endParaRPr lang="en-US" sz="2400" dirty="0"/>
          </a:p>
        </p:txBody>
      </p:sp>
      <p:pic>
        <p:nvPicPr>
          <p:cNvPr id="7" name="Content Placeholder 3">
            <a:extLst>
              <a:ext uri="{FF2B5EF4-FFF2-40B4-BE49-F238E27FC236}">
                <a16:creationId xmlns:a16="http://schemas.microsoft.com/office/drawing/2014/main" id="{E077DE09-A6A2-4CAA-9946-485F370B1A6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842770" y="2585353"/>
            <a:ext cx="3966737" cy="3665968"/>
          </a:xfrm>
          <a:prstGeom prst="rect">
            <a:avLst/>
          </a:prstGeom>
        </p:spPr>
      </p:pic>
      <p:pic>
        <p:nvPicPr>
          <p:cNvPr id="8" name="Picture 2" descr="http://www.fhwa.dot.gov/security/emergencymgmt/profcapacitybldg/docs/hsemexecsrrleaders/images/s24.jpg">
            <a:extLst>
              <a:ext uri="{FF2B5EF4-FFF2-40B4-BE49-F238E27FC236}">
                <a16:creationId xmlns:a16="http://schemas.microsoft.com/office/drawing/2014/main" id="{92C30262-3A5A-4DF9-97A9-D189C2AB482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820400" y="100086"/>
            <a:ext cx="1270199" cy="1638298"/>
          </a:xfrm>
          <a:prstGeom prst="rect">
            <a:avLst/>
          </a:prstGeom>
          <a:noFill/>
        </p:spPr>
      </p:pic>
      <p:sp>
        <p:nvSpPr>
          <p:cNvPr id="6" name="Rectangle 5">
            <a:extLst>
              <a:ext uri="{FF2B5EF4-FFF2-40B4-BE49-F238E27FC236}">
                <a16:creationId xmlns:a16="http://schemas.microsoft.com/office/drawing/2014/main" id="{9149F1DE-5273-43C4-AF54-9E8373E68950}"/>
              </a:ext>
            </a:extLst>
          </p:cNvPr>
          <p:cNvSpPr/>
          <p:nvPr/>
        </p:nvSpPr>
        <p:spPr>
          <a:xfrm>
            <a:off x="121722" y="6234694"/>
            <a:ext cx="11948556" cy="523220"/>
          </a:xfrm>
          <a:prstGeom prst="rect">
            <a:avLst/>
          </a:prstGeom>
          <a:solidFill>
            <a:schemeClr val="bg1"/>
          </a:solidFill>
          <a:ln>
            <a:solidFill>
              <a:schemeClr val="tx1"/>
            </a:solidFill>
          </a:ln>
        </p:spPr>
        <p:txBody>
          <a:bodyPr wrap="square">
            <a:spAutoFit/>
          </a:bodyPr>
          <a:lstStyle/>
          <a:p>
            <a:r>
              <a:rPr lang="en-US" sz="1400" dirty="0"/>
              <a:t>Kearns RD, Conlon KH, </a:t>
            </a:r>
            <a:r>
              <a:rPr lang="en-US" sz="1400" dirty="0" err="1"/>
              <a:t>Valenta</a:t>
            </a:r>
            <a:r>
              <a:rPr lang="en-US" sz="1400" dirty="0"/>
              <a:t> AL, Holmes 4th JH, Cairns CB, Johnson 2</a:t>
            </a:r>
            <a:r>
              <a:rPr lang="en-US" sz="1400" baseline="30000" dirty="0"/>
              <a:t>nd</a:t>
            </a:r>
            <a:r>
              <a:rPr lang="en-US" sz="1400" dirty="0"/>
              <a:t> D, </a:t>
            </a:r>
            <a:r>
              <a:rPr lang="en-US" sz="1400" dirty="0" err="1"/>
              <a:t>Matherly</a:t>
            </a:r>
            <a:r>
              <a:rPr lang="en-US" sz="1400" dirty="0"/>
              <a:t> AF, Sawyer D, Lord G, </a:t>
            </a:r>
            <a:r>
              <a:rPr lang="en-US" sz="1400" dirty="0" err="1"/>
              <a:t>Skarote</a:t>
            </a:r>
            <a:r>
              <a:rPr lang="en-US" sz="1400" dirty="0"/>
              <a:t> MB, Siler SM, </a:t>
            </a:r>
            <a:r>
              <a:rPr lang="en-US" sz="1400" dirty="0" err="1"/>
              <a:t>Helminiak</a:t>
            </a:r>
            <a:r>
              <a:rPr lang="en-US" sz="1400" dirty="0"/>
              <a:t> C, Cairns BA. Disaster Planning: The Basics of Creating a Burn Mass Casualty Disaster Plan for a Burn Center. </a:t>
            </a:r>
            <a:r>
              <a:rPr lang="en-US" sz="1400" i="1" dirty="0"/>
              <a:t>Journal Burn Care Research. JBCR: Online July </a:t>
            </a:r>
            <a:r>
              <a:rPr lang="en-US" sz="1400" dirty="0"/>
              <a:t>2013.</a:t>
            </a:r>
          </a:p>
        </p:txBody>
      </p:sp>
    </p:spTree>
    <p:extLst>
      <p:ext uri="{BB962C8B-B14F-4D97-AF65-F5344CB8AC3E}">
        <p14:creationId xmlns:p14="http://schemas.microsoft.com/office/powerpoint/2010/main" val="138413258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1B52A-A14C-4D71-8CEE-4AF8EF65DA6B}"/>
              </a:ext>
            </a:extLst>
          </p:cNvPr>
          <p:cNvSpPr>
            <a:spLocks noGrp="1"/>
          </p:cNvSpPr>
          <p:nvPr>
            <p:ph type="title"/>
          </p:nvPr>
        </p:nvSpPr>
        <p:spPr>
          <a:xfrm>
            <a:off x="633999" y="4550229"/>
            <a:ext cx="10909073" cy="1406688"/>
          </a:xfrm>
        </p:spPr>
        <p:txBody>
          <a:bodyPr vert="horz" lIns="91440" tIns="45720" rIns="91440" bIns="45720" rtlCol="0" anchor="b">
            <a:normAutofit/>
          </a:bodyPr>
          <a:lstStyle/>
          <a:p>
            <a:r>
              <a:rPr lang="en-US" sz="4400" b="1" dirty="0">
                <a:solidFill>
                  <a:schemeClr val="tx1">
                    <a:lumMod val="85000"/>
                    <a:lumOff val="15000"/>
                  </a:schemeClr>
                </a:solidFill>
              </a:rPr>
              <a:t>What is your strategy to manage all of the patients either at the scene or at the hospital?</a:t>
            </a:r>
          </a:p>
        </p:txBody>
      </p:sp>
      <p:pic>
        <p:nvPicPr>
          <p:cNvPr id="5" name="Content Placeholder 17">
            <a:extLst>
              <a:ext uri="{FF2B5EF4-FFF2-40B4-BE49-F238E27FC236}">
                <a16:creationId xmlns:a16="http://schemas.microsoft.com/office/drawing/2014/main" id="{D1B5A93E-70FB-40D3-9063-89F650747DE7}"/>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6424890" y="758381"/>
            <a:ext cx="5551209" cy="3122555"/>
          </a:xfrm>
          <a:prstGeom prst="rect">
            <a:avLst/>
          </a:prstGeom>
        </p:spPr>
      </p:pic>
      <p:pic>
        <p:nvPicPr>
          <p:cNvPr id="4" name="Picture 3">
            <a:extLst>
              <a:ext uri="{FF2B5EF4-FFF2-40B4-BE49-F238E27FC236}">
                <a16:creationId xmlns:a16="http://schemas.microsoft.com/office/drawing/2014/main" id="{48FC4BEF-244E-4779-9360-BB8001F8652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33999" y="118190"/>
            <a:ext cx="4663623" cy="4365545"/>
          </a:xfrm>
          <a:prstGeom prst="rect">
            <a:avLst/>
          </a:prstGeom>
        </p:spPr>
      </p:pic>
    </p:spTree>
    <p:extLst>
      <p:ext uri="{BB962C8B-B14F-4D97-AF65-F5344CB8AC3E}">
        <p14:creationId xmlns:p14="http://schemas.microsoft.com/office/powerpoint/2010/main" val="194859000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B99B6-7C20-435A-B407-FEC9E2CAA3CE}"/>
              </a:ext>
            </a:extLst>
          </p:cNvPr>
          <p:cNvSpPr>
            <a:spLocks noGrp="1"/>
          </p:cNvSpPr>
          <p:nvPr>
            <p:ph type="title"/>
          </p:nvPr>
        </p:nvSpPr>
        <p:spPr/>
        <p:txBody>
          <a:bodyPr/>
          <a:lstStyle/>
          <a:p>
            <a:r>
              <a:rPr lang="en-US" b="1" dirty="0">
                <a:solidFill>
                  <a:schemeClr val="tx1"/>
                </a:solidFill>
              </a:rPr>
              <a:t>Where are your Burn Centers?</a:t>
            </a:r>
          </a:p>
        </p:txBody>
      </p:sp>
      <p:pic>
        <p:nvPicPr>
          <p:cNvPr id="4" name="Content Placeholder 3">
            <a:extLst>
              <a:ext uri="{FF2B5EF4-FFF2-40B4-BE49-F238E27FC236}">
                <a16:creationId xmlns:a16="http://schemas.microsoft.com/office/drawing/2014/main" id="{D8AF7E1C-685F-4489-8948-6DE03FA49D03}"/>
              </a:ext>
            </a:extLst>
          </p:cNvPr>
          <p:cNvPicPr>
            <a:picLocks noGrp="1" noChangeAspect="1"/>
          </p:cNvPicPr>
          <p:nvPr>
            <p:ph idx="1"/>
          </p:nvPr>
        </p:nvPicPr>
        <p:blipFill rotWithShape="1">
          <a:blip r:embed="rId2">
            <a:extLst>
              <a:ext uri="{28A0092B-C50C-407E-A947-70E740481C1C}">
                <a14:useLocalDpi xmlns:a14="http://schemas.microsoft.com/office/drawing/2010/main"/>
              </a:ext>
            </a:extLst>
          </a:blip>
          <a:srcRect/>
          <a:stretch/>
        </p:blipFill>
        <p:spPr>
          <a:xfrm>
            <a:off x="2727201" y="2059780"/>
            <a:ext cx="3774018" cy="4245770"/>
          </a:xfrm>
          <a:prstGeom prst="rect">
            <a:avLst/>
          </a:prstGeom>
        </p:spPr>
      </p:pic>
      <p:sp>
        <p:nvSpPr>
          <p:cNvPr id="5" name="Rectangle 4">
            <a:extLst>
              <a:ext uri="{FF2B5EF4-FFF2-40B4-BE49-F238E27FC236}">
                <a16:creationId xmlns:a16="http://schemas.microsoft.com/office/drawing/2014/main" id="{02AF0D8E-BD2D-45CA-8246-C9AB4F208124}"/>
              </a:ext>
            </a:extLst>
          </p:cNvPr>
          <p:cNvSpPr/>
          <p:nvPr/>
        </p:nvSpPr>
        <p:spPr>
          <a:xfrm>
            <a:off x="1927102" y="2333625"/>
            <a:ext cx="2219325" cy="1676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D46445A-36BC-4CBE-9D8C-581B3B5B9CAD}"/>
              </a:ext>
            </a:extLst>
          </p:cNvPr>
          <p:cNvSpPr/>
          <p:nvPr/>
        </p:nvSpPr>
        <p:spPr>
          <a:xfrm>
            <a:off x="2352583" y="2887856"/>
            <a:ext cx="760382" cy="1676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AC81248-B19F-445C-92E0-374F2A461616}"/>
              </a:ext>
            </a:extLst>
          </p:cNvPr>
          <p:cNvSpPr/>
          <p:nvPr/>
        </p:nvSpPr>
        <p:spPr>
          <a:xfrm>
            <a:off x="3522585" y="2011205"/>
            <a:ext cx="760382" cy="1676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A128A8B0-C2F9-4AD9-B780-3D49F7DE1215}"/>
              </a:ext>
            </a:extLst>
          </p:cNvPr>
          <p:cNvSpPr txBox="1"/>
          <p:nvPr/>
        </p:nvSpPr>
        <p:spPr>
          <a:xfrm>
            <a:off x="6649375" y="2321578"/>
            <a:ext cx="5800550" cy="4339650"/>
          </a:xfrm>
          <a:prstGeom prst="rect">
            <a:avLst/>
          </a:prstGeom>
          <a:noFill/>
        </p:spPr>
        <p:txBody>
          <a:bodyPr wrap="square" rtlCol="0">
            <a:spAutoFit/>
          </a:bodyPr>
          <a:lstStyle/>
          <a:p>
            <a:r>
              <a:rPr lang="en-US" sz="2400" b="1" dirty="0"/>
              <a:t>Seven Closest Burn Centers to Vermont</a:t>
            </a:r>
          </a:p>
          <a:p>
            <a:r>
              <a:rPr lang="en-US" sz="2400" dirty="0"/>
              <a:t>University of Vermont Burn Center</a:t>
            </a:r>
          </a:p>
          <a:p>
            <a:r>
              <a:rPr lang="en-US" sz="2400" dirty="0"/>
              <a:t>Maine Medical Center</a:t>
            </a:r>
          </a:p>
          <a:p>
            <a:r>
              <a:rPr lang="en-US" sz="2400" dirty="0"/>
              <a:t>University of Massachusetts Memorial</a:t>
            </a:r>
          </a:p>
          <a:p>
            <a:r>
              <a:rPr lang="en-US" sz="2400" dirty="0"/>
              <a:t>Brigham and Women’s Hospital Burn Center</a:t>
            </a:r>
          </a:p>
          <a:p>
            <a:r>
              <a:rPr lang="en-US" sz="2400" dirty="0"/>
              <a:t>Shriners Hospitals for Children – Boston</a:t>
            </a:r>
          </a:p>
          <a:p>
            <a:r>
              <a:rPr lang="en-US" sz="2400" dirty="0"/>
              <a:t>Sumner Redstone Burn Center</a:t>
            </a:r>
          </a:p>
          <a:p>
            <a:r>
              <a:rPr lang="en-US" sz="2400" dirty="0"/>
              <a:t>Rhode Island Hospital Burn Center</a:t>
            </a:r>
          </a:p>
          <a:p>
            <a:endParaRPr lang="en-US" sz="2000" i="1" dirty="0"/>
          </a:p>
          <a:p>
            <a:r>
              <a:rPr lang="en-US" sz="2000" i="1" dirty="0"/>
              <a:t>(Red dots denote Verified Burn Center, black dots denote Self-Identified Burn Center)</a:t>
            </a:r>
          </a:p>
          <a:p>
            <a:endParaRPr lang="en-US" sz="2400" dirty="0"/>
          </a:p>
        </p:txBody>
      </p:sp>
      <p:sp>
        <p:nvSpPr>
          <p:cNvPr id="10" name="TextBox 9">
            <a:extLst>
              <a:ext uri="{FF2B5EF4-FFF2-40B4-BE49-F238E27FC236}">
                <a16:creationId xmlns:a16="http://schemas.microsoft.com/office/drawing/2014/main" id="{02FB794A-A09C-46FC-9DD9-66E36791BA76}"/>
              </a:ext>
            </a:extLst>
          </p:cNvPr>
          <p:cNvSpPr txBox="1"/>
          <p:nvPr/>
        </p:nvSpPr>
        <p:spPr>
          <a:xfrm>
            <a:off x="1126164" y="1785935"/>
            <a:ext cx="3053919" cy="2677656"/>
          </a:xfrm>
          <a:prstGeom prst="rect">
            <a:avLst/>
          </a:prstGeom>
          <a:noFill/>
        </p:spPr>
        <p:txBody>
          <a:bodyPr wrap="square" rtlCol="0">
            <a:spAutoFit/>
          </a:bodyPr>
          <a:lstStyle/>
          <a:p>
            <a:r>
              <a:rPr lang="fr-FR" sz="2400" b="1" dirty="0" err="1"/>
              <a:t>Two</a:t>
            </a:r>
            <a:r>
              <a:rPr lang="fr-FR" sz="2400" b="1" dirty="0"/>
              <a:t> </a:t>
            </a:r>
            <a:r>
              <a:rPr lang="fr-FR" sz="2400" b="1" dirty="0" err="1"/>
              <a:t>Closest</a:t>
            </a:r>
            <a:r>
              <a:rPr lang="fr-FR" sz="2400" b="1" dirty="0"/>
              <a:t> Burn Centers to Vermont (</a:t>
            </a:r>
            <a:r>
              <a:rPr lang="fr-FR" sz="2400" b="1" dirty="0" err="1"/>
              <a:t>from</a:t>
            </a:r>
            <a:r>
              <a:rPr lang="fr-FR" sz="2400" b="1" dirty="0"/>
              <a:t> Canada)</a:t>
            </a:r>
          </a:p>
          <a:p>
            <a:r>
              <a:rPr lang="fr-FR" sz="2400" dirty="0" err="1"/>
              <a:t>University</a:t>
            </a:r>
            <a:r>
              <a:rPr lang="fr-FR" sz="2400" dirty="0"/>
              <a:t> of </a:t>
            </a:r>
            <a:r>
              <a:rPr lang="fr-FR" sz="2400" dirty="0" err="1"/>
              <a:t>Montreal</a:t>
            </a:r>
            <a:r>
              <a:rPr lang="fr-FR" sz="2400" dirty="0"/>
              <a:t> </a:t>
            </a:r>
            <a:r>
              <a:rPr lang="fr-FR" sz="2400" dirty="0" err="1"/>
              <a:t>Health</a:t>
            </a:r>
            <a:r>
              <a:rPr lang="fr-FR" sz="2400" dirty="0"/>
              <a:t> Centre (CHUM) </a:t>
            </a:r>
          </a:p>
          <a:p>
            <a:r>
              <a:rPr lang="fr-FR" sz="2400" dirty="0" err="1"/>
              <a:t>Montreal</a:t>
            </a:r>
            <a:r>
              <a:rPr lang="fr-FR" sz="2400" dirty="0"/>
              <a:t> </a:t>
            </a:r>
            <a:r>
              <a:rPr lang="fr-FR" sz="2400" dirty="0" err="1"/>
              <a:t>Children's</a:t>
            </a:r>
            <a:r>
              <a:rPr lang="fr-FR" sz="2400" dirty="0"/>
              <a:t> Hospital</a:t>
            </a:r>
          </a:p>
        </p:txBody>
      </p:sp>
    </p:spTree>
    <p:extLst>
      <p:ext uri="{BB962C8B-B14F-4D97-AF65-F5344CB8AC3E}">
        <p14:creationId xmlns:p14="http://schemas.microsoft.com/office/powerpoint/2010/main" val="168502490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A0A4E-935A-4912-9A02-DEC9BBB99E23}"/>
              </a:ext>
            </a:extLst>
          </p:cNvPr>
          <p:cNvSpPr>
            <a:spLocks noGrp="1"/>
          </p:cNvSpPr>
          <p:nvPr>
            <p:ph type="title"/>
          </p:nvPr>
        </p:nvSpPr>
        <p:spPr>
          <a:xfrm>
            <a:off x="1097280" y="286603"/>
            <a:ext cx="5646420" cy="1450757"/>
          </a:xfrm>
        </p:spPr>
        <p:txBody>
          <a:bodyPr/>
          <a:lstStyle/>
          <a:p>
            <a:r>
              <a:rPr lang="en-US" b="1" dirty="0"/>
              <a:t>Where are the mobile field hospitals?</a:t>
            </a:r>
          </a:p>
        </p:txBody>
      </p:sp>
      <p:sp>
        <p:nvSpPr>
          <p:cNvPr id="3" name="Content Placeholder 2">
            <a:extLst>
              <a:ext uri="{FF2B5EF4-FFF2-40B4-BE49-F238E27FC236}">
                <a16:creationId xmlns:a16="http://schemas.microsoft.com/office/drawing/2014/main" id="{4CCA01CC-4DDA-45FB-A6C2-CD6AF919436A}"/>
              </a:ext>
            </a:extLst>
          </p:cNvPr>
          <p:cNvSpPr>
            <a:spLocks noGrp="1"/>
          </p:cNvSpPr>
          <p:nvPr>
            <p:ph idx="1"/>
          </p:nvPr>
        </p:nvSpPr>
        <p:spPr>
          <a:xfrm>
            <a:off x="1097280" y="1845734"/>
            <a:ext cx="5274945" cy="4023360"/>
          </a:xfrm>
        </p:spPr>
        <p:txBody>
          <a:bodyPr>
            <a:normAutofit/>
          </a:bodyPr>
          <a:lstStyle/>
          <a:p>
            <a:r>
              <a:rPr lang="en-US" sz="2400" dirty="0"/>
              <a:t>Do you have a state version of the DMAT? (SMAT or some similar program?)</a:t>
            </a:r>
          </a:p>
          <a:p>
            <a:r>
              <a:rPr lang="en-US" sz="2400" dirty="0"/>
              <a:t>Does a neighboring state have that/those resource(s)?</a:t>
            </a:r>
          </a:p>
          <a:p>
            <a:r>
              <a:rPr lang="en-US" sz="2400" dirty="0"/>
              <a:t>How do you access a DMAT team?</a:t>
            </a:r>
          </a:p>
          <a:p>
            <a:r>
              <a:rPr lang="en-US" sz="2400" dirty="0"/>
              <a:t>Under what circumstances would you need one of these teams? </a:t>
            </a:r>
          </a:p>
        </p:txBody>
      </p:sp>
      <p:pic>
        <p:nvPicPr>
          <p:cNvPr id="4" name="Picture 3">
            <a:extLst>
              <a:ext uri="{FF2B5EF4-FFF2-40B4-BE49-F238E27FC236}">
                <a16:creationId xmlns:a16="http://schemas.microsoft.com/office/drawing/2014/main" id="{2ECF91B7-2736-4374-9CE7-00B55B0860F0}"/>
              </a:ext>
            </a:extLst>
          </p:cNvPr>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6917055" y="0"/>
            <a:ext cx="5274945" cy="7046290"/>
          </a:xfrm>
          <a:prstGeom prst="rect">
            <a:avLst/>
          </a:prstGeom>
          <a:solidFill>
            <a:schemeClr val="bg1"/>
          </a:solidFill>
        </p:spPr>
      </p:pic>
    </p:spTree>
    <p:extLst>
      <p:ext uri="{BB962C8B-B14F-4D97-AF65-F5344CB8AC3E}">
        <p14:creationId xmlns:p14="http://schemas.microsoft.com/office/powerpoint/2010/main" val="238846843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01D51-BDF3-43F6-BA27-91D9080138AC}"/>
              </a:ext>
            </a:extLst>
          </p:cNvPr>
          <p:cNvSpPr>
            <a:spLocks noGrp="1"/>
          </p:cNvSpPr>
          <p:nvPr>
            <p:ph type="title"/>
          </p:nvPr>
        </p:nvSpPr>
        <p:spPr>
          <a:xfrm>
            <a:off x="175014" y="5252457"/>
            <a:ext cx="11590265" cy="1145474"/>
          </a:xfrm>
        </p:spPr>
        <p:txBody>
          <a:bodyPr vert="horz" lIns="91440" tIns="45720" rIns="91440" bIns="45720" rtlCol="0" anchor="b">
            <a:normAutofit/>
          </a:bodyPr>
          <a:lstStyle/>
          <a:p>
            <a:r>
              <a:rPr lang="en-US" sz="4000" b="1">
                <a:solidFill>
                  <a:srgbClr val="FFFFFF"/>
                </a:solidFill>
              </a:rPr>
              <a:t>Led to Increase contributions to Education and Training</a:t>
            </a:r>
          </a:p>
        </p:txBody>
      </p:sp>
      <p:pic>
        <p:nvPicPr>
          <p:cNvPr id="4" name="Picture 2">
            <a:extLst>
              <a:ext uri="{FF2B5EF4-FFF2-40B4-BE49-F238E27FC236}">
                <a16:creationId xmlns:a16="http://schemas.microsoft.com/office/drawing/2014/main" id="{36F06E9A-7929-49B9-AE29-40A306278AB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635458" y="745279"/>
            <a:ext cx="2484888" cy="339233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a:extLst>
              <a:ext uri="{FF2B5EF4-FFF2-40B4-BE49-F238E27FC236}">
                <a16:creationId xmlns:a16="http://schemas.microsoft.com/office/drawing/2014/main" id="{9CFE0D54-5622-47FD-B20F-F3917C34E47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36064" y="739172"/>
            <a:ext cx="2476812" cy="3404552"/>
          </a:xfrm>
          <a:prstGeom prst="rect">
            <a:avLst/>
          </a:prstGeom>
        </p:spPr>
      </p:pic>
      <p:pic>
        <p:nvPicPr>
          <p:cNvPr id="7172" name="Picture 4" descr="PDF) Chemical burn care: a review of best practices">
            <a:extLst>
              <a:ext uri="{FF2B5EF4-FFF2-40B4-BE49-F238E27FC236}">
                <a16:creationId xmlns:a16="http://schemas.microsoft.com/office/drawing/2014/main" id="{66E28F35-B8D9-4FFF-B92D-60A28EF1098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6228593" y="816673"/>
            <a:ext cx="2511016" cy="3249550"/>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PDF) Radiation Injury, Burns and Illness: A Review of Best Practices">
            <a:extLst>
              <a:ext uri="{FF2B5EF4-FFF2-40B4-BE49-F238E27FC236}">
                <a16:creationId xmlns:a16="http://schemas.microsoft.com/office/drawing/2014/main" id="{5764B2BB-AA5C-4853-B865-2BA0FA2813EB}"/>
              </a:ext>
            </a:extLst>
          </p:cNvPr>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a:off x="9055326" y="739171"/>
            <a:ext cx="2621351" cy="339233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713CCD15-ECF0-457C-B762-598C82EB61C9}"/>
              </a:ext>
            </a:extLst>
          </p:cNvPr>
          <p:cNvSpPr/>
          <p:nvPr/>
        </p:nvSpPr>
        <p:spPr>
          <a:xfrm>
            <a:off x="0" y="4332303"/>
            <a:ext cx="12192000" cy="25256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Is your education for the care of one burn patient current? It’s difficult to care for many if you struggle with one.</a:t>
            </a:r>
          </a:p>
          <a:p>
            <a:pPr algn="ctr"/>
            <a:r>
              <a:rPr lang="en-US" sz="2400" b="1" dirty="0">
                <a:solidFill>
                  <a:schemeClr val="tx1"/>
                </a:solidFill>
              </a:rPr>
              <a:t>How often do you train with your mutual aid partners? </a:t>
            </a:r>
          </a:p>
          <a:p>
            <a:pPr algn="ctr"/>
            <a:r>
              <a:rPr lang="en-US" sz="2400" b="1" dirty="0">
                <a:solidFill>
                  <a:schemeClr val="tx1"/>
                </a:solidFill>
              </a:rPr>
              <a:t>Do you enjoy other activities together? Share a meal? </a:t>
            </a:r>
          </a:p>
          <a:p>
            <a:pPr algn="ctr"/>
            <a:r>
              <a:rPr lang="en-US" sz="2400" b="1" dirty="0">
                <a:solidFill>
                  <a:schemeClr val="tx1"/>
                </a:solidFill>
              </a:rPr>
              <a:t>Do you </a:t>
            </a:r>
            <a:r>
              <a:rPr lang="en-US" sz="2400" b="1" u="sng" dirty="0">
                <a:solidFill>
                  <a:schemeClr val="tx1"/>
                </a:solidFill>
              </a:rPr>
              <a:t>trust</a:t>
            </a:r>
            <a:r>
              <a:rPr lang="en-US" sz="2400" b="1" dirty="0">
                <a:solidFill>
                  <a:schemeClr val="tx1"/>
                </a:solidFill>
              </a:rPr>
              <a:t> your mutual aid partners will be there when needed? During an MCI is not the time to find out. </a:t>
            </a:r>
          </a:p>
        </p:txBody>
      </p:sp>
    </p:spTree>
    <p:extLst>
      <p:ext uri="{BB962C8B-B14F-4D97-AF65-F5344CB8AC3E}">
        <p14:creationId xmlns:p14="http://schemas.microsoft.com/office/powerpoint/2010/main" val="53699476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13B45-1430-42A4-A5F8-A272D64CE9A7}"/>
              </a:ext>
            </a:extLst>
          </p:cNvPr>
          <p:cNvSpPr>
            <a:spLocks noGrp="1"/>
          </p:cNvSpPr>
          <p:nvPr>
            <p:ph type="title"/>
          </p:nvPr>
        </p:nvSpPr>
        <p:spPr>
          <a:xfrm>
            <a:off x="1097280" y="286603"/>
            <a:ext cx="10621244" cy="1450757"/>
          </a:xfrm>
        </p:spPr>
        <p:txBody>
          <a:bodyPr>
            <a:normAutofit/>
          </a:bodyPr>
          <a:lstStyle/>
          <a:p>
            <a:r>
              <a:rPr lang="en-US" b="1" dirty="0"/>
              <a:t>Historical Events </a:t>
            </a:r>
            <a:br>
              <a:rPr lang="en-US" b="1" dirty="0"/>
            </a:br>
            <a:r>
              <a:rPr lang="en-US" b="1" dirty="0"/>
              <a:t>can give us insight into patient volumes</a:t>
            </a:r>
          </a:p>
        </p:txBody>
      </p:sp>
      <p:sp>
        <p:nvSpPr>
          <p:cNvPr id="3" name="Content Placeholder 2">
            <a:extLst>
              <a:ext uri="{FF2B5EF4-FFF2-40B4-BE49-F238E27FC236}">
                <a16:creationId xmlns:a16="http://schemas.microsoft.com/office/drawing/2014/main" id="{C5D5E37C-A677-440E-AA33-03952DDC0866}"/>
              </a:ext>
            </a:extLst>
          </p:cNvPr>
          <p:cNvSpPr>
            <a:spLocks noGrp="1"/>
          </p:cNvSpPr>
          <p:nvPr>
            <p:ph idx="1"/>
          </p:nvPr>
        </p:nvSpPr>
        <p:spPr/>
        <p:txBody>
          <a:bodyPr/>
          <a:lstStyle/>
          <a:p>
            <a:r>
              <a:rPr lang="en-US" sz="2400" dirty="0"/>
              <a:t>Station Nightclub Fire</a:t>
            </a:r>
          </a:p>
          <a:p>
            <a:r>
              <a:rPr lang="en-US" sz="2400" dirty="0"/>
              <a:t>Coconut Grove Fire</a:t>
            </a:r>
          </a:p>
          <a:p>
            <a:r>
              <a:rPr lang="en-US" sz="2400" dirty="0"/>
              <a:t>MGM Grand Hotel Fire</a:t>
            </a:r>
          </a:p>
          <a:p>
            <a:r>
              <a:rPr lang="en-US" sz="2400" dirty="0"/>
              <a:t>Industrial Plant Explosions</a:t>
            </a:r>
          </a:p>
          <a:p>
            <a:r>
              <a:rPr lang="en-US" sz="2400" dirty="0"/>
              <a:t>Terrorism? We have experiences in the US but the country that relies on similar medical practice standards as well as disaster planning is Israel. What can we learn from the Israelis about terrorism?</a:t>
            </a:r>
          </a:p>
          <a:p>
            <a:endParaRPr lang="en-US" dirty="0"/>
          </a:p>
        </p:txBody>
      </p:sp>
    </p:spTree>
    <p:extLst>
      <p:ext uri="{BB962C8B-B14F-4D97-AF65-F5344CB8AC3E}">
        <p14:creationId xmlns:p14="http://schemas.microsoft.com/office/powerpoint/2010/main" val="41648212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AD867-615C-467E-AC70-78E621C17C2A}"/>
              </a:ext>
            </a:extLst>
          </p:cNvPr>
          <p:cNvSpPr>
            <a:spLocks noGrp="1"/>
          </p:cNvSpPr>
          <p:nvPr>
            <p:ph type="title"/>
          </p:nvPr>
        </p:nvSpPr>
        <p:spPr>
          <a:xfrm>
            <a:off x="1097279" y="286603"/>
            <a:ext cx="10538129" cy="1450757"/>
          </a:xfrm>
        </p:spPr>
        <p:txBody>
          <a:bodyPr/>
          <a:lstStyle/>
          <a:p>
            <a:r>
              <a:rPr lang="en-US" b="1" dirty="0"/>
              <a:t>Why do we plan? Is Strategy Important?</a:t>
            </a:r>
            <a:br>
              <a:rPr lang="en-US" b="1" dirty="0"/>
            </a:br>
            <a:r>
              <a:rPr lang="en-US" b="1" dirty="0"/>
              <a:t>Cont.</a:t>
            </a:r>
          </a:p>
        </p:txBody>
      </p:sp>
      <p:sp>
        <p:nvSpPr>
          <p:cNvPr id="3" name="Content Placeholder 2">
            <a:extLst>
              <a:ext uri="{FF2B5EF4-FFF2-40B4-BE49-F238E27FC236}">
                <a16:creationId xmlns:a16="http://schemas.microsoft.com/office/drawing/2014/main" id="{BAB7B807-0EF7-4C76-B004-B34154959BFB}"/>
              </a:ext>
            </a:extLst>
          </p:cNvPr>
          <p:cNvSpPr>
            <a:spLocks noGrp="1"/>
          </p:cNvSpPr>
          <p:nvPr>
            <p:ph idx="1"/>
          </p:nvPr>
        </p:nvSpPr>
        <p:spPr>
          <a:xfrm>
            <a:off x="1097279" y="1762216"/>
            <a:ext cx="10058400" cy="4725663"/>
          </a:xfrm>
        </p:spPr>
        <p:txBody>
          <a:bodyPr>
            <a:normAutofit/>
          </a:bodyPr>
          <a:lstStyle/>
          <a:p>
            <a:r>
              <a:rPr lang="en-US" sz="3200" dirty="0"/>
              <a:t>In the chaos of a disaster, plans remind us of what we can do and trigger points for when we need help.</a:t>
            </a:r>
          </a:p>
          <a:p>
            <a:r>
              <a:rPr lang="en-US" sz="3200" dirty="0"/>
              <a:t>In the chaos of a disaster, plans remind us of our thoughts we had before the fog of war</a:t>
            </a:r>
          </a:p>
        </p:txBody>
      </p:sp>
      <p:pic>
        <p:nvPicPr>
          <p:cNvPr id="4" name="Picture 2" descr="Free Vectors, PNGs, Mockups &amp;amp; Backgrounds - rawpixel">
            <a:extLst>
              <a:ext uri="{FF2B5EF4-FFF2-40B4-BE49-F238E27FC236}">
                <a16:creationId xmlns:a16="http://schemas.microsoft.com/office/drawing/2014/main" id="{292B383D-5627-4441-B9B8-728C0838FF22}"/>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448675" y="3981450"/>
            <a:ext cx="3428999" cy="2057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664852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2">
            <a:extLst>
              <a:ext uri="{FF2B5EF4-FFF2-40B4-BE49-F238E27FC236}">
                <a16:creationId xmlns:a16="http://schemas.microsoft.com/office/drawing/2014/main" id="{9E3A571C-0AC8-4FA2-9B78-0BEAD143A648}"/>
              </a:ext>
            </a:extLst>
          </p:cNvPr>
          <p:cNvSpPr>
            <a:spLocks noGrp="1" noChangeArrowheads="1"/>
          </p:cNvSpPr>
          <p:nvPr>
            <p:ph type="title"/>
          </p:nvPr>
        </p:nvSpPr>
        <p:spPr>
          <a:xfrm>
            <a:off x="1189608" y="228600"/>
            <a:ext cx="9021192" cy="1371600"/>
          </a:xfrm>
        </p:spPr>
        <p:txBody>
          <a:bodyPr/>
          <a:lstStyle/>
          <a:p>
            <a:r>
              <a:rPr lang="en-US" altLang="en-US" b="1" dirty="0">
                <a:latin typeface="+mn-lt"/>
              </a:rPr>
              <a:t>Predicting Victims</a:t>
            </a:r>
          </a:p>
        </p:txBody>
      </p:sp>
      <p:sp>
        <p:nvSpPr>
          <p:cNvPr id="319491" name="Rectangle 3">
            <a:extLst>
              <a:ext uri="{FF2B5EF4-FFF2-40B4-BE49-F238E27FC236}">
                <a16:creationId xmlns:a16="http://schemas.microsoft.com/office/drawing/2014/main" id="{F99F69E8-270C-4E24-A817-0EC233B277FD}"/>
              </a:ext>
            </a:extLst>
          </p:cNvPr>
          <p:cNvSpPr>
            <a:spLocks noGrp="1" noChangeArrowheads="1"/>
          </p:cNvSpPr>
          <p:nvPr>
            <p:ph idx="1"/>
          </p:nvPr>
        </p:nvSpPr>
        <p:spPr>
          <a:xfrm>
            <a:off x="1189608" y="1997476"/>
            <a:ext cx="6232124" cy="4403324"/>
          </a:xfrm>
        </p:spPr>
        <p:txBody>
          <a:bodyPr>
            <a:normAutofit/>
          </a:bodyPr>
          <a:lstStyle/>
          <a:p>
            <a:r>
              <a:rPr lang="en-US" altLang="en-US" sz="2800" dirty="0"/>
              <a:t>Review of 33 suicidal bombings in Israel</a:t>
            </a:r>
          </a:p>
          <a:p>
            <a:pPr lvl="1"/>
            <a:r>
              <a:rPr lang="en-US" altLang="en-US" sz="1600" dirty="0"/>
              <a:t> </a:t>
            </a:r>
            <a:r>
              <a:rPr lang="en-US" altLang="en-US" sz="2400" dirty="0"/>
              <a:t>Oct 2000 to Aug 2002, involving 6 or more causalities</a:t>
            </a:r>
          </a:p>
          <a:p>
            <a:r>
              <a:rPr lang="en-US" altLang="en-US" sz="2800" dirty="0"/>
              <a:t>Average of 57 victims/incident </a:t>
            </a:r>
          </a:p>
          <a:p>
            <a:pPr lvl="1"/>
            <a:r>
              <a:rPr lang="en-US" altLang="en-US" sz="2400" dirty="0"/>
              <a:t>killed or wounded; range: 6 to 145 victims</a:t>
            </a:r>
          </a:p>
          <a:p>
            <a:endParaRPr lang="en-US" altLang="en-US" sz="2400" dirty="0">
              <a:latin typeface="Georgia" panose="02040502050405020303" pitchFamily="18" charset="0"/>
            </a:endParaRPr>
          </a:p>
          <a:p>
            <a:endParaRPr lang="en-US" altLang="en-US" sz="2400" dirty="0"/>
          </a:p>
        </p:txBody>
      </p:sp>
      <p:pic>
        <p:nvPicPr>
          <p:cNvPr id="319492" name="Picture 4">
            <a:extLst>
              <a:ext uri="{FF2B5EF4-FFF2-40B4-BE49-F238E27FC236}">
                <a16:creationId xmlns:a16="http://schemas.microsoft.com/office/drawing/2014/main" id="{76DBC6DB-198B-425F-A6DB-5D85CC9D482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772400" y="3668712"/>
            <a:ext cx="4419600" cy="318928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9" descr="dsp_030819_Jerusalem_Haim Zach6644">
            <a:extLst>
              <a:ext uri="{FF2B5EF4-FFF2-40B4-BE49-F238E27FC236}">
                <a16:creationId xmlns:a16="http://schemas.microsoft.com/office/drawing/2014/main" id="{A6FD5B2D-ED0D-4031-A610-94D5B8A21D43}"/>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772401" y="730877"/>
            <a:ext cx="4419600" cy="293783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ou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2">
            <a:extLst>
              <a:ext uri="{FF2B5EF4-FFF2-40B4-BE49-F238E27FC236}">
                <a16:creationId xmlns:a16="http://schemas.microsoft.com/office/drawing/2014/main" id="{43C27641-5E15-41B6-B8B8-AFF87318921D}"/>
              </a:ext>
            </a:extLst>
          </p:cNvPr>
          <p:cNvSpPr>
            <a:spLocks noGrp="1" noChangeArrowheads="1"/>
          </p:cNvSpPr>
          <p:nvPr>
            <p:ph type="title"/>
          </p:nvPr>
        </p:nvSpPr>
        <p:spPr>
          <a:xfrm>
            <a:off x="1231036" y="228600"/>
            <a:ext cx="8979764" cy="1371600"/>
          </a:xfrm>
        </p:spPr>
        <p:txBody>
          <a:bodyPr/>
          <a:lstStyle/>
          <a:p>
            <a:r>
              <a:rPr lang="en-US" altLang="en-US" b="1" dirty="0">
                <a:latin typeface="+mn-lt"/>
              </a:rPr>
              <a:t>Predicting Victims</a:t>
            </a:r>
          </a:p>
        </p:txBody>
      </p:sp>
      <p:sp>
        <p:nvSpPr>
          <p:cNvPr id="322563" name="Rectangle 3">
            <a:extLst>
              <a:ext uri="{FF2B5EF4-FFF2-40B4-BE49-F238E27FC236}">
                <a16:creationId xmlns:a16="http://schemas.microsoft.com/office/drawing/2014/main" id="{FFE0E101-DED8-4746-9AE0-786BA35ACE2C}"/>
              </a:ext>
            </a:extLst>
          </p:cNvPr>
          <p:cNvSpPr>
            <a:spLocks noGrp="1" noChangeArrowheads="1"/>
          </p:cNvSpPr>
          <p:nvPr>
            <p:ph type="body" sz="half" idx="1"/>
          </p:nvPr>
        </p:nvSpPr>
        <p:spPr>
          <a:xfrm>
            <a:off x="1231036" y="1886505"/>
            <a:ext cx="5410200" cy="5257800"/>
          </a:xfrm>
        </p:spPr>
        <p:txBody>
          <a:bodyPr/>
          <a:lstStyle/>
          <a:p>
            <a:r>
              <a:rPr lang="en-US" altLang="en-US" sz="2400" dirty="0"/>
              <a:t>Mass casualty event - blast victim reception</a:t>
            </a:r>
          </a:p>
          <a:p>
            <a:pPr lvl="1"/>
            <a:r>
              <a:rPr lang="en-US" altLang="en-US" sz="2000" dirty="0"/>
              <a:t>Expect two waves of victims at hospitals </a:t>
            </a:r>
          </a:p>
          <a:p>
            <a:pPr lvl="2"/>
            <a:r>
              <a:rPr lang="en-US" altLang="en-US" sz="1800" dirty="0"/>
              <a:t>Self transport</a:t>
            </a:r>
          </a:p>
          <a:p>
            <a:pPr lvl="2"/>
            <a:r>
              <a:rPr lang="en-US" altLang="en-US" sz="1800" dirty="0"/>
              <a:t>EMS transport</a:t>
            </a:r>
          </a:p>
          <a:p>
            <a:r>
              <a:rPr lang="en-US" altLang="en-US" sz="2400" dirty="0"/>
              <a:t>Don’t move hospital resources to scene!</a:t>
            </a:r>
          </a:p>
          <a:p>
            <a:pPr lvl="2"/>
            <a:endParaRPr lang="en-US" altLang="en-US" sz="1800" dirty="0"/>
          </a:p>
          <a:p>
            <a:pPr lvl="1"/>
            <a:r>
              <a:rPr lang="en-US" altLang="en-US" sz="2000" dirty="0"/>
              <a:t>Expect ½ (half) of victims to arrive in first hour</a:t>
            </a:r>
          </a:p>
          <a:p>
            <a:pPr lvl="3"/>
            <a:r>
              <a:rPr lang="en-US" altLang="en-US" sz="1600" dirty="0"/>
              <a:t>(Double first hour number to arrive at total)</a:t>
            </a:r>
          </a:p>
          <a:p>
            <a:pPr lvl="2"/>
            <a:r>
              <a:rPr lang="en-US" altLang="en-US" sz="1800" dirty="0"/>
              <a:t>Most injuries will be non-fatal</a:t>
            </a:r>
          </a:p>
          <a:p>
            <a:pPr lvl="1"/>
            <a:r>
              <a:rPr lang="en-US" altLang="en-US" sz="2000" dirty="0"/>
              <a:t>The surge will be among minor patients, NOT critical</a:t>
            </a:r>
          </a:p>
        </p:txBody>
      </p:sp>
      <p:pic>
        <p:nvPicPr>
          <p:cNvPr id="322564" name="Picture 4">
            <a:extLst>
              <a:ext uri="{FF2B5EF4-FFF2-40B4-BE49-F238E27FC236}">
                <a16:creationId xmlns:a16="http://schemas.microsoft.com/office/drawing/2014/main" id="{3B081986-1F6D-4A56-A19F-0C094DFC2364}"/>
              </a:ext>
            </a:extLst>
          </p:cNvPr>
          <p:cNvPicPr>
            <a:picLocks noGrp="1" noChangeAspect="1" noChangeArrowheads="1"/>
          </p:cNvPicPr>
          <p:nvPr>
            <p:ph sz="half" idx="2"/>
          </p:nvPr>
        </p:nvPicPr>
        <p:blipFill>
          <a:blip r:embed="rId3">
            <a:extLst>
              <a:ext uri="{28A0092B-C50C-407E-A947-70E740481C1C}">
                <a14:useLocalDpi xmlns:a14="http://schemas.microsoft.com/office/drawing/2010/main"/>
              </a:ext>
            </a:extLst>
          </a:blip>
          <a:srcRect/>
          <a:stretch>
            <a:fillRect/>
          </a:stretch>
        </p:blipFill>
        <p:spPr>
          <a:xfrm>
            <a:off x="6705600" y="954268"/>
            <a:ext cx="5410200" cy="494946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84442-8DDC-42F5-948C-47ABC9E95229}"/>
              </a:ext>
            </a:extLst>
          </p:cNvPr>
          <p:cNvSpPr>
            <a:spLocks noGrp="1"/>
          </p:cNvSpPr>
          <p:nvPr>
            <p:ph type="title"/>
          </p:nvPr>
        </p:nvSpPr>
        <p:spPr>
          <a:xfrm>
            <a:off x="1097280" y="286603"/>
            <a:ext cx="10461446" cy="1450757"/>
          </a:xfrm>
        </p:spPr>
        <p:txBody>
          <a:bodyPr>
            <a:normAutofit/>
          </a:bodyPr>
          <a:lstStyle/>
          <a:p>
            <a:r>
              <a:rPr lang="en-US" sz="4400" b="1" dirty="0"/>
              <a:t>An Example of How to Model Surge Capacity</a:t>
            </a:r>
          </a:p>
        </p:txBody>
      </p:sp>
      <p:sp>
        <p:nvSpPr>
          <p:cNvPr id="3" name="Content Placeholder 2">
            <a:extLst>
              <a:ext uri="{FF2B5EF4-FFF2-40B4-BE49-F238E27FC236}">
                <a16:creationId xmlns:a16="http://schemas.microsoft.com/office/drawing/2014/main" id="{4686D330-0431-49DA-AF7B-3932FEE0B195}"/>
              </a:ext>
            </a:extLst>
          </p:cNvPr>
          <p:cNvSpPr>
            <a:spLocks noGrp="1"/>
          </p:cNvSpPr>
          <p:nvPr>
            <p:ph idx="1"/>
          </p:nvPr>
        </p:nvSpPr>
        <p:spPr/>
        <p:txBody>
          <a:bodyPr>
            <a:normAutofit/>
          </a:bodyPr>
          <a:lstStyle/>
          <a:p>
            <a:pPr marL="514350" indent="-514350">
              <a:buFont typeface="+mj-lt"/>
              <a:buAutoNum type="arabicPeriod"/>
            </a:pPr>
            <a:r>
              <a:rPr lang="en-US" sz="2800" dirty="0"/>
              <a:t>We’ve mentioned modeling several times, let’s look at how it applies to disaster research</a:t>
            </a:r>
          </a:p>
          <a:p>
            <a:pPr marL="514350" indent="-514350">
              <a:buFont typeface="+mj-lt"/>
              <a:buAutoNum type="arabicPeriod"/>
            </a:pPr>
            <a:r>
              <a:rPr lang="en-US" sz="2800" dirty="0"/>
              <a:t>We will start with a “research question”</a:t>
            </a:r>
          </a:p>
          <a:p>
            <a:pPr marL="514350" indent="-514350">
              <a:buFont typeface="+mj-lt"/>
              <a:buAutoNum type="arabicPeriod"/>
            </a:pPr>
            <a:r>
              <a:rPr lang="en-US" sz="2800" dirty="0"/>
              <a:t>And then look at an example of using Monte Carlo Simulation to help us understand the capacity for a state and a region</a:t>
            </a:r>
          </a:p>
          <a:p>
            <a:pPr marL="514350" indent="-514350">
              <a:buFont typeface="+mj-lt"/>
              <a:buAutoNum type="arabicPeriod"/>
            </a:pPr>
            <a:r>
              <a:rPr lang="en-US" sz="2800" dirty="0"/>
              <a:t>As previously mentioned, Historical Events can give us insight into patient volumes</a:t>
            </a:r>
          </a:p>
        </p:txBody>
      </p:sp>
    </p:spTree>
    <p:extLst>
      <p:ext uri="{BB962C8B-B14F-4D97-AF65-F5344CB8AC3E}">
        <p14:creationId xmlns:p14="http://schemas.microsoft.com/office/powerpoint/2010/main" val="218997791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A8069-3349-42F2-AC8E-F11A637D887D}"/>
              </a:ext>
            </a:extLst>
          </p:cNvPr>
          <p:cNvSpPr>
            <a:spLocks noGrp="1"/>
          </p:cNvSpPr>
          <p:nvPr>
            <p:ph type="title"/>
          </p:nvPr>
        </p:nvSpPr>
        <p:spPr>
          <a:xfrm>
            <a:off x="1097280" y="286603"/>
            <a:ext cx="10922000" cy="1450757"/>
          </a:xfrm>
        </p:spPr>
        <p:txBody>
          <a:bodyPr>
            <a:normAutofit/>
          </a:bodyPr>
          <a:lstStyle/>
          <a:p>
            <a:r>
              <a:rPr lang="en-US" sz="3600" b="1" dirty="0"/>
              <a:t>A Good Question Starts with a Known or Perceived Need</a:t>
            </a:r>
          </a:p>
        </p:txBody>
      </p:sp>
      <p:sp>
        <p:nvSpPr>
          <p:cNvPr id="3" name="Content Placeholder 2">
            <a:extLst>
              <a:ext uri="{FF2B5EF4-FFF2-40B4-BE49-F238E27FC236}">
                <a16:creationId xmlns:a16="http://schemas.microsoft.com/office/drawing/2014/main" id="{56AD2327-274D-48C1-BD43-39D66016380C}"/>
              </a:ext>
            </a:extLst>
          </p:cNvPr>
          <p:cNvSpPr>
            <a:spLocks noGrp="1"/>
          </p:cNvSpPr>
          <p:nvPr>
            <p:ph idx="1"/>
          </p:nvPr>
        </p:nvSpPr>
        <p:spPr>
          <a:xfrm>
            <a:off x="1097279" y="1845734"/>
            <a:ext cx="10347959" cy="4023360"/>
          </a:xfrm>
        </p:spPr>
        <p:txBody>
          <a:bodyPr>
            <a:normAutofit/>
          </a:bodyPr>
          <a:lstStyle/>
          <a:p>
            <a:r>
              <a:rPr lang="en-US" sz="2400" dirty="0"/>
              <a:t>Historical Vermont disasters Regional disasters in New England, National Disasters</a:t>
            </a:r>
          </a:p>
          <a:p>
            <a:r>
              <a:rPr lang="en-US" sz="2400" dirty="0"/>
              <a:t>Current threats</a:t>
            </a:r>
          </a:p>
          <a:p>
            <a:r>
              <a:rPr lang="en-US" sz="2400" dirty="0"/>
              <a:t>9/11 attacks redefined our </a:t>
            </a:r>
            <a:r>
              <a:rPr lang="en-US" sz="2400" b="1" i="1" dirty="0"/>
              <a:t>n</a:t>
            </a:r>
            <a:r>
              <a:rPr lang="en-US" sz="2400" dirty="0"/>
              <a:t> for “bad”</a:t>
            </a:r>
          </a:p>
          <a:p>
            <a:r>
              <a:rPr lang="en-US" sz="2400" dirty="0"/>
              <a:t>Burn Centers are scarce medical resources, Vermont has one</a:t>
            </a:r>
          </a:p>
          <a:p>
            <a:r>
              <a:rPr lang="en-US" sz="2400" dirty="0"/>
              <a:t>Current threats and historical events suggest need for ongoing disaster preparedness</a:t>
            </a:r>
          </a:p>
          <a:p>
            <a:r>
              <a:rPr lang="en-US" sz="2400" dirty="0"/>
              <a:t>Intrastate resources</a:t>
            </a:r>
          </a:p>
          <a:p>
            <a:r>
              <a:rPr lang="en-US" sz="2400" dirty="0"/>
              <a:t>Interstate resources</a:t>
            </a:r>
          </a:p>
          <a:p>
            <a:endParaRPr lang="en-US" dirty="0"/>
          </a:p>
        </p:txBody>
      </p:sp>
      <p:pic>
        <p:nvPicPr>
          <p:cNvPr id="4" name="Picture 3">
            <a:extLst>
              <a:ext uri="{FF2B5EF4-FFF2-40B4-BE49-F238E27FC236}">
                <a16:creationId xmlns:a16="http://schemas.microsoft.com/office/drawing/2014/main" id="{02203829-138E-461B-B904-1B9B1A06C12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10130" y="4492195"/>
            <a:ext cx="3135109" cy="1763498"/>
          </a:xfrm>
          <a:prstGeom prst="rect">
            <a:avLst/>
          </a:prstGeom>
        </p:spPr>
      </p:pic>
    </p:spTree>
    <p:extLst>
      <p:ext uri="{BB962C8B-B14F-4D97-AF65-F5344CB8AC3E}">
        <p14:creationId xmlns:p14="http://schemas.microsoft.com/office/powerpoint/2010/main" val="97478902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Modeling</a:t>
            </a:r>
            <a:endParaRPr lang="en-US" dirty="0">
              <a:ln w="9000" cmpd="sng">
                <a:solidFill>
                  <a:schemeClr val="tx1"/>
                </a:solidFill>
                <a:prstDash val="solid"/>
              </a:ln>
            </a:endParaRPr>
          </a:p>
        </p:txBody>
      </p:sp>
      <p:sp>
        <p:nvSpPr>
          <p:cNvPr id="3" name="Content Placeholder 2"/>
          <p:cNvSpPr>
            <a:spLocks noGrp="1"/>
          </p:cNvSpPr>
          <p:nvPr>
            <p:ph idx="1"/>
          </p:nvPr>
        </p:nvSpPr>
        <p:spPr>
          <a:xfrm>
            <a:off x="1097280" y="1838532"/>
            <a:ext cx="9265920" cy="4841240"/>
          </a:xfrm>
        </p:spPr>
        <p:txBody>
          <a:bodyPr>
            <a:normAutofit/>
          </a:bodyPr>
          <a:lstStyle/>
          <a:p>
            <a:r>
              <a:rPr lang="en-US" sz="2400" dirty="0"/>
              <a:t>The Value of Modeling:</a:t>
            </a:r>
          </a:p>
          <a:p>
            <a:pPr lvl="1"/>
            <a:r>
              <a:rPr lang="en-US" sz="2400" dirty="0"/>
              <a:t>Test multiple hypotheses</a:t>
            </a:r>
          </a:p>
          <a:p>
            <a:pPr lvl="1"/>
            <a:r>
              <a:rPr lang="en-US" sz="2400" dirty="0"/>
              <a:t>Inject variability</a:t>
            </a:r>
          </a:p>
          <a:p>
            <a:pPr lvl="1"/>
            <a:r>
              <a:rPr lang="en-US" sz="2400" dirty="0"/>
              <a:t>Provides substantial feedback without the expense of exercises (while exercises have substantial value on many levels, they are also costly)</a:t>
            </a:r>
          </a:p>
          <a:p>
            <a:r>
              <a:rPr lang="en-US" sz="2400" dirty="0"/>
              <a:t>Three Types of Simulation</a:t>
            </a:r>
          </a:p>
          <a:p>
            <a:pPr lvl="1"/>
            <a:r>
              <a:rPr lang="en-US" sz="2400" dirty="0"/>
              <a:t>Discrete Event </a:t>
            </a:r>
          </a:p>
          <a:p>
            <a:pPr lvl="1"/>
            <a:r>
              <a:rPr lang="en-US" sz="2400" dirty="0"/>
              <a:t>Continuous </a:t>
            </a:r>
          </a:p>
          <a:p>
            <a:pPr lvl="1"/>
            <a:r>
              <a:rPr lang="en-US" sz="2400" dirty="0">
                <a:ln w="19050">
                  <a:solidFill>
                    <a:schemeClr val="tx1"/>
                  </a:solidFill>
                </a:ln>
                <a:solidFill>
                  <a:schemeClr val="tx1"/>
                </a:solidFill>
              </a:rPr>
              <a:t>Monte Carlo </a:t>
            </a:r>
          </a:p>
          <a:p>
            <a:r>
              <a:rPr lang="en-US" sz="2400" dirty="0"/>
              <a:t>Plan Fatigue/Failure</a:t>
            </a:r>
          </a:p>
          <a:p>
            <a:pPr lvl="1"/>
            <a:r>
              <a:rPr lang="en-US" sz="2400" dirty="0"/>
              <a:t>Plan vs. Framework</a:t>
            </a:r>
          </a:p>
          <a:p>
            <a:pPr lvl="1"/>
            <a:endParaRPr lang="en-US" dirty="0"/>
          </a:p>
          <a:p>
            <a:endParaRPr lang="en-US" dirty="0"/>
          </a:p>
        </p:txBody>
      </p:sp>
      <p:pic>
        <p:nvPicPr>
          <p:cNvPr id="5" name="Picture 4" descr="A picture containing clock, refrigerator&#10;&#10;Description automatically generated">
            <a:extLst>
              <a:ext uri="{FF2B5EF4-FFF2-40B4-BE49-F238E27FC236}">
                <a16:creationId xmlns:a16="http://schemas.microsoft.com/office/drawing/2014/main" id="{4251DFDA-B314-4197-BDA2-EE5079033DB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407210" y="178228"/>
            <a:ext cx="2784790" cy="1667505"/>
          </a:xfrm>
          <a:prstGeom prst="rect">
            <a:avLst/>
          </a:prstGeom>
        </p:spPr>
      </p:pic>
    </p:spTree>
    <p:extLst>
      <p:ext uri="{BB962C8B-B14F-4D97-AF65-F5344CB8AC3E}">
        <p14:creationId xmlns:p14="http://schemas.microsoft.com/office/powerpoint/2010/main" val="199268278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b="1" dirty="0"/>
              <a:t>Monte Carlo Simulation</a:t>
            </a:r>
            <a:endParaRPr lang="en-US" dirty="0"/>
          </a:p>
        </p:txBody>
      </p:sp>
      <p:sp>
        <p:nvSpPr>
          <p:cNvPr id="3" name="Content Placeholder 2"/>
          <p:cNvSpPr>
            <a:spLocks noGrp="1"/>
          </p:cNvSpPr>
          <p:nvPr>
            <p:ph idx="1"/>
          </p:nvPr>
        </p:nvSpPr>
        <p:spPr>
          <a:xfrm>
            <a:off x="1129240" y="1737360"/>
            <a:ext cx="10058400" cy="4725663"/>
          </a:xfrm>
        </p:spPr>
        <p:txBody>
          <a:bodyPr rtlCol="0">
            <a:normAutofit/>
          </a:bodyPr>
          <a:lstStyle/>
          <a:p>
            <a:pPr>
              <a:spcAft>
                <a:spcPts val="0"/>
              </a:spcAft>
              <a:defRPr/>
            </a:pPr>
            <a:r>
              <a:rPr lang="en-US" sz="3200" b="1" dirty="0"/>
              <a:t>Computational algorithms</a:t>
            </a:r>
          </a:p>
          <a:p>
            <a:pPr lvl="1">
              <a:spcAft>
                <a:spcPts val="0"/>
              </a:spcAft>
              <a:defRPr/>
            </a:pPr>
            <a:r>
              <a:rPr lang="en-US" sz="2800" dirty="0"/>
              <a:t>Rely on repeated random sampling to yield results</a:t>
            </a:r>
          </a:p>
          <a:p>
            <a:pPr lvl="2">
              <a:spcAft>
                <a:spcPts val="0"/>
              </a:spcAft>
              <a:defRPr/>
            </a:pPr>
            <a:r>
              <a:rPr lang="en-US" sz="2000" dirty="0"/>
              <a:t>Census and Admissions</a:t>
            </a:r>
          </a:p>
          <a:p>
            <a:pPr lvl="1">
              <a:spcAft>
                <a:spcPts val="0"/>
              </a:spcAft>
              <a:defRPr/>
            </a:pPr>
            <a:r>
              <a:rPr lang="en-US" sz="2800" dirty="0"/>
              <a:t>Define possible inputs</a:t>
            </a:r>
          </a:p>
          <a:p>
            <a:pPr lvl="2">
              <a:spcAft>
                <a:spcPts val="0"/>
              </a:spcAft>
              <a:defRPr/>
            </a:pPr>
            <a:r>
              <a:rPr lang="en-US" sz="2000" dirty="0"/>
              <a:t>Frequency distribution (Normal Distribution, determined by the Home Hospital Data) </a:t>
            </a:r>
          </a:p>
          <a:p>
            <a:pPr lvl="1">
              <a:spcAft>
                <a:spcPts val="0"/>
              </a:spcAft>
              <a:defRPr/>
            </a:pPr>
            <a:r>
              <a:rPr lang="en-US" sz="2800" dirty="0"/>
              <a:t>Deterministic computation</a:t>
            </a:r>
          </a:p>
          <a:p>
            <a:pPr lvl="2">
              <a:spcAft>
                <a:spcPts val="0"/>
              </a:spcAft>
              <a:defRPr/>
            </a:pPr>
            <a:r>
              <a:rPr lang="en-US" sz="2000" dirty="0"/>
              <a:t>Probabilistic values for bed availability</a:t>
            </a:r>
          </a:p>
          <a:p>
            <a:pPr lvl="1">
              <a:spcAft>
                <a:spcPts val="0"/>
              </a:spcAft>
              <a:defRPr/>
            </a:pPr>
            <a:r>
              <a:rPr lang="en-US" sz="2800" dirty="0"/>
              <a:t>Aggregate results</a:t>
            </a:r>
          </a:p>
          <a:p>
            <a:pPr lvl="2">
              <a:spcAft>
                <a:spcPts val="0"/>
              </a:spcAft>
              <a:defRPr/>
            </a:pPr>
            <a:r>
              <a:rPr lang="en-US" sz="2000" dirty="0"/>
              <a:t>Compounding variable, number of hospitals</a:t>
            </a:r>
          </a:p>
          <a:p>
            <a:pPr lvl="2">
              <a:spcAft>
                <a:spcPts val="0"/>
              </a:spcAft>
              <a:defRPr/>
            </a:pPr>
            <a:endParaRPr lang="en-US" sz="1800" dirty="0"/>
          </a:p>
          <a:p>
            <a:pPr>
              <a:spcAft>
                <a:spcPts val="0"/>
              </a:spcAft>
              <a:buNone/>
              <a:defRPr/>
            </a:pPr>
            <a:r>
              <a:rPr lang="en-US" sz="2400" dirty="0"/>
              <a:t>Von Neumann, </a:t>
            </a:r>
            <a:r>
              <a:rPr lang="en-US" sz="2400" dirty="0" err="1"/>
              <a:t>Ulam</a:t>
            </a:r>
            <a:r>
              <a:rPr lang="en-US" sz="2400" dirty="0"/>
              <a:t>, Metropolis</a:t>
            </a:r>
          </a:p>
          <a:p>
            <a:pPr>
              <a:spcAft>
                <a:spcPts val="0"/>
              </a:spcAft>
              <a:buNone/>
              <a:defRPr/>
            </a:pPr>
            <a:r>
              <a:rPr lang="en-US" sz="2400" dirty="0"/>
              <a:t>1940’s at Los Alamos, probability that nuclear weapons would work </a:t>
            </a:r>
          </a:p>
          <a:p>
            <a:pPr lvl="1">
              <a:spcAft>
                <a:spcPts val="0"/>
              </a:spcAft>
              <a:defRPr/>
            </a:pPr>
            <a:endParaRPr lang="en-US" sz="2400" dirty="0"/>
          </a:p>
        </p:txBody>
      </p:sp>
      <p:pic>
        <p:nvPicPr>
          <p:cNvPr id="5"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590434" y="286603"/>
            <a:ext cx="4403130" cy="117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54077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b="1" dirty="0"/>
              <a:t>Key Inputs</a:t>
            </a:r>
            <a:endParaRPr lang="en-US" dirty="0"/>
          </a:p>
        </p:txBody>
      </p:sp>
      <p:sp>
        <p:nvSpPr>
          <p:cNvPr id="3" name="Content Placeholder 2"/>
          <p:cNvSpPr>
            <a:spLocks noGrp="1"/>
          </p:cNvSpPr>
          <p:nvPr>
            <p:ph idx="1"/>
          </p:nvPr>
        </p:nvSpPr>
        <p:spPr>
          <a:xfrm>
            <a:off x="1198880" y="1747520"/>
            <a:ext cx="9403080" cy="4724400"/>
          </a:xfrm>
        </p:spPr>
        <p:txBody>
          <a:bodyPr rtlCol="0">
            <a:normAutofit lnSpcReduction="10000"/>
          </a:bodyPr>
          <a:lstStyle/>
          <a:p>
            <a:pPr>
              <a:spcAft>
                <a:spcPts val="0"/>
              </a:spcAft>
              <a:defRPr/>
            </a:pPr>
            <a:r>
              <a:rPr lang="en-US" sz="2800" b="1" dirty="0"/>
              <a:t>Distribution Curve (normal)</a:t>
            </a:r>
          </a:p>
          <a:p>
            <a:pPr lvl="1">
              <a:spcAft>
                <a:spcPts val="0"/>
              </a:spcAft>
              <a:defRPr/>
            </a:pPr>
            <a:r>
              <a:rPr lang="en-US" sz="2400" dirty="0"/>
              <a:t>Data from representative burn center</a:t>
            </a:r>
          </a:p>
          <a:p>
            <a:pPr lvl="1">
              <a:spcAft>
                <a:spcPts val="0"/>
              </a:spcAft>
              <a:defRPr/>
            </a:pPr>
            <a:r>
              <a:rPr lang="en-US" sz="2400" dirty="0"/>
              <a:t>Assumes 150% surge (ABA standard) </a:t>
            </a:r>
          </a:p>
          <a:p>
            <a:pPr>
              <a:spcAft>
                <a:spcPts val="0"/>
              </a:spcAft>
              <a:defRPr/>
            </a:pPr>
            <a:r>
              <a:rPr lang="en-US" sz="2800" b="1" dirty="0"/>
              <a:t>Coefficient of variation</a:t>
            </a:r>
          </a:p>
          <a:p>
            <a:pPr lvl="1">
              <a:spcAft>
                <a:spcPts val="0"/>
              </a:spcAft>
              <a:defRPr/>
            </a:pPr>
            <a:r>
              <a:rPr lang="en-US" sz="2400" dirty="0"/>
              <a:t>Average Daily Census/Standard Deviation</a:t>
            </a:r>
          </a:p>
          <a:p>
            <a:pPr>
              <a:spcAft>
                <a:spcPts val="0"/>
              </a:spcAft>
              <a:defRPr/>
            </a:pPr>
            <a:r>
              <a:rPr lang="en-US" sz="2800" b="1" dirty="0"/>
              <a:t>X = Simulations (X1-X10)</a:t>
            </a:r>
          </a:p>
          <a:p>
            <a:pPr lvl="1">
              <a:defRPr/>
            </a:pPr>
            <a:r>
              <a:rPr lang="en-US" sz="2400" dirty="0"/>
              <a:t>X1-X5 Real events, assumes all burn injured need burn beds</a:t>
            </a:r>
          </a:p>
          <a:p>
            <a:pPr lvl="1">
              <a:defRPr/>
            </a:pPr>
            <a:r>
              <a:rPr lang="en-US" sz="2400" dirty="0"/>
              <a:t>X6-X10 Theoretical Patient Inputs</a:t>
            </a:r>
          </a:p>
          <a:p>
            <a:pPr>
              <a:spcAft>
                <a:spcPts val="0"/>
              </a:spcAft>
              <a:defRPr/>
            </a:pPr>
            <a:r>
              <a:rPr lang="en-US" sz="2800" b="1" dirty="0"/>
              <a:t>Y = Hospitals/States/Balance of the Region</a:t>
            </a:r>
          </a:p>
          <a:p>
            <a:pPr lvl="1">
              <a:spcAft>
                <a:spcPts val="0"/>
              </a:spcAft>
              <a:defRPr/>
            </a:pPr>
            <a:r>
              <a:rPr lang="en-US" sz="2400" dirty="0"/>
              <a:t>Hospitals (Intrastate) Y1, Y2</a:t>
            </a:r>
          </a:p>
          <a:p>
            <a:pPr lvl="1">
              <a:spcAft>
                <a:spcPts val="0"/>
              </a:spcAft>
              <a:defRPr/>
            </a:pPr>
            <a:r>
              <a:rPr lang="en-US" sz="2400" dirty="0"/>
              <a:t>States (Interstate) Y3, Y4, Y5</a:t>
            </a:r>
          </a:p>
          <a:p>
            <a:pPr lvl="1">
              <a:spcAft>
                <a:spcPts val="0"/>
              </a:spcAft>
              <a:defRPr/>
            </a:pPr>
            <a:r>
              <a:rPr lang="en-US" sz="2400" dirty="0"/>
              <a:t>Balance of the Region Y6</a:t>
            </a:r>
          </a:p>
        </p:txBody>
      </p:sp>
      <p:pic>
        <p:nvPicPr>
          <p:cNvPr id="21508" name="Picture 3"/>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9169275" y="3027680"/>
            <a:ext cx="709422" cy="497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4"/>
          <p:cNvPicPr>
            <a:picLocks noChangeAspect="1"/>
          </p:cNvPicPr>
          <p:nvPr/>
        </p:nvPicPr>
        <p:blipFill>
          <a:blip r:embed="rId3" cstate="email">
            <a:clrChange>
              <a:clrFrom>
                <a:srgbClr val="FFFFFF"/>
              </a:clrFrom>
              <a:clrTo>
                <a:srgbClr val="FFFFFF">
                  <a:alpha val="0"/>
                </a:srgbClr>
              </a:clrTo>
            </a:clrChange>
            <a:grayscl/>
            <a:biLevel thresh="50000"/>
            <a:extLst>
              <a:ext uri="{28A0092B-C50C-407E-A947-70E740481C1C}">
                <a14:useLocalDpi xmlns:a14="http://schemas.microsoft.com/office/drawing/2010/main"/>
              </a:ext>
            </a:extLst>
          </a:blip>
          <a:srcRect b="36096"/>
          <a:stretch>
            <a:fillRect/>
          </a:stretch>
        </p:blipFill>
        <p:spPr bwMode="auto">
          <a:xfrm>
            <a:off x="7397307" y="457200"/>
            <a:ext cx="4253358" cy="2174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817002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274320" y="25400"/>
            <a:ext cx="9936480" cy="965200"/>
          </a:xfrm>
        </p:spPr>
        <p:txBody>
          <a:bodyPr/>
          <a:lstStyle/>
          <a:p>
            <a:r>
              <a:rPr lang="en-US" b="1" dirty="0"/>
              <a:t>Model</a:t>
            </a:r>
            <a:endParaRPr lang="en-US" dirty="0"/>
          </a:p>
        </p:txBody>
      </p:sp>
      <p:sp>
        <p:nvSpPr>
          <p:cNvPr id="19459" name="Content Placeholder 2"/>
          <p:cNvSpPr>
            <a:spLocks noGrp="1"/>
          </p:cNvSpPr>
          <p:nvPr>
            <p:ph idx="1"/>
          </p:nvPr>
        </p:nvSpPr>
        <p:spPr>
          <a:xfrm>
            <a:off x="162560" y="1066800"/>
            <a:ext cx="11795760" cy="2057400"/>
          </a:xfrm>
          <a:solidFill>
            <a:schemeClr val="bg1"/>
          </a:solidFill>
        </p:spPr>
        <p:txBody>
          <a:bodyPr>
            <a:normAutofit/>
          </a:bodyPr>
          <a:lstStyle/>
          <a:p>
            <a:r>
              <a:rPr lang="en-US" dirty="0"/>
              <a:t>Determine number of beds needed (expressed as X) input parameter</a:t>
            </a:r>
          </a:p>
          <a:p>
            <a:r>
              <a:rPr lang="en-US" dirty="0"/>
              <a:t>Test with historical data</a:t>
            </a:r>
          </a:p>
          <a:p>
            <a:r>
              <a:rPr lang="en-US" dirty="0"/>
              <a:t>Compare X to available beds at Home Hospital (expressed as Y1) </a:t>
            </a:r>
          </a:p>
          <a:p>
            <a:pPr lvl="1"/>
            <a:r>
              <a:rPr lang="en-US" dirty="0"/>
              <a:t>X &lt; Y1 then stop, if X &gt; Y1 then add in neighboring hospital in-state Y2</a:t>
            </a:r>
          </a:p>
          <a:p>
            <a:pPr lvl="1"/>
            <a:r>
              <a:rPr lang="en-US" dirty="0"/>
              <a:t>If (Y1+Y2) &gt; X then stop, if X &gt; (Y1+Y2) then proceed</a:t>
            </a:r>
          </a:p>
          <a:p>
            <a:endParaRPr lang="en-US" dirty="0"/>
          </a:p>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403808918"/>
              </p:ext>
            </p:extLst>
          </p:nvPr>
        </p:nvGraphicFramePr>
        <p:xfrm>
          <a:off x="0" y="3200400"/>
          <a:ext cx="12192000" cy="3632200"/>
        </p:xfrm>
        <a:graphic>
          <a:graphicData uri="http://schemas.openxmlformats.org/drawingml/2006/table">
            <a:tbl>
              <a:tblPr firstRow="1" bandRow="1">
                <a:tableStyleId>{5C22544A-7EE6-4342-B048-85BDC9FD1C3A}</a:tableStyleId>
              </a:tblPr>
              <a:tblGrid>
                <a:gridCol w="3483427">
                  <a:extLst>
                    <a:ext uri="{9D8B030D-6E8A-4147-A177-3AD203B41FA5}">
                      <a16:colId xmlns:a16="http://schemas.microsoft.com/office/drawing/2014/main" val="20000"/>
                    </a:ext>
                  </a:extLst>
                </a:gridCol>
                <a:gridCol w="8708573">
                  <a:extLst>
                    <a:ext uri="{9D8B030D-6E8A-4147-A177-3AD203B41FA5}">
                      <a16:colId xmlns:a16="http://schemas.microsoft.com/office/drawing/2014/main" val="20001"/>
                    </a:ext>
                  </a:extLst>
                </a:gridCol>
              </a:tblGrid>
              <a:tr h="3632200">
                <a:tc>
                  <a:txBody>
                    <a:bodyPr/>
                    <a:lstStyle/>
                    <a:p>
                      <a:pPr algn="ctr"/>
                      <a:r>
                        <a:rPr lang="en-US" sz="2400" dirty="0">
                          <a:solidFill>
                            <a:schemeClr val="tx1"/>
                          </a:solidFill>
                          <a:effectLst>
                            <a:outerShdw blurRad="38100" dist="38100" dir="2700000" algn="tl">
                              <a:srgbClr val="000000">
                                <a:alpha val="43137"/>
                              </a:srgbClr>
                            </a:outerShdw>
                          </a:effectLst>
                        </a:rPr>
                        <a:t>Simulations</a:t>
                      </a:r>
                    </a:p>
                    <a:p>
                      <a:endParaRPr lang="en-US" dirty="0"/>
                    </a:p>
                    <a:p>
                      <a:r>
                        <a:rPr lang="en-US" dirty="0"/>
                        <a:t>X1 – 54 patients</a:t>
                      </a:r>
                    </a:p>
                    <a:p>
                      <a:r>
                        <a:rPr lang="en-US" dirty="0"/>
                        <a:t>X2 – 130 patients</a:t>
                      </a:r>
                    </a:p>
                    <a:p>
                      <a:r>
                        <a:rPr lang="en-US" dirty="0"/>
                        <a:t>X3 – 38 patients</a:t>
                      </a:r>
                    </a:p>
                    <a:p>
                      <a:r>
                        <a:rPr lang="en-US" dirty="0"/>
                        <a:t>X4 – 215 patients</a:t>
                      </a:r>
                    </a:p>
                    <a:p>
                      <a:r>
                        <a:rPr lang="en-US" dirty="0"/>
                        <a:t>X5 – 243 patients</a:t>
                      </a:r>
                    </a:p>
                    <a:p>
                      <a:r>
                        <a:rPr lang="en-US" dirty="0"/>
                        <a:t>X6 – 500 patients</a:t>
                      </a:r>
                    </a:p>
                    <a:p>
                      <a:r>
                        <a:rPr lang="en-US" dirty="0"/>
                        <a:t>X7 – 1,000 patients</a:t>
                      </a:r>
                    </a:p>
                    <a:p>
                      <a:r>
                        <a:rPr lang="en-US" dirty="0"/>
                        <a:t>X8 – 2,500 patients</a:t>
                      </a:r>
                    </a:p>
                    <a:p>
                      <a:r>
                        <a:rPr lang="en-US" dirty="0"/>
                        <a:t>X9 – 5,000 patients </a:t>
                      </a:r>
                    </a:p>
                    <a:p>
                      <a:r>
                        <a:rPr lang="en-US" dirty="0"/>
                        <a:t>X10 – 10,000 patients</a:t>
                      </a:r>
                    </a:p>
                  </a:txBody>
                  <a:tcPr>
                    <a:solidFill>
                      <a:schemeClr val="accent1">
                        <a:lumMod val="75000"/>
                      </a:schemeClr>
                    </a:solidFill>
                  </a:tcPr>
                </a:tc>
                <a:tc>
                  <a:txBody>
                    <a:bodyPr/>
                    <a:lstStyle/>
                    <a:p>
                      <a:r>
                        <a:rPr lang="en-US" sz="2000" dirty="0">
                          <a:solidFill>
                            <a:schemeClr val="tx1"/>
                          </a:solidFill>
                          <a:effectLst>
                            <a:outerShdw blurRad="38100" dist="38100" dir="2700000" algn="tl">
                              <a:srgbClr val="000000">
                                <a:alpha val="43137"/>
                              </a:srgbClr>
                            </a:outerShdw>
                          </a:effectLst>
                        </a:rPr>
                        <a:t>ESF-8</a:t>
                      </a:r>
                      <a:r>
                        <a:rPr lang="en-US" sz="2000" baseline="0" dirty="0">
                          <a:solidFill>
                            <a:schemeClr val="tx1"/>
                          </a:solidFill>
                          <a:effectLst>
                            <a:outerShdw blurRad="38100" dist="38100" dir="2700000" algn="tl">
                              <a:srgbClr val="000000">
                                <a:alpha val="43137"/>
                              </a:srgbClr>
                            </a:outerShdw>
                          </a:effectLst>
                        </a:rPr>
                        <a:t> Approach, Hospitals/State Burn Center Resources</a:t>
                      </a:r>
                      <a:endParaRPr lang="en-US" dirty="0">
                        <a:solidFill>
                          <a:schemeClr val="tx1"/>
                        </a:solidFill>
                        <a:effectLst>
                          <a:outerShdw blurRad="38100" dist="38100" dir="2700000" algn="tl">
                            <a:srgbClr val="000000">
                              <a:alpha val="43137"/>
                            </a:srgbClr>
                          </a:outerShdw>
                        </a:effectLst>
                      </a:endParaRPr>
                    </a:p>
                    <a:p>
                      <a:endParaRPr lang="en-US" dirty="0"/>
                    </a:p>
                    <a:p>
                      <a:pPr>
                        <a:lnSpc>
                          <a:spcPct val="150000"/>
                        </a:lnSpc>
                      </a:pPr>
                      <a:r>
                        <a:rPr lang="en-US" dirty="0"/>
                        <a:t>Y1 Home</a:t>
                      </a:r>
                      <a:r>
                        <a:rPr lang="en-US" baseline="0" dirty="0"/>
                        <a:t> hospital (Burn Center)</a:t>
                      </a:r>
                      <a:endParaRPr lang="en-US" dirty="0"/>
                    </a:p>
                    <a:p>
                      <a:pPr>
                        <a:lnSpc>
                          <a:spcPct val="150000"/>
                        </a:lnSpc>
                      </a:pPr>
                      <a:r>
                        <a:rPr lang="en-US" dirty="0"/>
                        <a:t>Y2 Intrastate resources</a:t>
                      </a:r>
                      <a:r>
                        <a:rPr lang="en-US" baseline="0" dirty="0"/>
                        <a:t> (2 Burn Centers)</a:t>
                      </a:r>
                      <a:endParaRPr lang="en-US" dirty="0"/>
                    </a:p>
                    <a:p>
                      <a:pPr>
                        <a:lnSpc>
                          <a:spcPct val="150000"/>
                        </a:lnSpc>
                      </a:pPr>
                      <a:r>
                        <a:rPr lang="en-US" dirty="0"/>
                        <a:t>Y3 Virginia</a:t>
                      </a:r>
                      <a:r>
                        <a:rPr lang="en-US" baseline="0" dirty="0"/>
                        <a:t> state resources – 4 Burn Centers</a:t>
                      </a:r>
                      <a:endParaRPr lang="en-US" dirty="0"/>
                    </a:p>
                    <a:p>
                      <a:pPr>
                        <a:lnSpc>
                          <a:spcPct val="150000"/>
                        </a:lnSpc>
                      </a:pPr>
                      <a:r>
                        <a:rPr lang="en-US" dirty="0"/>
                        <a:t>Y4 Georgia state resources – 2 Burn Centers</a:t>
                      </a:r>
                    </a:p>
                    <a:p>
                      <a:pPr>
                        <a:lnSpc>
                          <a:spcPct val="150000"/>
                        </a:lnSpc>
                      </a:pPr>
                      <a:r>
                        <a:rPr lang="en-US" dirty="0"/>
                        <a:t>Y5 Tennessee state resources – 2 Burn Centers</a:t>
                      </a:r>
                    </a:p>
                    <a:p>
                      <a:pPr>
                        <a:lnSpc>
                          <a:spcPct val="150000"/>
                        </a:lnSpc>
                      </a:pPr>
                      <a:r>
                        <a:rPr lang="en-US" dirty="0"/>
                        <a:t>Y6 Remainder of Southern</a:t>
                      </a:r>
                      <a:r>
                        <a:rPr lang="en-US" baseline="0" dirty="0"/>
                        <a:t> Regional Burn Centers</a:t>
                      </a:r>
                      <a:endParaRPr lang="en-US" dirty="0"/>
                    </a:p>
                  </a:txBody>
                  <a:tcPr>
                    <a:solidFill>
                      <a:schemeClr val="accent1">
                        <a:lumMod val="75000"/>
                      </a:schemeClr>
                    </a:solidFill>
                  </a:tcPr>
                </a:tc>
                <a:extLst>
                  <a:ext uri="{0D108BD9-81ED-4DB2-BD59-A6C34878D82A}">
                    <a16:rowId xmlns:a16="http://schemas.microsoft.com/office/drawing/2014/main" val="10000"/>
                  </a:ext>
                </a:extLst>
              </a:tr>
            </a:tbl>
          </a:graphicData>
        </a:graphic>
      </p:graphicFrame>
      <p:pic>
        <p:nvPicPr>
          <p:cNvPr id="6" name="Picture 5" descr="A picture containing clock, refrigerator&#10;&#10;Description automatically generated">
            <a:extLst>
              <a:ext uri="{FF2B5EF4-FFF2-40B4-BE49-F238E27FC236}">
                <a16:creationId xmlns:a16="http://schemas.microsoft.com/office/drawing/2014/main" id="{CC54369D-BD8B-4F08-9F8F-7A240BE81D2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407210" y="178228"/>
            <a:ext cx="2784790" cy="1667505"/>
          </a:xfrm>
          <a:prstGeom prst="rect">
            <a:avLst/>
          </a:prstGeom>
        </p:spPr>
      </p:pic>
    </p:spTree>
    <p:extLst>
      <p:ext uri="{BB962C8B-B14F-4D97-AF65-F5344CB8AC3E}">
        <p14:creationId xmlns:p14="http://schemas.microsoft.com/office/powerpoint/2010/main" val="339977073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 name="Content Placeholder 2">
            <a:extLst>
              <a:ext uri="{FF2B5EF4-FFF2-40B4-BE49-F238E27FC236}">
                <a16:creationId xmlns:a16="http://schemas.microsoft.com/office/drawing/2014/main" id="{BA1793E5-D82F-4F00-A804-4664422141BD}"/>
              </a:ext>
            </a:extLst>
          </p:cNvPr>
          <p:cNvSpPr>
            <a:spLocks noGrp="1"/>
          </p:cNvSpPr>
          <p:nvPr>
            <p:ph type="title"/>
          </p:nvPr>
        </p:nvSpPr>
        <p:spPr>
          <a:xfrm>
            <a:off x="1096963" y="287338"/>
            <a:ext cx="10058400" cy="1449387"/>
          </a:xfrm>
        </p:spPr>
        <p:txBody>
          <a:bodyPr>
            <a:noAutofit/>
          </a:bodyPr>
          <a:lstStyle/>
          <a:p>
            <a:pPr marL="0" indent="0">
              <a:buNone/>
            </a:pPr>
            <a:r>
              <a:rPr lang="en-US" b="1" dirty="0"/>
              <a:t>Results </a:t>
            </a:r>
            <a:endParaRPr lang="en-US" dirty="0">
              <a:latin typeface="Cambria" pitchFamily="18" charset="0"/>
            </a:endParaRPr>
          </a:p>
        </p:txBody>
      </p:sp>
      <p:sp>
        <p:nvSpPr>
          <p:cNvPr id="3" name="Content Placeholder 2"/>
          <p:cNvSpPr>
            <a:spLocks noGrp="1"/>
          </p:cNvSpPr>
          <p:nvPr>
            <p:ph idx="1"/>
          </p:nvPr>
        </p:nvSpPr>
        <p:spPr>
          <a:xfrm>
            <a:off x="1096963" y="1981200"/>
            <a:ext cx="9418637" cy="4144964"/>
          </a:xfrm>
        </p:spPr>
        <p:txBody>
          <a:bodyPr rtlCol="0">
            <a:normAutofit/>
          </a:bodyPr>
          <a:lstStyle/>
          <a:p>
            <a:pPr>
              <a:spcAft>
                <a:spcPts val="0"/>
              </a:spcAft>
              <a:defRPr/>
            </a:pPr>
            <a:r>
              <a:rPr lang="en-US" sz="2800" dirty="0"/>
              <a:t>Confirmed Trigger points for planning tools</a:t>
            </a:r>
          </a:p>
          <a:p>
            <a:pPr>
              <a:spcAft>
                <a:spcPts val="0"/>
              </a:spcAft>
              <a:defRPr/>
            </a:pPr>
            <a:r>
              <a:rPr lang="en-US" sz="2800" dirty="0"/>
              <a:t>Activation points for transportation assets/resources</a:t>
            </a:r>
          </a:p>
          <a:p>
            <a:pPr>
              <a:spcAft>
                <a:spcPts val="0"/>
              </a:spcAft>
              <a:defRPr/>
            </a:pPr>
            <a:r>
              <a:rPr lang="en-US" sz="2800" dirty="0"/>
              <a:t>Better understanding of capacities and capabilities</a:t>
            </a:r>
          </a:p>
          <a:p>
            <a:pPr>
              <a:spcAft>
                <a:spcPts val="0"/>
              </a:spcAft>
              <a:defRPr/>
            </a:pPr>
            <a:r>
              <a:rPr lang="en-US" sz="2800" dirty="0"/>
              <a:t>6:5:6 Trigger to activate Plan</a:t>
            </a:r>
          </a:p>
          <a:p>
            <a:pPr>
              <a:spcAft>
                <a:spcPts val="0"/>
              </a:spcAft>
              <a:defRPr/>
            </a:pPr>
            <a:r>
              <a:rPr lang="en-US" sz="2800" dirty="0"/>
              <a:t>20-60 patients = Intrastate Plan Failure (variability depends on patient acuity and availability)</a:t>
            </a:r>
          </a:p>
          <a:p>
            <a:pPr>
              <a:spcAft>
                <a:spcPts val="0"/>
              </a:spcAft>
              <a:defRPr/>
            </a:pPr>
            <a:r>
              <a:rPr lang="en-US" sz="2800" dirty="0"/>
              <a:t>425-450 patients = Interstate Plan Failure (Regional)</a:t>
            </a:r>
          </a:p>
        </p:txBody>
      </p:sp>
      <p:pic>
        <p:nvPicPr>
          <p:cNvPr id="5" name="Picture 4" descr="Text, whiteboard&#10;&#10;Description automatically generated">
            <a:extLst>
              <a:ext uri="{FF2B5EF4-FFF2-40B4-BE49-F238E27FC236}">
                <a16:creationId xmlns:a16="http://schemas.microsoft.com/office/drawing/2014/main" id="{9CF6A87F-7DDE-497A-A174-69AE4CB62714}"/>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220200" y="277813"/>
            <a:ext cx="2600325" cy="1674011"/>
          </a:xfrm>
          <a:prstGeom prst="rect">
            <a:avLst/>
          </a:prstGeom>
        </p:spPr>
      </p:pic>
    </p:spTree>
    <p:extLst>
      <p:ext uri="{BB962C8B-B14F-4D97-AF65-F5344CB8AC3E}">
        <p14:creationId xmlns:p14="http://schemas.microsoft.com/office/powerpoint/2010/main" val="132652887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1524002"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4" name="Title 1"/>
          <p:cNvSpPr txBox="1">
            <a:spLocks/>
          </p:cNvSpPr>
          <p:nvPr/>
        </p:nvSpPr>
        <p:spPr>
          <a:xfrm>
            <a:off x="1817914" y="21771"/>
            <a:ext cx="7543800" cy="1295400"/>
          </a:xfrm>
          <a:prstGeom prst="rect">
            <a:avLst/>
          </a:prstGeom>
          <a:noFill/>
          <a:ln>
            <a:noFill/>
          </a:ln>
        </p:spPr>
        <p:txBody>
          <a:bodyPr/>
          <a:lstStyle/>
          <a:p>
            <a:pPr lvl="0" algn="ctr">
              <a:spcBef>
                <a:spcPct val="0"/>
              </a:spcBef>
              <a:defRPr/>
            </a:pPr>
            <a:r>
              <a:rPr lang="en-US" sz="4000" dirty="0">
                <a:ln>
                  <a:solidFill>
                    <a:schemeClr val="tx1"/>
                  </a:solidFill>
                </a:ln>
              </a:rPr>
              <a:t>Key Steps at the Scene</a:t>
            </a:r>
          </a:p>
          <a:p>
            <a:pPr algn="ctr">
              <a:spcBef>
                <a:spcPct val="0"/>
              </a:spcBef>
              <a:defRPr/>
            </a:pPr>
            <a:r>
              <a:rPr lang="en-US" sz="3200" b="1" i="1" dirty="0"/>
              <a:t>Modeling helps us predict</a:t>
            </a:r>
            <a:r>
              <a:rPr lang="en-US" sz="4400" b="1" dirty="0"/>
              <a:t>:</a:t>
            </a:r>
          </a:p>
          <a:p>
            <a:pPr lvl="0">
              <a:spcBef>
                <a:spcPct val="0"/>
              </a:spcBef>
              <a:defRPr/>
            </a:pPr>
            <a:endParaRPr lang="en-US" sz="4200" b="1" dirty="0">
              <a:solidFill>
                <a:srgbClr val="A50021"/>
              </a:solidFill>
              <a:latin typeface="+mj-lt"/>
              <a:ea typeface="+mj-ea"/>
              <a:cs typeface="+mj-cs"/>
            </a:endParaRPr>
          </a:p>
        </p:txBody>
      </p:sp>
      <p:sp>
        <p:nvSpPr>
          <p:cNvPr id="5" name="Content Placeholder 2"/>
          <p:cNvSpPr txBox="1">
            <a:spLocks/>
          </p:cNvSpPr>
          <p:nvPr/>
        </p:nvSpPr>
        <p:spPr>
          <a:xfrm>
            <a:off x="1097280" y="1371600"/>
            <a:ext cx="10866120" cy="4724400"/>
          </a:xfrm>
          <a:prstGeom prst="rect">
            <a:avLst/>
          </a:prstGeom>
        </p:spPr>
        <p:txBody>
          <a:bodyPr/>
          <a:lstStyle/>
          <a:p>
            <a:pPr>
              <a:spcBef>
                <a:spcPct val="20000"/>
              </a:spcBef>
              <a:buClr>
                <a:schemeClr val="accent1"/>
              </a:buClr>
              <a:buSzPct val="80000"/>
              <a:defRPr/>
            </a:pPr>
            <a:r>
              <a:rPr lang="en-US" sz="3200" b="1" dirty="0"/>
              <a:t>Trigger points</a:t>
            </a:r>
          </a:p>
          <a:p>
            <a:pPr>
              <a:spcBef>
                <a:spcPct val="20000"/>
              </a:spcBef>
              <a:buClr>
                <a:schemeClr val="accent1"/>
              </a:buClr>
              <a:buSzPct val="80000"/>
              <a:defRPr/>
            </a:pPr>
            <a:r>
              <a:rPr lang="en-US" sz="3200" b="1" dirty="0"/>
              <a:t>Sufficient Resources </a:t>
            </a:r>
          </a:p>
          <a:p>
            <a:pPr marL="914400" lvl="1" indent="-457200">
              <a:spcBef>
                <a:spcPct val="20000"/>
              </a:spcBef>
              <a:buClr>
                <a:schemeClr val="accent1"/>
              </a:buClr>
              <a:buSzPct val="80000"/>
              <a:buFont typeface="Wingdings" panose="05000000000000000000" pitchFamily="2" charset="2"/>
              <a:buChar char="§"/>
              <a:defRPr/>
            </a:pPr>
            <a:r>
              <a:rPr lang="en-US" sz="2800" dirty="0"/>
              <a:t>to the scene to care for and move patients to appropriate destinations</a:t>
            </a:r>
          </a:p>
          <a:p>
            <a:pPr>
              <a:spcBef>
                <a:spcPct val="20000"/>
              </a:spcBef>
              <a:buClr>
                <a:schemeClr val="accent1"/>
              </a:buClr>
              <a:buSzPct val="80000"/>
              <a:defRPr/>
            </a:pPr>
            <a:r>
              <a:rPr lang="en-US" sz="3200" b="1" dirty="0"/>
              <a:t>Upstream notification</a:t>
            </a:r>
          </a:p>
          <a:p>
            <a:pPr marL="914400" lvl="1" indent="-457200">
              <a:spcBef>
                <a:spcPct val="20000"/>
              </a:spcBef>
              <a:buClr>
                <a:schemeClr val="accent1"/>
              </a:buClr>
              <a:buSzPct val="80000"/>
              <a:buFont typeface="Wingdings" panose="05000000000000000000" pitchFamily="2" charset="2"/>
              <a:buChar char="§"/>
              <a:defRPr/>
            </a:pPr>
            <a:r>
              <a:rPr lang="en-US" sz="2800" dirty="0"/>
              <a:t>Receiving hospitals</a:t>
            </a:r>
          </a:p>
          <a:p>
            <a:pPr marL="914400" lvl="1" indent="-457200">
              <a:spcBef>
                <a:spcPct val="20000"/>
              </a:spcBef>
              <a:buClr>
                <a:schemeClr val="accent1"/>
              </a:buClr>
              <a:buSzPct val="80000"/>
              <a:buFont typeface="Wingdings" panose="05000000000000000000" pitchFamily="2" charset="2"/>
              <a:buChar char="§"/>
              <a:defRPr/>
            </a:pPr>
            <a:r>
              <a:rPr lang="en-US" sz="2800" dirty="0"/>
              <a:t>Mutual aid ground/air ambulances</a:t>
            </a:r>
          </a:p>
          <a:p>
            <a:pPr>
              <a:spcBef>
                <a:spcPct val="20000"/>
              </a:spcBef>
              <a:buClr>
                <a:schemeClr val="accent1"/>
              </a:buClr>
              <a:buSzPct val="80000"/>
              <a:defRPr/>
            </a:pPr>
            <a:r>
              <a:rPr lang="en-US" sz="3200" dirty="0"/>
              <a:t>Capacity, Capability, </a:t>
            </a:r>
            <a:r>
              <a:rPr lang="en-US" sz="3200" b="1" dirty="0"/>
              <a:t>Transportation</a:t>
            </a:r>
          </a:p>
          <a:p>
            <a:pPr marL="914400" lvl="1" indent="-457200">
              <a:spcBef>
                <a:spcPct val="20000"/>
              </a:spcBef>
              <a:buClr>
                <a:srgbClr val="99CCFF"/>
              </a:buClr>
              <a:buSzPct val="80000"/>
              <a:buFont typeface="Wingdings" pitchFamily="2" charset="2"/>
              <a:buChar char="§"/>
              <a:defRPr/>
            </a:pPr>
            <a:endParaRPr lang="en-US" sz="3200" dirty="0"/>
          </a:p>
          <a:p>
            <a:pPr marL="457200" indent="-457200">
              <a:spcBef>
                <a:spcPct val="20000"/>
              </a:spcBef>
              <a:buClr>
                <a:srgbClr val="A50021"/>
              </a:buClr>
              <a:buSzPct val="80000"/>
              <a:defRPr/>
            </a:pPr>
            <a:endParaRPr lang="en-US" sz="3200" dirty="0"/>
          </a:p>
          <a:p>
            <a:pPr marL="342900" indent="-342900">
              <a:spcBef>
                <a:spcPct val="20000"/>
              </a:spcBef>
              <a:buFont typeface="Arial" pitchFamily="34" charset="0"/>
              <a:buChar char="•"/>
              <a:defRPr/>
            </a:pPr>
            <a:endParaRPr lang="en-US" sz="3200" dirty="0"/>
          </a:p>
          <a:p>
            <a:pPr marL="742950" lvl="1" indent="-285750">
              <a:spcBef>
                <a:spcPct val="20000"/>
              </a:spcBef>
              <a:buFont typeface="Arial" pitchFamily="34" charset="0"/>
              <a:buChar char="–"/>
              <a:defRPr/>
            </a:pPr>
            <a:endParaRPr lang="en-US" sz="2800" dirty="0"/>
          </a:p>
          <a:p>
            <a:pPr marL="742950" lvl="1" indent="-285750">
              <a:spcBef>
                <a:spcPct val="20000"/>
              </a:spcBef>
              <a:buFont typeface="Arial" pitchFamily="34" charset="0"/>
              <a:buChar char="–"/>
              <a:defRPr/>
            </a:pPr>
            <a:endParaRPr lang="en-US" sz="2800" dirty="0"/>
          </a:p>
        </p:txBody>
      </p:sp>
      <p:sp>
        <p:nvSpPr>
          <p:cNvPr id="6" name="Rectangle 5"/>
          <p:cNvSpPr/>
          <p:nvPr/>
        </p:nvSpPr>
        <p:spPr>
          <a:xfrm>
            <a:off x="1097280" y="5816228"/>
            <a:ext cx="10032460" cy="646331"/>
          </a:xfrm>
          <a:prstGeom prst="rect">
            <a:avLst/>
          </a:prstGeom>
          <a:solidFill>
            <a:schemeClr val="bg1"/>
          </a:solidFill>
          <a:ln>
            <a:solidFill>
              <a:schemeClr val="tx1"/>
            </a:solidFill>
          </a:ln>
        </p:spPr>
        <p:txBody>
          <a:bodyPr wrap="square">
            <a:spAutoFit/>
          </a:bodyPr>
          <a:lstStyle/>
          <a:p>
            <a:r>
              <a:rPr lang="en-US" dirty="0"/>
              <a:t>Kearns RD, Hubble, MW, Holmes 4th JH, Cairns BA. Disaster Planning: Transportation Resources and Considerations for Managing a Burn Disaster. </a:t>
            </a:r>
            <a:r>
              <a:rPr lang="en-US" i="1" dirty="0"/>
              <a:t>Journal Burn Care Research JBCR: </a:t>
            </a:r>
            <a:r>
              <a:rPr lang="en-US" dirty="0"/>
              <a:t>Jun 2013.</a:t>
            </a:r>
          </a:p>
        </p:txBody>
      </p:sp>
    </p:spTree>
    <p:extLst>
      <p:ext uri="{BB962C8B-B14F-4D97-AF65-F5344CB8AC3E}">
        <p14:creationId xmlns:p14="http://schemas.microsoft.com/office/powerpoint/2010/main" val="18032787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AD867-615C-467E-AC70-78E621C17C2A}"/>
              </a:ext>
            </a:extLst>
          </p:cNvPr>
          <p:cNvSpPr>
            <a:spLocks noGrp="1"/>
          </p:cNvSpPr>
          <p:nvPr>
            <p:ph type="title"/>
          </p:nvPr>
        </p:nvSpPr>
        <p:spPr>
          <a:xfrm>
            <a:off x="1097279" y="286603"/>
            <a:ext cx="10538129" cy="1450757"/>
          </a:xfrm>
        </p:spPr>
        <p:txBody>
          <a:bodyPr/>
          <a:lstStyle/>
          <a:p>
            <a:r>
              <a:rPr lang="en-US" b="1" dirty="0"/>
              <a:t>Why do we plan? Is Strategy Important?</a:t>
            </a:r>
            <a:br>
              <a:rPr lang="en-US" b="1" dirty="0"/>
            </a:br>
            <a:r>
              <a:rPr lang="en-US" b="1" dirty="0"/>
              <a:t>Cont.</a:t>
            </a:r>
          </a:p>
        </p:txBody>
      </p:sp>
      <p:sp>
        <p:nvSpPr>
          <p:cNvPr id="3" name="Content Placeholder 2">
            <a:extLst>
              <a:ext uri="{FF2B5EF4-FFF2-40B4-BE49-F238E27FC236}">
                <a16:creationId xmlns:a16="http://schemas.microsoft.com/office/drawing/2014/main" id="{BAB7B807-0EF7-4C76-B004-B34154959BFB}"/>
              </a:ext>
            </a:extLst>
          </p:cNvPr>
          <p:cNvSpPr>
            <a:spLocks noGrp="1"/>
          </p:cNvSpPr>
          <p:nvPr>
            <p:ph idx="1"/>
          </p:nvPr>
        </p:nvSpPr>
        <p:spPr>
          <a:xfrm>
            <a:off x="1097279" y="1762216"/>
            <a:ext cx="10058400" cy="4725663"/>
          </a:xfrm>
        </p:spPr>
        <p:txBody>
          <a:bodyPr>
            <a:normAutofit/>
          </a:bodyPr>
          <a:lstStyle/>
          <a:p>
            <a:r>
              <a:rPr lang="en-US" sz="3200" dirty="0"/>
              <a:t>Planning for a Burn Mass Casualty Incident (BMCI) initially looks like most MCI planning.</a:t>
            </a:r>
          </a:p>
        </p:txBody>
      </p:sp>
      <p:pic>
        <p:nvPicPr>
          <p:cNvPr id="2050" name="Picture 2" descr="Free Vectors, PNGs, Mockups &amp;amp; Backgrounds - rawpixel">
            <a:extLst>
              <a:ext uri="{FF2B5EF4-FFF2-40B4-BE49-F238E27FC236}">
                <a16:creationId xmlns:a16="http://schemas.microsoft.com/office/drawing/2014/main" id="{0B151E05-74AB-4EA2-B664-AA505A26F6DE}"/>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448675" y="3981450"/>
            <a:ext cx="3428999" cy="2057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591739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0CDC5-85B5-4773-AEC4-E00AED2DA4A6}"/>
              </a:ext>
            </a:extLst>
          </p:cNvPr>
          <p:cNvSpPr>
            <a:spLocks noGrp="1"/>
          </p:cNvSpPr>
          <p:nvPr>
            <p:ph type="title"/>
          </p:nvPr>
        </p:nvSpPr>
        <p:spPr/>
        <p:txBody>
          <a:bodyPr/>
          <a:lstStyle/>
          <a:p>
            <a:r>
              <a:rPr lang="en-US" b="1" dirty="0"/>
              <a:t>Planning or Modeling?</a:t>
            </a:r>
          </a:p>
        </p:txBody>
      </p:sp>
      <p:sp>
        <p:nvSpPr>
          <p:cNvPr id="3" name="Content Placeholder 2">
            <a:extLst>
              <a:ext uri="{FF2B5EF4-FFF2-40B4-BE49-F238E27FC236}">
                <a16:creationId xmlns:a16="http://schemas.microsoft.com/office/drawing/2014/main" id="{031E90AB-DABE-40D2-AC02-80F5D637A0BA}"/>
              </a:ext>
            </a:extLst>
          </p:cNvPr>
          <p:cNvSpPr>
            <a:spLocks noGrp="1"/>
          </p:cNvSpPr>
          <p:nvPr>
            <p:ph idx="1"/>
          </p:nvPr>
        </p:nvSpPr>
        <p:spPr/>
        <p:txBody>
          <a:bodyPr/>
          <a:lstStyle/>
          <a:p>
            <a:r>
              <a:rPr lang="en-US" sz="2400" dirty="0"/>
              <a:t>Modeling can be helpful and informative, but nothing replaces sound strategic planning</a:t>
            </a:r>
          </a:p>
          <a:p>
            <a:r>
              <a:rPr lang="en-US" sz="2400" dirty="0"/>
              <a:t>We’ve discussed the importance of surge components; staff, space and supplies</a:t>
            </a:r>
          </a:p>
          <a:p>
            <a:r>
              <a:rPr lang="en-US" sz="2400" dirty="0"/>
              <a:t>We have also discussed how your daily activities will influence your disaster response</a:t>
            </a:r>
          </a:p>
          <a:p>
            <a:r>
              <a:rPr lang="en-US" sz="2400" dirty="0"/>
              <a:t>We will conclude with two often overlooked or underappreciated components of a disaster plan; transportation resources and the role finance plays in a disaster</a:t>
            </a:r>
          </a:p>
          <a:p>
            <a:endParaRPr lang="en-US" dirty="0"/>
          </a:p>
        </p:txBody>
      </p:sp>
      <p:pic>
        <p:nvPicPr>
          <p:cNvPr id="1026" name="Picture 2" descr="Planning Your Event - considerations for a great event">
            <a:extLst>
              <a:ext uri="{FF2B5EF4-FFF2-40B4-BE49-F238E27FC236}">
                <a16:creationId xmlns:a16="http://schemas.microsoft.com/office/drawing/2014/main" id="{971B4849-707A-4237-B7D5-122850B830BD}"/>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9103362" y="9833"/>
            <a:ext cx="3088638" cy="1737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679399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187" y="286603"/>
            <a:ext cx="7860502" cy="1450757"/>
          </a:xfrm>
        </p:spPr>
        <p:txBody>
          <a:bodyPr>
            <a:normAutofit fontScale="90000"/>
          </a:bodyPr>
          <a:lstStyle/>
          <a:p>
            <a:r>
              <a:rPr lang="en-US" b="1" dirty="0"/>
              <a:t>Transportation Resources</a:t>
            </a:r>
            <a:br>
              <a:rPr lang="en-US" b="1" dirty="0">
                <a:ln>
                  <a:solidFill>
                    <a:schemeClr val="tx1"/>
                  </a:solidFill>
                </a:ln>
                <a:solidFill>
                  <a:schemeClr val="tx1"/>
                </a:solidFill>
                <a:latin typeface="+mn-lt"/>
              </a:rPr>
            </a:br>
            <a:r>
              <a:rPr lang="en-US" sz="3600" dirty="0">
                <a:ln>
                  <a:solidFill>
                    <a:schemeClr val="tx1"/>
                  </a:solidFill>
                </a:ln>
                <a:solidFill>
                  <a:schemeClr val="tx1"/>
                </a:solidFill>
                <a:latin typeface="+mn-lt"/>
              </a:rPr>
              <a:t>Who has these resources? How do you access them? What is the process? Will they help you?</a:t>
            </a:r>
            <a:endParaRPr lang="en-US" dirty="0">
              <a:ln w="9000" cmpd="sng">
                <a:solidFill>
                  <a:schemeClr val="tx1"/>
                </a:solidFill>
                <a:prstDash val="solid"/>
              </a:ln>
              <a:solidFill>
                <a:schemeClr val="tx1"/>
              </a:solidFill>
              <a:latin typeface="+mn-lt"/>
            </a:endParaRPr>
          </a:p>
        </p:txBody>
      </p:sp>
      <p:sp>
        <p:nvSpPr>
          <p:cNvPr id="3" name="Content Placeholder 2"/>
          <p:cNvSpPr>
            <a:spLocks noGrp="1"/>
          </p:cNvSpPr>
          <p:nvPr>
            <p:ph idx="1"/>
          </p:nvPr>
        </p:nvSpPr>
        <p:spPr>
          <a:xfrm>
            <a:off x="1189608" y="1769315"/>
            <a:ext cx="5539666" cy="5334000"/>
          </a:xfrm>
        </p:spPr>
        <p:txBody>
          <a:bodyPr>
            <a:normAutofit/>
          </a:bodyPr>
          <a:lstStyle/>
          <a:p>
            <a:r>
              <a:rPr lang="en-US" sz="2400" b="1" dirty="0"/>
              <a:t>Civilian</a:t>
            </a:r>
          </a:p>
          <a:p>
            <a:pPr lvl="1"/>
            <a:r>
              <a:rPr lang="en-US" sz="2400" dirty="0"/>
              <a:t>Ambulances – </a:t>
            </a:r>
          </a:p>
          <a:p>
            <a:pPr lvl="1"/>
            <a:r>
              <a:rPr lang="en-US" sz="2400" dirty="0"/>
              <a:t>Ambulance Strike Teams –  </a:t>
            </a:r>
          </a:p>
          <a:p>
            <a:pPr lvl="1"/>
            <a:r>
              <a:rPr lang="en-US" sz="2400" dirty="0" err="1"/>
              <a:t>AmBuses</a:t>
            </a:r>
            <a:r>
              <a:rPr lang="en-US" sz="2400" dirty="0"/>
              <a:t> Units –  </a:t>
            </a:r>
          </a:p>
          <a:p>
            <a:pPr lvl="1"/>
            <a:r>
              <a:rPr lang="en-US" sz="2400" dirty="0"/>
              <a:t>SCT/CCT Units –  </a:t>
            </a:r>
          </a:p>
          <a:p>
            <a:pPr lvl="1"/>
            <a:r>
              <a:rPr lang="en-US" sz="2400" dirty="0"/>
              <a:t>Helicopters –  </a:t>
            </a:r>
          </a:p>
          <a:p>
            <a:pPr lvl="1"/>
            <a:r>
              <a:rPr lang="en-US" sz="2400" dirty="0"/>
              <a:t>Fixed Wing –  </a:t>
            </a:r>
          </a:p>
          <a:p>
            <a:r>
              <a:rPr lang="en-US" sz="2400" b="1" dirty="0"/>
              <a:t>Governmental or Military</a:t>
            </a:r>
          </a:p>
          <a:p>
            <a:pPr lvl="1"/>
            <a:r>
              <a:rPr lang="en-US" sz="2400" dirty="0"/>
              <a:t>National Guard vs. Reserves or Regular Air Force</a:t>
            </a:r>
          </a:p>
          <a:p>
            <a:pPr lvl="1"/>
            <a:r>
              <a:rPr lang="en-US" sz="2400" dirty="0"/>
              <a:t>Coast Guard, Forest Service, Park Service</a:t>
            </a:r>
          </a:p>
        </p:txBody>
      </p:sp>
      <p:pic>
        <p:nvPicPr>
          <p:cNvPr id="2050" name="Picture 2" descr="Joint base recovers from Hurricane Sandy">
            <a:extLst>
              <a:ext uri="{FF2B5EF4-FFF2-40B4-BE49-F238E27FC236}">
                <a16:creationId xmlns:a16="http://schemas.microsoft.com/office/drawing/2014/main" id="{D3954FC5-86EF-43DE-81D4-C80513FB0895}"/>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8859915" y="90931"/>
            <a:ext cx="3268200" cy="18621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Military Photos Medevac from New Orleans">
            <a:extLst>
              <a:ext uri="{FF2B5EF4-FFF2-40B4-BE49-F238E27FC236}">
                <a16:creationId xmlns:a16="http://schemas.microsoft.com/office/drawing/2014/main" id="{F39E9BF5-FD6C-471A-88B4-AD55F3E110DB}"/>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994918" y="2006354"/>
            <a:ext cx="5133198" cy="4760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777099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0730" y="286603"/>
            <a:ext cx="9974950" cy="1450757"/>
          </a:xfrm>
        </p:spPr>
        <p:txBody>
          <a:bodyPr/>
          <a:lstStyle/>
          <a:p>
            <a:r>
              <a:rPr lang="en-US" b="1" dirty="0"/>
              <a:t>Finance</a:t>
            </a:r>
            <a:endParaRPr lang="en-US" b="1" dirty="0">
              <a:ln w="9000" cmpd="sng">
                <a:solidFill>
                  <a:schemeClr val="tx1"/>
                </a:solidFill>
                <a:prstDash val="solid"/>
              </a:ln>
              <a:solidFill>
                <a:schemeClr val="tx1"/>
              </a:solidFill>
              <a:latin typeface="+mn-lt"/>
            </a:endParaRPr>
          </a:p>
        </p:txBody>
      </p:sp>
      <p:sp>
        <p:nvSpPr>
          <p:cNvPr id="3" name="Content Placeholder 2"/>
          <p:cNvSpPr>
            <a:spLocks noGrp="1"/>
          </p:cNvSpPr>
          <p:nvPr>
            <p:ph idx="1"/>
          </p:nvPr>
        </p:nvSpPr>
        <p:spPr>
          <a:xfrm>
            <a:off x="1180730" y="1864311"/>
            <a:ext cx="10630270" cy="5481363"/>
          </a:xfrm>
        </p:spPr>
        <p:txBody>
          <a:bodyPr>
            <a:normAutofit/>
          </a:bodyPr>
          <a:lstStyle/>
          <a:p>
            <a:r>
              <a:rPr lang="en-US" sz="2800" dirty="0"/>
              <a:t>Few injuries rival the costs of burn care. Interstate transfers may be hampered due to payer source. </a:t>
            </a:r>
          </a:p>
          <a:p>
            <a:r>
              <a:rPr lang="en-US" sz="2800" dirty="0"/>
              <a:t>Reimbursement Possibilities</a:t>
            </a:r>
          </a:p>
          <a:p>
            <a:pPr lvl="1"/>
            <a:r>
              <a:rPr lang="en-US" sz="2800" dirty="0"/>
              <a:t>Traditional</a:t>
            </a:r>
          </a:p>
          <a:p>
            <a:pPr lvl="1"/>
            <a:r>
              <a:rPr lang="en-US" sz="2800" dirty="0"/>
              <a:t>HHS/NDMS</a:t>
            </a:r>
          </a:p>
          <a:p>
            <a:pPr lvl="1"/>
            <a:r>
              <a:rPr lang="en-US" sz="2800" dirty="0"/>
              <a:t>1135 Waiver </a:t>
            </a:r>
          </a:p>
          <a:p>
            <a:pPr lvl="1"/>
            <a:r>
              <a:rPr lang="en-US" sz="2800" dirty="0"/>
              <a:t>FEMA (Stafford Act)</a:t>
            </a:r>
          </a:p>
          <a:p>
            <a:r>
              <a:rPr lang="en-US" sz="2800" dirty="0"/>
              <a:t>Preparedness Investment (Costs)</a:t>
            </a:r>
          </a:p>
          <a:p>
            <a:pPr lvl="1"/>
            <a:endParaRPr lang="en-US" dirty="0"/>
          </a:p>
        </p:txBody>
      </p:sp>
      <p:pic>
        <p:nvPicPr>
          <p:cNvPr id="5" name="Picture 4" descr="A picture containing text, clipart&#10;&#10;Description automatically generated">
            <a:extLst>
              <a:ext uri="{FF2B5EF4-FFF2-40B4-BE49-F238E27FC236}">
                <a16:creationId xmlns:a16="http://schemas.microsoft.com/office/drawing/2014/main" id="{7102DD9D-8A60-4690-B02D-C77B76277D28}"/>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858250" y="3979970"/>
            <a:ext cx="3133725" cy="2209800"/>
          </a:xfrm>
          <a:prstGeom prst="rect">
            <a:avLst/>
          </a:prstGeom>
        </p:spPr>
      </p:pic>
    </p:spTree>
    <p:extLst>
      <p:ext uri="{BB962C8B-B14F-4D97-AF65-F5344CB8AC3E}">
        <p14:creationId xmlns:p14="http://schemas.microsoft.com/office/powerpoint/2010/main" val="313139963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28A82-1B89-4731-9684-665B42055AB8}"/>
              </a:ext>
            </a:extLst>
          </p:cNvPr>
          <p:cNvSpPr>
            <a:spLocks noGrp="1"/>
          </p:cNvSpPr>
          <p:nvPr>
            <p:ph type="title"/>
          </p:nvPr>
        </p:nvSpPr>
        <p:spPr>
          <a:xfrm>
            <a:off x="1097280" y="286603"/>
            <a:ext cx="5178260" cy="1450757"/>
          </a:xfrm>
        </p:spPr>
        <p:txBody>
          <a:bodyPr/>
          <a:lstStyle/>
          <a:p>
            <a:r>
              <a:rPr lang="en-US" b="1" dirty="0"/>
              <a:t>Conclusion</a:t>
            </a:r>
          </a:p>
        </p:txBody>
      </p:sp>
      <p:sp>
        <p:nvSpPr>
          <p:cNvPr id="3" name="Content Placeholder 2">
            <a:extLst>
              <a:ext uri="{FF2B5EF4-FFF2-40B4-BE49-F238E27FC236}">
                <a16:creationId xmlns:a16="http://schemas.microsoft.com/office/drawing/2014/main" id="{238A6A62-52A2-49FC-8AC3-D8E9C8F7390C}"/>
              </a:ext>
            </a:extLst>
          </p:cNvPr>
          <p:cNvSpPr>
            <a:spLocks noGrp="1"/>
          </p:cNvSpPr>
          <p:nvPr>
            <p:ph idx="1"/>
          </p:nvPr>
        </p:nvSpPr>
        <p:spPr>
          <a:xfrm>
            <a:off x="1097280" y="1845733"/>
            <a:ext cx="10058400" cy="4725663"/>
          </a:xfrm>
        </p:spPr>
        <p:txBody>
          <a:bodyPr>
            <a:normAutofit/>
          </a:bodyPr>
          <a:lstStyle/>
          <a:p>
            <a:r>
              <a:rPr lang="en-US" sz="2400" dirty="0"/>
              <a:t>Hope is not a substitution for disaster planning/preparedness</a:t>
            </a:r>
          </a:p>
          <a:p>
            <a:r>
              <a:rPr lang="en-US" sz="2400" dirty="0"/>
              <a:t>Shame/fear factor is not a substitution for understanding the need</a:t>
            </a:r>
          </a:p>
          <a:p>
            <a:r>
              <a:rPr lang="en-US" sz="2400" dirty="0"/>
              <a:t>Effective Plans Require Effective Relationships with your Partners</a:t>
            </a:r>
          </a:p>
          <a:p>
            <a:r>
              <a:rPr lang="en-US" sz="2400" dirty="0"/>
              <a:t>Local, State, Regional Resources are all important</a:t>
            </a:r>
          </a:p>
          <a:p>
            <a:r>
              <a:rPr lang="en-US" sz="2400" dirty="0"/>
              <a:t>Who to call and what can you bring?</a:t>
            </a:r>
          </a:p>
          <a:p>
            <a:r>
              <a:rPr lang="en-US" sz="2400" dirty="0"/>
              <a:t>Staff, Space, Supplies – Transport resources and the role Finance Plays</a:t>
            </a:r>
          </a:p>
          <a:p>
            <a:r>
              <a:rPr lang="en-US" sz="2400" dirty="0"/>
              <a:t>Plans – Scalability, Trigger Points, Activity, What do you do when your plan Fails? </a:t>
            </a:r>
          </a:p>
          <a:p>
            <a:r>
              <a:rPr lang="en-US" sz="2400" dirty="0"/>
              <a:t>All disasters are local, so are all solutions</a:t>
            </a:r>
          </a:p>
          <a:p>
            <a:r>
              <a:rPr lang="en-US" sz="2400" dirty="0"/>
              <a:t>Education = Comfort and Competence </a:t>
            </a:r>
          </a:p>
          <a:p>
            <a:endParaRPr lang="en-US" sz="2400" dirty="0"/>
          </a:p>
        </p:txBody>
      </p:sp>
      <p:pic>
        <p:nvPicPr>
          <p:cNvPr id="4" name="Picture 3" descr="A close up of a sign&#10;&#10;Description automatically generated">
            <a:extLst>
              <a:ext uri="{FF2B5EF4-FFF2-40B4-BE49-F238E27FC236}">
                <a16:creationId xmlns:a16="http://schemas.microsoft.com/office/drawing/2014/main" id="{84960FB3-6AEB-44BB-B0AF-A312BDCDCBB4}"/>
              </a:ext>
            </a:extLst>
          </p:cNvPr>
          <p:cNvPicPr>
            <a:picLocks noChangeAspect="1"/>
          </p:cNvPicPr>
          <p:nvPr/>
        </p:nvPicPr>
        <p:blipFill>
          <a:blip r:embed="rId2">
            <a:clrChange>
              <a:clrFrom>
                <a:srgbClr val="F2F2F2"/>
              </a:clrFrom>
              <a:clrTo>
                <a:srgbClr val="F2F2F2">
                  <a:alpha val="0"/>
                </a:srgbClr>
              </a:clrTo>
            </a:clrChange>
            <a:extLst>
              <a:ext uri="{28A0092B-C50C-407E-A947-70E740481C1C}">
                <a14:useLocalDpi xmlns:a14="http://schemas.microsoft.com/office/drawing/2010/main"/>
              </a:ext>
            </a:extLst>
          </a:blip>
          <a:stretch>
            <a:fillRect/>
          </a:stretch>
        </p:blipFill>
        <p:spPr>
          <a:xfrm>
            <a:off x="7404100" y="-340692"/>
            <a:ext cx="4951827" cy="2332052"/>
          </a:xfrm>
          <a:prstGeom prst="rect">
            <a:avLst/>
          </a:prstGeom>
        </p:spPr>
      </p:pic>
    </p:spTree>
    <p:extLst>
      <p:ext uri="{BB962C8B-B14F-4D97-AF65-F5344CB8AC3E}">
        <p14:creationId xmlns:p14="http://schemas.microsoft.com/office/powerpoint/2010/main" val="311894627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6BFF2-B659-4664-BF35-A15E55D68B00}"/>
              </a:ext>
            </a:extLst>
          </p:cNvPr>
          <p:cNvSpPr>
            <a:spLocks noGrp="1"/>
          </p:cNvSpPr>
          <p:nvPr>
            <p:ph type="title"/>
          </p:nvPr>
        </p:nvSpPr>
        <p:spPr/>
        <p:txBody>
          <a:bodyPr/>
          <a:lstStyle/>
          <a:p>
            <a:r>
              <a:rPr lang="en-US" b="1" dirty="0"/>
              <a:t>5 Things from this module</a:t>
            </a:r>
          </a:p>
        </p:txBody>
      </p:sp>
      <p:sp>
        <p:nvSpPr>
          <p:cNvPr id="3" name="Content Placeholder 2">
            <a:extLst>
              <a:ext uri="{FF2B5EF4-FFF2-40B4-BE49-F238E27FC236}">
                <a16:creationId xmlns:a16="http://schemas.microsoft.com/office/drawing/2014/main" id="{48579295-8D64-4897-93C0-BFA9EAD6C25E}"/>
              </a:ext>
            </a:extLst>
          </p:cNvPr>
          <p:cNvSpPr>
            <a:spLocks noGrp="1"/>
          </p:cNvSpPr>
          <p:nvPr>
            <p:ph idx="1"/>
          </p:nvPr>
        </p:nvSpPr>
        <p:spPr>
          <a:xfrm>
            <a:off x="1097280" y="1845733"/>
            <a:ext cx="7975600" cy="4725663"/>
          </a:xfrm>
        </p:spPr>
        <p:txBody>
          <a:bodyPr>
            <a:normAutofit lnSpcReduction="10000"/>
          </a:bodyPr>
          <a:lstStyle/>
          <a:p>
            <a:pPr marL="457200" indent="-457200">
              <a:buFont typeface="+mj-lt"/>
              <a:buAutoNum type="arabicPeriod"/>
            </a:pPr>
            <a:r>
              <a:rPr lang="en-US" sz="2400" dirty="0"/>
              <a:t>Disaster plans should be an extension of what you do every day. </a:t>
            </a:r>
          </a:p>
          <a:p>
            <a:pPr marL="457200" indent="-457200">
              <a:buFont typeface="+mj-lt"/>
              <a:buAutoNum type="arabicPeriod"/>
            </a:pPr>
            <a:r>
              <a:rPr lang="en-US" sz="2400" dirty="0"/>
              <a:t>All disasters are local. After the disaster in your community is over, mutual aid will return home, but it is still your community.</a:t>
            </a:r>
          </a:p>
          <a:p>
            <a:pPr marL="457200" indent="-457200">
              <a:buFont typeface="+mj-lt"/>
              <a:buAutoNum type="arabicPeriod"/>
            </a:pPr>
            <a:r>
              <a:rPr lang="en-US" sz="2400" dirty="0"/>
              <a:t>BMCI and MCI planning share similar components with one distinct difference. For the best outcomes, burn injuries require specialty care.</a:t>
            </a:r>
          </a:p>
          <a:p>
            <a:pPr marL="457200" indent="-457200">
              <a:buFont typeface="+mj-lt"/>
              <a:buAutoNum type="arabicPeriod"/>
            </a:pPr>
            <a:r>
              <a:rPr lang="en-US" sz="2400" dirty="0"/>
              <a:t>What are your assets and what resources will others share with you? (mutual aid)</a:t>
            </a:r>
          </a:p>
          <a:p>
            <a:pPr marL="457200" indent="-457200">
              <a:buFont typeface="+mj-lt"/>
              <a:buAutoNum type="arabicPeriod"/>
            </a:pPr>
            <a:r>
              <a:rPr lang="en-US" sz="2400" dirty="0"/>
              <a:t>Don’t overlook the role finance plays in your planning process.  </a:t>
            </a:r>
          </a:p>
          <a:p>
            <a:pPr marL="457200" indent="-457200">
              <a:buFont typeface="+mj-lt"/>
              <a:buAutoNum type="arabicPeriod"/>
            </a:pPr>
            <a:endParaRPr lang="en-US" dirty="0"/>
          </a:p>
          <a:p>
            <a:pPr marL="457200" indent="-457200">
              <a:buFont typeface="+mj-lt"/>
              <a:buAutoNum type="arabicPeriod"/>
            </a:pPr>
            <a:endParaRPr lang="en-US" dirty="0"/>
          </a:p>
        </p:txBody>
      </p:sp>
      <p:pic>
        <p:nvPicPr>
          <p:cNvPr id="4" name="Picture 3">
            <a:extLst>
              <a:ext uri="{FF2B5EF4-FFF2-40B4-BE49-F238E27FC236}">
                <a16:creationId xmlns:a16="http://schemas.microsoft.com/office/drawing/2014/main" id="{DEC88C32-D385-46D7-9A15-69AFF73D5341}"/>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192260" y="3429000"/>
            <a:ext cx="2431315" cy="2431315"/>
          </a:xfrm>
          <a:prstGeom prst="rect">
            <a:avLst/>
          </a:prstGeom>
        </p:spPr>
      </p:pic>
      <p:pic>
        <p:nvPicPr>
          <p:cNvPr id="5" name="Picture 4" descr="A picture containing clipart&#10;&#10;Description automatically generated">
            <a:extLst>
              <a:ext uri="{FF2B5EF4-FFF2-40B4-BE49-F238E27FC236}">
                <a16:creationId xmlns:a16="http://schemas.microsoft.com/office/drawing/2014/main" id="{BE3D9B76-5D0A-4CCF-9FF2-63663F8E8BD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525267" y="2022698"/>
            <a:ext cx="1765299" cy="1120965"/>
          </a:xfrm>
          <a:prstGeom prst="rect">
            <a:avLst/>
          </a:prstGeom>
        </p:spPr>
      </p:pic>
    </p:spTree>
    <p:extLst>
      <p:ext uri="{BB962C8B-B14F-4D97-AF65-F5344CB8AC3E}">
        <p14:creationId xmlns:p14="http://schemas.microsoft.com/office/powerpoint/2010/main" val="102887710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4A89C7D1-DED5-4F5F-8ABB-6B375CAC2D6B}"/>
              </a:ext>
            </a:extLst>
          </p:cNvPr>
          <p:cNvSpPr>
            <a:spLocks noGrp="1"/>
          </p:cNvSpPr>
          <p:nvPr>
            <p:ph idx="1"/>
          </p:nvPr>
        </p:nvSpPr>
        <p:spPr>
          <a:xfrm>
            <a:off x="727525" y="2113280"/>
            <a:ext cx="11170185" cy="2017449"/>
          </a:xfrm>
        </p:spPr>
        <p:txBody>
          <a:bodyPr anchor="t">
            <a:normAutofit/>
          </a:bodyPr>
          <a:lstStyle/>
          <a:p>
            <a:pPr marL="0" indent="0">
              <a:buNone/>
            </a:pPr>
            <a:r>
              <a:rPr lang="en-US" sz="4400" b="1"/>
              <a:t>Thank You.</a:t>
            </a:r>
          </a:p>
          <a:p>
            <a:pPr marL="0" indent="0">
              <a:buNone/>
            </a:pPr>
            <a:r>
              <a:rPr lang="en-US" sz="4400" b="1">
                <a:solidFill>
                  <a:srgbClr val="002060"/>
                </a:solidFill>
                <a:hlinkClick r:id="rId2"/>
              </a:rPr>
              <a:t>rkearns@uno.edu</a:t>
            </a:r>
            <a:r>
              <a:rPr lang="en-US" sz="4400" b="1">
                <a:solidFill>
                  <a:srgbClr val="002060"/>
                </a:solidFill>
              </a:rPr>
              <a:t> </a:t>
            </a:r>
          </a:p>
        </p:txBody>
      </p:sp>
    </p:spTree>
    <p:extLst>
      <p:ext uri="{BB962C8B-B14F-4D97-AF65-F5344CB8AC3E}">
        <p14:creationId xmlns:p14="http://schemas.microsoft.com/office/powerpoint/2010/main" val="91272239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3314E-977A-4768-9B95-AEAF80362B35}"/>
              </a:ext>
            </a:extLst>
          </p:cNvPr>
          <p:cNvSpPr>
            <a:spLocks noGrp="1"/>
          </p:cNvSpPr>
          <p:nvPr>
            <p:ph type="title"/>
          </p:nvPr>
        </p:nvSpPr>
        <p:spPr>
          <a:xfrm>
            <a:off x="1066800" y="0"/>
            <a:ext cx="10058400" cy="656372"/>
          </a:xfrm>
        </p:spPr>
        <p:txBody>
          <a:bodyPr>
            <a:normAutofit fontScale="90000"/>
          </a:bodyPr>
          <a:lstStyle/>
          <a:p>
            <a:pPr algn="ctr"/>
            <a:r>
              <a:rPr lang="en-US" b="1" dirty="0"/>
              <a:t>References</a:t>
            </a:r>
          </a:p>
        </p:txBody>
      </p:sp>
      <p:sp>
        <p:nvSpPr>
          <p:cNvPr id="3" name="Content Placeholder 2">
            <a:extLst>
              <a:ext uri="{FF2B5EF4-FFF2-40B4-BE49-F238E27FC236}">
                <a16:creationId xmlns:a16="http://schemas.microsoft.com/office/drawing/2014/main" id="{BD44EDE5-EA18-4DAF-BDC5-CF5250530FA1}"/>
              </a:ext>
            </a:extLst>
          </p:cNvPr>
          <p:cNvSpPr>
            <a:spLocks noGrp="1"/>
          </p:cNvSpPr>
          <p:nvPr>
            <p:ph idx="1"/>
          </p:nvPr>
        </p:nvSpPr>
        <p:spPr>
          <a:xfrm>
            <a:off x="0" y="656371"/>
            <a:ext cx="12192000" cy="6115903"/>
          </a:xfrm>
          <a:solidFill>
            <a:schemeClr val="bg1"/>
          </a:solidFill>
        </p:spPr>
        <p:txBody>
          <a:bodyPr numCol="2">
            <a:normAutofit fontScale="92500"/>
          </a:bodyPr>
          <a:lstStyle/>
          <a:p>
            <a:pPr>
              <a:lnSpc>
                <a:spcPct val="120000"/>
              </a:lnSpc>
              <a:spcBef>
                <a:spcPts val="0"/>
              </a:spcBef>
              <a:spcAft>
                <a:spcPts val="0"/>
              </a:spcAft>
            </a:pPr>
            <a:r>
              <a:rPr lang="en-US" sz="1600" dirty="0"/>
              <a:t>1.	Committee on Crisis Standards of Care </a:t>
            </a:r>
            <a:r>
              <a:rPr lang="en-US" sz="1600" dirty="0" err="1"/>
              <a:t>ATfI</a:t>
            </a:r>
            <a:r>
              <a:rPr lang="en-US" sz="1600" dirty="0"/>
              <a:t>, Triggers, Board on Health Sciences P, Institute of M. In: </a:t>
            </a:r>
            <a:r>
              <a:rPr lang="en-US" sz="1600" dirty="0" err="1"/>
              <a:t>Hanfling</a:t>
            </a:r>
            <a:r>
              <a:rPr lang="en-US" sz="1600" dirty="0"/>
              <a:t> D, Hick JL, Stroud C, eds. </a:t>
            </a:r>
            <a:r>
              <a:rPr lang="en-US" sz="1600" i="1" dirty="0"/>
              <a:t>Crisis Standards of Care: A Toolkit for Indicators and Triggers.</a:t>
            </a:r>
            <a:r>
              <a:rPr lang="en-US" sz="1600" dirty="0"/>
              <a:t> Washington (DC): National Academies Press (US). Copyright 2013 by the National Academy of Sciences. All rights reserved.; 2013.</a:t>
            </a:r>
          </a:p>
          <a:p>
            <a:pPr>
              <a:lnSpc>
                <a:spcPct val="120000"/>
              </a:lnSpc>
              <a:spcBef>
                <a:spcPts val="0"/>
              </a:spcBef>
              <a:spcAft>
                <a:spcPts val="0"/>
              </a:spcAft>
            </a:pPr>
            <a:r>
              <a:rPr lang="en-US" sz="1600" dirty="0"/>
              <a:t>2.	</a:t>
            </a:r>
            <a:r>
              <a:rPr lang="en-US" sz="1600" dirty="0" err="1"/>
              <a:t>Saffle</a:t>
            </a:r>
            <a:r>
              <a:rPr lang="en-US" sz="1600" dirty="0"/>
              <a:t> JR, Gibran N, Jordan M. Defining the ratio of outcomes to resources for triage of burn patients in mass casualties. </a:t>
            </a:r>
            <a:r>
              <a:rPr lang="en-US" sz="1600" i="1" dirty="0"/>
              <a:t>J Burn Care </a:t>
            </a:r>
            <a:r>
              <a:rPr lang="en-US" sz="1600" i="1" dirty="0" err="1"/>
              <a:t>Rehabil</a:t>
            </a:r>
            <a:r>
              <a:rPr lang="en-US" sz="1600" i="1" dirty="0"/>
              <a:t>. </a:t>
            </a:r>
            <a:r>
              <a:rPr lang="en-US" sz="1600" dirty="0"/>
              <a:t>2005;26(6):478-482.</a:t>
            </a:r>
          </a:p>
          <a:p>
            <a:pPr>
              <a:lnSpc>
                <a:spcPct val="120000"/>
              </a:lnSpc>
              <a:spcBef>
                <a:spcPts val="0"/>
              </a:spcBef>
              <a:spcAft>
                <a:spcPts val="0"/>
              </a:spcAft>
            </a:pPr>
            <a:r>
              <a:rPr lang="en-US" sz="1600" dirty="0"/>
              <a:t>3.	Taylor S, Jeng J, </a:t>
            </a:r>
            <a:r>
              <a:rPr lang="en-US" sz="1600" dirty="0" err="1"/>
              <a:t>Saffle</a:t>
            </a:r>
            <a:r>
              <a:rPr lang="en-US" sz="1600" dirty="0"/>
              <a:t> JR, Sen S, Greenhalgh DG, Palmieri TL. Redefining the outcomes to resources ratio for burn patient triage in a mass casualty. </a:t>
            </a:r>
            <a:r>
              <a:rPr lang="en-US" sz="1600" i="1" dirty="0"/>
              <a:t>J Burn Care Res. </a:t>
            </a:r>
            <a:r>
              <a:rPr lang="en-US" sz="1600" dirty="0"/>
              <a:t>2014;35(1):41-45.</a:t>
            </a:r>
          </a:p>
          <a:p>
            <a:pPr>
              <a:lnSpc>
                <a:spcPct val="120000"/>
              </a:lnSpc>
              <a:spcBef>
                <a:spcPts val="0"/>
              </a:spcBef>
              <a:spcAft>
                <a:spcPts val="0"/>
              </a:spcAft>
            </a:pPr>
            <a:r>
              <a:rPr lang="en-US" sz="1600" dirty="0"/>
              <a:t>4.	Tompkins RG. Survival from burns in the new millennium: 70 years' experience from a single institution. </a:t>
            </a:r>
            <a:r>
              <a:rPr lang="en-US" sz="1600" i="1" dirty="0"/>
              <a:t>Annals of surgery. </a:t>
            </a:r>
            <a:r>
              <a:rPr lang="en-US" sz="1600" dirty="0"/>
              <a:t>2015;261(2):263-268.</a:t>
            </a:r>
          </a:p>
          <a:p>
            <a:pPr>
              <a:lnSpc>
                <a:spcPct val="120000"/>
              </a:lnSpc>
              <a:spcBef>
                <a:spcPts val="0"/>
              </a:spcBef>
              <a:spcAft>
                <a:spcPts val="0"/>
              </a:spcAft>
            </a:pPr>
            <a:r>
              <a:rPr lang="en-US" sz="1600" dirty="0"/>
              <a:t>5.	</a:t>
            </a:r>
            <a:r>
              <a:rPr lang="en-US" sz="1600" dirty="0" err="1"/>
              <a:t>Goverman</a:t>
            </a:r>
            <a:r>
              <a:rPr lang="en-US" sz="1600" dirty="0"/>
              <a:t> J, Mathews K, Nadler D, et al. Satisfaction with life after burn: A Burn Model System National Database Study. </a:t>
            </a:r>
            <a:r>
              <a:rPr lang="en-US" sz="1600" i="1" dirty="0"/>
              <a:t>Burns : journal of the International Society for Burn Injuries. </a:t>
            </a:r>
            <a:r>
              <a:rPr lang="en-US" sz="1600" dirty="0"/>
              <a:t>2016;42(5):1067-1073.</a:t>
            </a:r>
          </a:p>
          <a:p>
            <a:pPr>
              <a:lnSpc>
                <a:spcPct val="120000"/>
              </a:lnSpc>
              <a:spcBef>
                <a:spcPts val="0"/>
              </a:spcBef>
              <a:spcAft>
                <a:spcPts val="0"/>
              </a:spcAft>
            </a:pPr>
            <a:r>
              <a:rPr lang="en-US" sz="1600" dirty="0"/>
              <a:t>6.	National Academies of Sciences E, Medicine. </a:t>
            </a:r>
            <a:r>
              <a:rPr lang="en-US" sz="1600" i="1" dirty="0"/>
              <a:t>A National Trauma Care System: Integrating Military and Civilian Trauma Systems to Achieve Zero Preventable Deaths After Injury.</a:t>
            </a:r>
            <a:r>
              <a:rPr lang="en-US" sz="1600" dirty="0"/>
              <a:t> Washington, DC: The National Academies Press; 2016.</a:t>
            </a:r>
          </a:p>
          <a:p>
            <a:pPr>
              <a:lnSpc>
                <a:spcPct val="120000"/>
              </a:lnSpc>
              <a:spcBef>
                <a:spcPts val="0"/>
              </a:spcBef>
              <a:spcAft>
                <a:spcPts val="0"/>
              </a:spcAft>
            </a:pPr>
            <a:r>
              <a:rPr lang="en-US" sz="1600" dirty="0"/>
              <a:t>7.	Wachtel TL, Cowan ML, Reardon JD. Developing a regional and national burn disaster response. </a:t>
            </a:r>
            <a:r>
              <a:rPr lang="en-US" sz="1600" i="1" dirty="0"/>
              <a:t>J Burn Care </a:t>
            </a:r>
            <a:r>
              <a:rPr lang="en-US" sz="1600" i="1" dirty="0" err="1"/>
              <a:t>Rehabil</a:t>
            </a:r>
            <a:r>
              <a:rPr lang="en-US" sz="1600" i="1" dirty="0"/>
              <a:t>. </a:t>
            </a:r>
            <a:r>
              <a:rPr lang="en-US" sz="1600" dirty="0"/>
              <a:t>1989;10(6):561-567.</a:t>
            </a:r>
          </a:p>
          <a:p>
            <a:pPr>
              <a:lnSpc>
                <a:spcPct val="120000"/>
              </a:lnSpc>
              <a:spcBef>
                <a:spcPts val="0"/>
              </a:spcBef>
              <a:spcAft>
                <a:spcPts val="0"/>
              </a:spcAft>
            </a:pPr>
            <a:r>
              <a:rPr lang="en-US" sz="1600" dirty="0"/>
              <a:t>8.	</a:t>
            </a:r>
            <a:r>
              <a:rPr lang="en-US" sz="1600" dirty="0" err="1"/>
              <a:t>Gamelli</a:t>
            </a:r>
            <a:r>
              <a:rPr lang="en-US" sz="1600" dirty="0"/>
              <a:t> RL, Purdue GF, Greenhalgh DG, et al. Disaster Management and the ABA Plan. </a:t>
            </a:r>
            <a:r>
              <a:rPr lang="en-US" sz="1600" i="1" dirty="0"/>
              <a:t>J Burn Care </a:t>
            </a:r>
            <a:r>
              <a:rPr lang="en-US" sz="1600" i="1" dirty="0" err="1"/>
              <a:t>Rehabil</a:t>
            </a:r>
            <a:r>
              <a:rPr lang="en-US" sz="1600" i="1" dirty="0"/>
              <a:t>. </a:t>
            </a:r>
            <a:r>
              <a:rPr lang="en-US" sz="1600" dirty="0"/>
              <a:t>2005;26(2):102-106.</a:t>
            </a:r>
          </a:p>
          <a:p>
            <a:pPr>
              <a:lnSpc>
                <a:spcPct val="120000"/>
              </a:lnSpc>
              <a:spcBef>
                <a:spcPts val="0"/>
              </a:spcBef>
              <a:spcAft>
                <a:spcPts val="0"/>
              </a:spcAft>
            </a:pPr>
            <a:r>
              <a:rPr lang="en-US" sz="1600" dirty="0"/>
              <a:t>9.	</a:t>
            </a:r>
            <a:r>
              <a:rPr lang="en-US" sz="1600" dirty="0" err="1"/>
              <a:t>Barillo</a:t>
            </a:r>
            <a:r>
              <a:rPr lang="en-US" sz="1600" dirty="0"/>
              <a:t> DJ, </a:t>
            </a:r>
            <a:r>
              <a:rPr lang="en-US" sz="1600" dirty="0" err="1"/>
              <a:t>Dimick</a:t>
            </a:r>
            <a:r>
              <a:rPr lang="en-US" sz="1600" dirty="0"/>
              <a:t> AR, Cairns BA, Hardin WD, Acker JE, 3rd, Peck MD. The Southern Region burn disaster plan. </a:t>
            </a:r>
            <a:r>
              <a:rPr lang="en-US" sz="1600" i="1" dirty="0"/>
              <a:t>J Burn Care Res. </a:t>
            </a:r>
            <a:r>
              <a:rPr lang="en-US" sz="1600" dirty="0"/>
              <a:t>2006;27(5):589-595.</a:t>
            </a:r>
          </a:p>
          <a:p>
            <a:pPr>
              <a:lnSpc>
                <a:spcPct val="120000"/>
              </a:lnSpc>
              <a:spcBef>
                <a:spcPts val="0"/>
              </a:spcBef>
              <a:spcAft>
                <a:spcPts val="0"/>
              </a:spcAft>
            </a:pPr>
            <a:r>
              <a:rPr lang="en-US" sz="1600" dirty="0"/>
              <a:t>10.	Kearns R, Holmes </a:t>
            </a:r>
            <a:r>
              <a:rPr lang="en-US" sz="1600" dirty="0" err="1"/>
              <a:t>Jt</a:t>
            </a:r>
            <a:r>
              <a:rPr lang="en-US" sz="1600" dirty="0"/>
              <a:t>, Cairns B. Burn disaster preparedness and the southern region of the United States. </a:t>
            </a:r>
            <a:r>
              <a:rPr lang="en-US" sz="1600" i="1" dirty="0"/>
              <a:t>Southern medical journal. </a:t>
            </a:r>
            <a:r>
              <a:rPr lang="en-US" sz="1600" dirty="0"/>
              <a:t>2013;106(1):69-73.</a:t>
            </a:r>
          </a:p>
          <a:p>
            <a:pPr>
              <a:lnSpc>
                <a:spcPct val="120000"/>
              </a:lnSpc>
              <a:spcBef>
                <a:spcPts val="0"/>
              </a:spcBef>
              <a:spcAft>
                <a:spcPts val="0"/>
              </a:spcAft>
            </a:pPr>
            <a:r>
              <a:rPr lang="en-US" sz="1600" dirty="0"/>
              <a:t>11.	</a:t>
            </a:r>
            <a:r>
              <a:rPr lang="en-US" sz="1600" dirty="0" err="1"/>
              <a:t>Petinaux</a:t>
            </a:r>
            <a:r>
              <a:rPr lang="en-US" sz="1600" dirty="0"/>
              <a:t> B, Valenta AL, </a:t>
            </a:r>
            <a:r>
              <a:rPr lang="en-US" sz="1600" dirty="0" err="1"/>
              <a:t>Deatley</a:t>
            </a:r>
            <a:r>
              <a:rPr lang="en-US" sz="1600" dirty="0"/>
              <a:t> C, Conlon KM, Ott JD, Jeng JC. District of Columbia Emergency Healthcare Coalition Burn Mass Casualty Plan: Development to Exercise Date. </a:t>
            </a:r>
            <a:r>
              <a:rPr lang="en-US" sz="1600" i="1" dirty="0"/>
              <a:t>J Burn Care Res. </a:t>
            </a:r>
            <a:r>
              <a:rPr lang="en-US" sz="1600" dirty="0"/>
              <a:t>2017;38(1):e299-e305.</a:t>
            </a:r>
          </a:p>
          <a:p>
            <a:pPr>
              <a:lnSpc>
                <a:spcPct val="120000"/>
              </a:lnSpc>
              <a:spcBef>
                <a:spcPts val="0"/>
              </a:spcBef>
              <a:spcAft>
                <a:spcPts val="0"/>
              </a:spcAft>
            </a:pPr>
            <a:r>
              <a:rPr lang="en-US" sz="1600" dirty="0"/>
              <a:t>12.	Yurt RW, Lazar EJ, Leahy NE, et al. Burn disaster response planning: an urban region's approach. </a:t>
            </a:r>
            <a:r>
              <a:rPr lang="en-US" sz="1600" i="1" dirty="0"/>
              <a:t>J Burn Care Res. </a:t>
            </a:r>
            <a:r>
              <a:rPr lang="en-US" sz="1600" dirty="0"/>
              <a:t>2008;29(1):158-165.</a:t>
            </a:r>
          </a:p>
          <a:p>
            <a:pPr>
              <a:lnSpc>
                <a:spcPct val="120000"/>
              </a:lnSpc>
              <a:spcBef>
                <a:spcPts val="0"/>
              </a:spcBef>
              <a:spcAft>
                <a:spcPts val="0"/>
              </a:spcAft>
            </a:pPr>
            <a:r>
              <a:rPr lang="en-US" sz="1600" dirty="0"/>
              <a:t>13.	Leahy NE, Yurt RW, Lazar EJ, et al. Burn disaster response planning in New York City: updated recommendations for best practices. </a:t>
            </a:r>
            <a:r>
              <a:rPr lang="en-US" sz="1600" i="1" dirty="0"/>
              <a:t>J Burn Care Res. </a:t>
            </a:r>
            <a:r>
              <a:rPr lang="en-US" sz="1600" dirty="0"/>
              <a:t>2012;33(5):587-594.</a:t>
            </a:r>
          </a:p>
          <a:p>
            <a:pPr>
              <a:lnSpc>
                <a:spcPct val="120000"/>
              </a:lnSpc>
              <a:spcBef>
                <a:spcPts val="0"/>
              </a:spcBef>
              <a:spcAft>
                <a:spcPts val="0"/>
              </a:spcAft>
            </a:pPr>
            <a:r>
              <a:rPr lang="en-US" sz="1600" dirty="0"/>
              <a:t>14.	Conlon KM, </a:t>
            </a:r>
            <a:r>
              <a:rPr lang="en-US" sz="1600" dirty="0" err="1"/>
              <a:t>Ruhren</a:t>
            </a:r>
            <a:r>
              <a:rPr lang="en-US" sz="1600" dirty="0"/>
              <a:t> C, Johansen S, et al. Developing and implementing a plan for large-scale burn disaster response in New Jersey. </a:t>
            </a:r>
            <a:r>
              <a:rPr lang="en-US" sz="1600" i="1" dirty="0"/>
              <a:t>J Burn Care Res. </a:t>
            </a:r>
            <a:r>
              <a:rPr lang="en-US" sz="1600" dirty="0"/>
              <a:t>2014;35(1):e14-20.</a:t>
            </a:r>
          </a:p>
          <a:p>
            <a:endParaRPr lang="en-US" sz="1600" dirty="0"/>
          </a:p>
        </p:txBody>
      </p:sp>
    </p:spTree>
    <p:extLst>
      <p:ext uri="{BB962C8B-B14F-4D97-AF65-F5344CB8AC3E}">
        <p14:creationId xmlns:p14="http://schemas.microsoft.com/office/powerpoint/2010/main" val="21244842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2453" y="381000"/>
            <a:ext cx="8216346" cy="1143000"/>
          </a:xfrm>
        </p:spPr>
        <p:txBody>
          <a:bodyPr>
            <a:normAutofit/>
          </a:bodyPr>
          <a:lstStyle/>
          <a:p>
            <a:r>
              <a:rPr lang="en-US" b="1" dirty="0">
                <a:ln>
                  <a:solidFill>
                    <a:schemeClr val="tx1"/>
                  </a:solidFill>
                </a:ln>
                <a:solidFill>
                  <a:schemeClr val="accent1">
                    <a:lumMod val="75000"/>
                  </a:schemeClr>
                </a:solidFill>
                <a:latin typeface="+mn-lt"/>
              </a:rPr>
              <a:t>Historical Recap</a:t>
            </a:r>
            <a:endParaRPr lang="en-US" dirty="0">
              <a:ln w="9000" cmpd="sng">
                <a:solidFill>
                  <a:schemeClr val="tx1"/>
                </a:solidFill>
                <a:prstDash val="solid"/>
              </a:ln>
              <a:latin typeface="+mn-lt"/>
            </a:endParaRPr>
          </a:p>
        </p:txBody>
      </p:sp>
      <p:sp>
        <p:nvSpPr>
          <p:cNvPr id="3" name="Content Placeholder 2"/>
          <p:cNvSpPr>
            <a:spLocks noGrp="1"/>
          </p:cNvSpPr>
          <p:nvPr>
            <p:ph idx="1"/>
          </p:nvPr>
        </p:nvSpPr>
        <p:spPr>
          <a:xfrm>
            <a:off x="1232452" y="1905000"/>
            <a:ext cx="10416782" cy="4876800"/>
          </a:xfrm>
        </p:spPr>
        <p:txBody>
          <a:bodyPr>
            <a:normAutofit/>
          </a:bodyPr>
          <a:lstStyle/>
          <a:p>
            <a:r>
              <a:rPr lang="en-US" sz="2800" b="1" dirty="0"/>
              <a:t>Take away points </a:t>
            </a:r>
            <a:r>
              <a:rPr lang="en-US" sz="2800" dirty="0"/>
              <a:t>– What can you discuss in terms of your jurisdiction?</a:t>
            </a:r>
          </a:p>
          <a:p>
            <a:r>
              <a:rPr lang="en-US" sz="2800" b="1" dirty="0"/>
              <a:t>Governmental Planning </a:t>
            </a:r>
            <a:r>
              <a:rPr lang="en-US" sz="2800" dirty="0"/>
              <a:t>– Have you engaged your local, state, federal partners?</a:t>
            </a:r>
          </a:p>
          <a:p>
            <a:r>
              <a:rPr lang="en-US" sz="2800" b="1" dirty="0"/>
              <a:t>Time Components </a:t>
            </a:r>
            <a:r>
              <a:rPr lang="en-US" sz="2800" dirty="0"/>
              <a:t>–  What time factors can be addressed with technology, different transportation resources</a:t>
            </a:r>
          </a:p>
          <a:p>
            <a:r>
              <a:rPr lang="en-US" sz="2800" b="1" dirty="0"/>
              <a:t>Plan Activation/Failure </a:t>
            </a:r>
            <a:r>
              <a:rPr lang="en-US" sz="2800" dirty="0"/>
              <a:t>–  based on your situation, what activates your plan or causes it to fail?</a:t>
            </a:r>
          </a:p>
        </p:txBody>
      </p:sp>
    </p:spTree>
    <p:extLst>
      <p:ext uri="{BB962C8B-B14F-4D97-AF65-F5344CB8AC3E}">
        <p14:creationId xmlns:p14="http://schemas.microsoft.com/office/powerpoint/2010/main" val="99640121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4E2B15A4-CF65-4307-AF83-ED61B1100A54}"/>
              </a:ext>
            </a:extLst>
          </p:cNvPr>
          <p:cNvSpPr>
            <a:spLocks noGrp="1"/>
          </p:cNvSpPr>
          <p:nvPr>
            <p:ph idx="1"/>
          </p:nvPr>
        </p:nvSpPr>
        <p:spPr>
          <a:xfrm>
            <a:off x="0" y="485775"/>
            <a:ext cx="12192000" cy="6265545"/>
          </a:xfrm>
        </p:spPr>
        <p:txBody>
          <a:bodyPr>
            <a:normAutofit/>
          </a:bodyPr>
          <a:lstStyle/>
          <a:p>
            <a:pPr marL="0" indent="0" algn="ctr">
              <a:lnSpc>
                <a:spcPct val="100000"/>
              </a:lnSpc>
              <a:spcAft>
                <a:spcPts val="600"/>
              </a:spcAft>
              <a:buNone/>
            </a:pPr>
            <a:r>
              <a:rPr lang="en-US" sz="5400" b="1">
                <a:solidFill>
                  <a:schemeClr val="tx2">
                    <a:lumMod val="50000"/>
                  </a:schemeClr>
                </a:solidFill>
                <a:latin typeface="Arial" panose="020B0604020202020204" pitchFamily="34" charset="0"/>
                <a:cs typeface="Arial" panose="020B0604020202020204" pitchFamily="34" charset="0"/>
              </a:rPr>
              <a:t>Questions?</a:t>
            </a:r>
            <a:endParaRPr lang="en-US" sz="5400" b="1" dirty="0">
              <a:solidFill>
                <a:schemeClr val="tx2">
                  <a:lumMod val="50000"/>
                </a:schemeClr>
              </a:solidFill>
              <a:latin typeface="Arial" panose="020B0604020202020204" pitchFamily="34" charset="0"/>
              <a:cs typeface="Arial" panose="020B0604020202020204" pitchFamily="34" charset="0"/>
            </a:endParaRPr>
          </a:p>
        </p:txBody>
      </p:sp>
      <p:pic>
        <p:nvPicPr>
          <p:cNvPr id="3" name="Picture 2" descr="A picture containing holding, white&#10;&#10;Description automatically generated">
            <a:extLst>
              <a:ext uri="{FF2B5EF4-FFF2-40B4-BE49-F238E27FC236}">
                <a16:creationId xmlns:a16="http://schemas.microsoft.com/office/drawing/2014/main" id="{6D83C03B-0A75-4CF4-9C56-A35017D15462}"/>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02132" y="1904776"/>
            <a:ext cx="4612145" cy="4612145"/>
          </a:xfrm>
          <a:prstGeom prst="rect">
            <a:avLst/>
          </a:prstGeom>
        </p:spPr>
      </p:pic>
      <p:pic>
        <p:nvPicPr>
          <p:cNvPr id="4" name="Picture 3" descr="A picture containing drawing, red&#10;&#10;Description automatically generated">
            <a:extLst>
              <a:ext uri="{FF2B5EF4-FFF2-40B4-BE49-F238E27FC236}">
                <a16:creationId xmlns:a16="http://schemas.microsoft.com/office/drawing/2014/main" id="{3D2638F8-2574-444A-864E-DFF1E878D53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777778" y="1904776"/>
            <a:ext cx="3712089" cy="4330771"/>
          </a:xfrm>
          <a:prstGeom prst="rect">
            <a:avLst/>
          </a:prstGeom>
        </p:spPr>
      </p:pic>
    </p:spTree>
    <p:extLst>
      <p:ext uri="{BB962C8B-B14F-4D97-AF65-F5344CB8AC3E}">
        <p14:creationId xmlns:p14="http://schemas.microsoft.com/office/powerpoint/2010/main" val="11816238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6660A-C9C0-4A10-A8EF-9EA90EA4E0FE}"/>
              </a:ext>
            </a:extLst>
          </p:cNvPr>
          <p:cNvSpPr>
            <a:spLocks noGrp="1"/>
          </p:cNvSpPr>
          <p:nvPr>
            <p:ph type="title"/>
          </p:nvPr>
        </p:nvSpPr>
        <p:spPr>
          <a:xfrm>
            <a:off x="1097280" y="286603"/>
            <a:ext cx="10058400" cy="1450757"/>
          </a:xfrm>
        </p:spPr>
        <p:txBody>
          <a:bodyPr anchor="b">
            <a:normAutofit/>
          </a:bodyPr>
          <a:lstStyle/>
          <a:p>
            <a:pPr algn="ctr"/>
            <a:r>
              <a:rPr lang="en-US" sz="3400" b="1" dirty="0"/>
              <a:t>Content for this Presentation was Created or Developed by Randy Kearns for All Clear Emergency Management Group to be used for the State of Vermont</a:t>
            </a:r>
          </a:p>
        </p:txBody>
      </p:sp>
      <p:sp>
        <p:nvSpPr>
          <p:cNvPr id="8" name="Content Placeholder 2">
            <a:extLst>
              <a:ext uri="{FF2B5EF4-FFF2-40B4-BE49-F238E27FC236}">
                <a16:creationId xmlns:a16="http://schemas.microsoft.com/office/drawing/2014/main" id="{62D9DF6B-DCAF-4801-A183-39D9DDE0AD49}"/>
              </a:ext>
            </a:extLst>
          </p:cNvPr>
          <p:cNvSpPr>
            <a:spLocks noGrp="1"/>
          </p:cNvSpPr>
          <p:nvPr>
            <p:ph sz="half" idx="1"/>
          </p:nvPr>
        </p:nvSpPr>
        <p:spPr>
          <a:xfrm>
            <a:off x="1097279" y="1845733"/>
            <a:ext cx="5383420" cy="4725664"/>
          </a:xfrm>
        </p:spPr>
        <p:txBody>
          <a:bodyPr>
            <a:normAutofit fontScale="77500" lnSpcReduction="20000"/>
          </a:bodyPr>
          <a:lstStyle/>
          <a:p>
            <a:pPr>
              <a:lnSpc>
                <a:spcPct val="120000"/>
              </a:lnSpc>
            </a:pPr>
            <a:r>
              <a:rPr lang="en-US" sz="1600" dirty="0"/>
              <a:t>Dr. Kearns began his career as a paramedic, rescue chief and firefighter and instructor. Over 30 years, he taught emergency services programs at several community colleges in the Carolinas, spent 8 years in hospital administration and led multiple emergency service and emergency management organizations. Dr. Kearns has been a responder to 25+ presidentially declared disasters as a local, state and federal representative. In 2014, Dr. Kearns retired (from the State of North Carolina) as a Clinical Assistant Professor at the University of North Carolina, School of Medicine. After spending four years as the Healthcare Management Program Chair and an Associate Professor at the University of Mount Olive, Dr. Kearns joined the faculty here at the University of New Orleans in the College of Business Administration, August 2018</a:t>
            </a:r>
            <a:r>
              <a:rPr lang="en-US" dirty="0"/>
              <a:t>.</a:t>
            </a:r>
          </a:p>
          <a:p>
            <a:pPr>
              <a:lnSpc>
                <a:spcPct val="120000"/>
              </a:lnSpc>
            </a:pPr>
            <a:r>
              <a:rPr lang="en-US" b="1" dirty="0"/>
              <a:t>Publication Indexes:</a:t>
            </a:r>
            <a:br>
              <a:rPr lang="en-US" dirty="0"/>
            </a:br>
            <a:r>
              <a:rPr lang="en-US" dirty="0">
                <a:hlinkClick r:id="rId2"/>
              </a:rPr>
              <a:t>PubMed</a:t>
            </a:r>
            <a:br>
              <a:rPr lang="en-US" dirty="0"/>
            </a:br>
            <a:r>
              <a:rPr lang="en-US" dirty="0">
                <a:hlinkClick r:id="rId3"/>
              </a:rPr>
              <a:t>Scopus</a:t>
            </a:r>
            <a:br>
              <a:rPr lang="en-US" dirty="0"/>
            </a:br>
            <a:r>
              <a:rPr lang="en-US" dirty="0">
                <a:hlinkClick r:id="rId4"/>
              </a:rPr>
              <a:t>ResearchGate</a:t>
            </a:r>
            <a:br>
              <a:rPr lang="en-US" dirty="0"/>
            </a:br>
            <a:r>
              <a:rPr lang="en-US" dirty="0">
                <a:hlinkClick r:id="rId5"/>
              </a:rPr>
              <a:t>ORCID</a:t>
            </a:r>
            <a:endParaRPr lang="en-US" dirty="0"/>
          </a:p>
          <a:p>
            <a:pPr>
              <a:lnSpc>
                <a:spcPct val="120000"/>
              </a:lnSpc>
            </a:pPr>
            <a:r>
              <a:rPr lang="en-US" sz="1500" dirty="0"/>
              <a:t>Dr. Kearns has 81 publications in various forms. And, according to </a:t>
            </a:r>
            <a:r>
              <a:rPr lang="en-US" sz="1500" dirty="0" err="1"/>
              <a:t>Expertscape</a:t>
            </a:r>
            <a:r>
              <a:rPr lang="en-US" sz="1500" dirty="0"/>
              <a:t> (</a:t>
            </a:r>
            <a:r>
              <a:rPr lang="en-US" sz="1500" dirty="0">
                <a:hlinkClick r:id="rId6"/>
              </a:rPr>
              <a:t>www.expertscape.com</a:t>
            </a:r>
            <a:r>
              <a:rPr lang="en-US" sz="1500" dirty="0"/>
              <a:t> an academic artificial intelligence analysis software) is ranked 4</a:t>
            </a:r>
            <a:r>
              <a:rPr lang="en-US" sz="1500" baseline="30000" dirty="0"/>
              <a:t>rd</a:t>
            </a:r>
            <a:r>
              <a:rPr lang="en-US" sz="1500" dirty="0"/>
              <a:t> internationally for research in “Surge Capacity” 5</a:t>
            </a:r>
            <a:r>
              <a:rPr lang="en-US" sz="1500" baseline="30000" dirty="0"/>
              <a:t>th</a:t>
            </a:r>
            <a:r>
              <a:rPr lang="en-US" sz="1500" dirty="0"/>
              <a:t> internationally for research in “Mass Casualty Incidents” and 11</a:t>
            </a:r>
            <a:r>
              <a:rPr lang="en-US" sz="1500" baseline="30000" dirty="0"/>
              <a:t>th</a:t>
            </a:r>
            <a:r>
              <a:rPr lang="en-US" sz="1500" dirty="0"/>
              <a:t> for his work in “Disaster Planning.”</a:t>
            </a:r>
          </a:p>
        </p:txBody>
      </p:sp>
      <p:pic>
        <p:nvPicPr>
          <p:cNvPr id="1026" name="Picture 2" descr="State Code Status: Vermont | The Building Codes Assistance Project">
            <a:extLst>
              <a:ext uri="{FF2B5EF4-FFF2-40B4-BE49-F238E27FC236}">
                <a16:creationId xmlns:a16="http://schemas.microsoft.com/office/drawing/2014/main" id="{F069B13E-5E5A-4123-B735-F712141ADAEA}"/>
              </a:ext>
            </a:extLst>
          </p:cNvPr>
          <p:cNvPicPr>
            <a:picLocks noChangeAspect="1" noChangeArrowheads="1"/>
          </p:cNvPicPr>
          <p:nvPr/>
        </p:nvPicPr>
        <p:blipFill rotWithShape="1">
          <a:blip r:embed="rId7" cstate="print">
            <a:extLst>
              <a:ext uri="{28A0092B-C50C-407E-A947-70E740481C1C}">
                <a14:useLocalDpi xmlns:a14="http://schemas.microsoft.com/office/drawing/2010/main"/>
              </a:ext>
            </a:extLst>
          </a:blip>
          <a:srcRect t="-3096"/>
          <a:stretch/>
        </p:blipFill>
        <p:spPr bwMode="auto">
          <a:xfrm>
            <a:off x="10054954" y="1645720"/>
            <a:ext cx="1620789" cy="262443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145E0539-F981-419C-837C-01AE82F2CD64}"/>
              </a:ext>
            </a:extLst>
          </p:cNvPr>
          <p:cNvPicPr>
            <a:picLocks noGrp="1" noChangeAspect="1" noChangeArrowheads="1"/>
          </p:cNvPicPr>
          <p:nvPr>
            <p:ph sz="half" idx="2"/>
          </p:nvPr>
        </p:nvPicPr>
        <p:blipFill>
          <a:blip r:embed="rId8">
            <a:extLst>
              <a:ext uri="{28A0092B-C50C-407E-A947-70E740481C1C}">
                <a14:useLocalDpi xmlns:a14="http://schemas.microsoft.com/office/drawing/2010/main"/>
              </a:ext>
            </a:extLst>
          </a:blip>
          <a:srcRect/>
          <a:stretch>
            <a:fillRect/>
          </a:stretch>
        </p:blipFill>
        <p:spPr bwMode="auto">
          <a:xfrm>
            <a:off x="7920037" y="4272881"/>
            <a:ext cx="3396626" cy="70123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Vermont | Capital, Population, History, &amp;amp; Facts | Britannica">
            <a:extLst>
              <a:ext uri="{FF2B5EF4-FFF2-40B4-BE49-F238E27FC236}">
                <a16:creationId xmlns:a16="http://schemas.microsoft.com/office/drawing/2014/main" id="{263F4FBF-96DD-42FA-BD77-D2183B72F450}"/>
              </a:ext>
            </a:extLst>
          </p:cNvPr>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7920037" y="1947885"/>
            <a:ext cx="1814513" cy="108870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E823DB92-795A-4CB7-9942-5CCC45449E75}"/>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4596699" y="4079147"/>
            <a:ext cx="1088708" cy="1088708"/>
          </a:xfrm>
          <a:prstGeom prst="rect">
            <a:avLst/>
          </a:prstGeom>
        </p:spPr>
      </p:pic>
      <p:sp>
        <p:nvSpPr>
          <p:cNvPr id="5" name="Rectangle 4">
            <a:extLst>
              <a:ext uri="{FF2B5EF4-FFF2-40B4-BE49-F238E27FC236}">
                <a16:creationId xmlns:a16="http://schemas.microsoft.com/office/drawing/2014/main" id="{4FF71D84-5E1D-4827-8609-5B58BF0E351F}"/>
              </a:ext>
            </a:extLst>
          </p:cNvPr>
          <p:cNvSpPr/>
          <p:nvPr/>
        </p:nvSpPr>
        <p:spPr>
          <a:xfrm>
            <a:off x="7359412" y="4974120"/>
            <a:ext cx="4750276" cy="1323439"/>
          </a:xfrm>
          <a:prstGeom prst="rect">
            <a:avLst/>
          </a:prstGeom>
        </p:spPr>
        <p:txBody>
          <a:bodyPr wrap="square">
            <a:spAutoFit/>
          </a:bodyPr>
          <a:lstStyle/>
          <a:p>
            <a:r>
              <a:rPr lang="en-US" sz="1600" dirty="0"/>
              <a:t>All Clear Emergency Management Group, LLC is an experienced consulting firm that provides an array of emergency management services and conference management services. Our team of dedicated professionals will exceed our clients’ expectations.</a:t>
            </a:r>
          </a:p>
        </p:txBody>
      </p:sp>
      <p:pic>
        <p:nvPicPr>
          <p:cNvPr id="9" name="Picture 8" descr="Text&#10;&#10;Description automatically generated">
            <a:extLst>
              <a:ext uri="{FF2B5EF4-FFF2-40B4-BE49-F238E27FC236}">
                <a16:creationId xmlns:a16="http://schemas.microsoft.com/office/drawing/2014/main" id="{F89A6341-B91F-4EEF-B76A-DF2232F9DE37}"/>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7258293" y="3326602"/>
            <a:ext cx="2714645" cy="743421"/>
          </a:xfrm>
          <a:prstGeom prst="rect">
            <a:avLst/>
          </a:prstGeom>
        </p:spPr>
      </p:pic>
    </p:spTree>
    <p:extLst>
      <p:ext uri="{BB962C8B-B14F-4D97-AF65-F5344CB8AC3E}">
        <p14:creationId xmlns:p14="http://schemas.microsoft.com/office/powerpoint/2010/main" val="455592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7834C-219E-4133-AC2F-E7480C468FC5}"/>
              </a:ext>
            </a:extLst>
          </p:cNvPr>
          <p:cNvSpPr>
            <a:spLocks noGrp="1"/>
          </p:cNvSpPr>
          <p:nvPr>
            <p:ph type="title"/>
          </p:nvPr>
        </p:nvSpPr>
        <p:spPr>
          <a:xfrm>
            <a:off x="1097280" y="286603"/>
            <a:ext cx="10470324" cy="1450757"/>
          </a:xfrm>
        </p:spPr>
        <p:txBody>
          <a:bodyPr/>
          <a:lstStyle/>
          <a:p>
            <a:r>
              <a:rPr lang="en-US" b="1" dirty="0"/>
              <a:t>Building a Plan, Starts with the Basics</a:t>
            </a:r>
          </a:p>
        </p:txBody>
      </p:sp>
      <p:sp>
        <p:nvSpPr>
          <p:cNvPr id="3" name="Content Placeholder 2">
            <a:extLst>
              <a:ext uri="{FF2B5EF4-FFF2-40B4-BE49-F238E27FC236}">
                <a16:creationId xmlns:a16="http://schemas.microsoft.com/office/drawing/2014/main" id="{E8547154-CF76-41D0-940F-FFFEB83D9705}"/>
              </a:ext>
            </a:extLst>
          </p:cNvPr>
          <p:cNvSpPr>
            <a:spLocks noGrp="1"/>
          </p:cNvSpPr>
          <p:nvPr>
            <p:ph idx="1"/>
          </p:nvPr>
        </p:nvSpPr>
        <p:spPr>
          <a:xfrm>
            <a:off x="1097280" y="1845734"/>
            <a:ext cx="10058400" cy="4422544"/>
          </a:xfrm>
        </p:spPr>
        <p:txBody>
          <a:bodyPr>
            <a:normAutofit/>
          </a:bodyPr>
          <a:lstStyle/>
          <a:p>
            <a:r>
              <a:rPr lang="en-US" sz="3200" dirty="0"/>
              <a:t>Disaster plans should be an extension of what you do every day. The more you abandon the path of what you do every day for a unique procedure during a disaster, the more likely that procedure will fail (muscle memory)</a:t>
            </a:r>
          </a:p>
        </p:txBody>
      </p:sp>
      <p:pic>
        <p:nvPicPr>
          <p:cNvPr id="4" name="Picture 2" descr="Free Vectors, PNGs, Mockups &amp;amp; Backgrounds - rawpixel">
            <a:extLst>
              <a:ext uri="{FF2B5EF4-FFF2-40B4-BE49-F238E27FC236}">
                <a16:creationId xmlns:a16="http://schemas.microsoft.com/office/drawing/2014/main" id="{4711554A-F3CB-44B0-815B-98DD9A7E94A2}"/>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448675" y="3981450"/>
            <a:ext cx="3428999" cy="2057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448239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A5FED-5744-4167-9A14-E2B57F732395}"/>
              </a:ext>
            </a:extLst>
          </p:cNvPr>
          <p:cNvSpPr>
            <a:spLocks noGrp="1"/>
          </p:cNvSpPr>
          <p:nvPr>
            <p:ph type="title"/>
          </p:nvPr>
        </p:nvSpPr>
        <p:spPr>
          <a:xfrm>
            <a:off x="357809" y="214376"/>
            <a:ext cx="10058400" cy="1078371"/>
          </a:xfrm>
        </p:spPr>
        <p:txBody>
          <a:bodyPr/>
          <a:lstStyle/>
          <a:p>
            <a:r>
              <a:rPr lang="en-US" b="1" dirty="0"/>
              <a:t>Assignment of Rights</a:t>
            </a:r>
          </a:p>
        </p:txBody>
      </p:sp>
      <p:sp>
        <p:nvSpPr>
          <p:cNvPr id="3" name="Content Placeholder 2">
            <a:extLst>
              <a:ext uri="{FF2B5EF4-FFF2-40B4-BE49-F238E27FC236}">
                <a16:creationId xmlns:a16="http://schemas.microsoft.com/office/drawing/2014/main" id="{3F5B11BD-3EEF-4D60-AA0B-3F3E92224724}"/>
              </a:ext>
            </a:extLst>
          </p:cNvPr>
          <p:cNvSpPr>
            <a:spLocks noGrp="1"/>
          </p:cNvSpPr>
          <p:nvPr>
            <p:ph idx="1"/>
          </p:nvPr>
        </p:nvSpPr>
        <p:spPr>
          <a:xfrm>
            <a:off x="357809" y="1845733"/>
            <a:ext cx="11529391" cy="4647831"/>
          </a:xfrm>
        </p:spPr>
        <p:txBody>
          <a:bodyPr>
            <a:normAutofit/>
          </a:bodyPr>
          <a:lstStyle/>
          <a:p>
            <a:r>
              <a:rPr lang="en-US" sz="2400" dirty="0"/>
              <a:t>This content was developed for the </a:t>
            </a:r>
            <a:r>
              <a:rPr lang="en-US" sz="2400" b="1" i="1" dirty="0"/>
              <a:t>All Clear Emergency Management Group </a:t>
            </a:r>
            <a:r>
              <a:rPr lang="en-US" sz="2400" dirty="0"/>
              <a:t>for use with the State of Vermont.</a:t>
            </a:r>
          </a:p>
          <a:p>
            <a:r>
              <a:rPr lang="en-US" sz="2400" dirty="0"/>
              <a:t>Content used for this presentation, where applicable, has been sourced from various public documents or from the author’s personal materials. Copyright for papers published in academic journals, in their final form, are maintained by those respective journals. </a:t>
            </a:r>
          </a:p>
          <a:p>
            <a:r>
              <a:rPr lang="en-US" sz="2400" dirty="0"/>
              <a:t>The purpose of this project is to provide education for those involved in emergency care for those with a burn injury. Reuse of this material in their current format is restricted to </a:t>
            </a:r>
            <a:r>
              <a:rPr lang="en-US" sz="2400" b="1" i="1" dirty="0"/>
              <a:t>All Clear Emergency Management Group </a:t>
            </a:r>
            <a:r>
              <a:rPr lang="en-US" sz="2400" dirty="0"/>
              <a:t>for use with the State of Vermont. </a:t>
            </a:r>
          </a:p>
          <a:p>
            <a:r>
              <a:rPr lang="en-US" sz="2400" dirty="0"/>
              <a:t>All other rights to the materials are retained by the author.</a:t>
            </a:r>
          </a:p>
        </p:txBody>
      </p:sp>
    </p:spTree>
    <p:extLst>
      <p:ext uri="{BB962C8B-B14F-4D97-AF65-F5344CB8AC3E}">
        <p14:creationId xmlns:p14="http://schemas.microsoft.com/office/powerpoint/2010/main" val="145415193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94901-2B8C-460B-9851-070E3FB2C816}"/>
              </a:ext>
            </a:extLst>
          </p:cNvPr>
          <p:cNvSpPr>
            <a:spLocks noGrp="1"/>
          </p:cNvSpPr>
          <p:nvPr>
            <p:ph type="title"/>
          </p:nvPr>
        </p:nvSpPr>
        <p:spPr>
          <a:xfrm>
            <a:off x="185531" y="300406"/>
            <a:ext cx="10317480" cy="1051867"/>
          </a:xfrm>
        </p:spPr>
        <p:txBody>
          <a:bodyPr/>
          <a:lstStyle/>
          <a:p>
            <a:r>
              <a:rPr lang="en-US" b="1" dirty="0"/>
              <a:t>Fair Use and Disclaimer</a:t>
            </a:r>
          </a:p>
        </p:txBody>
      </p:sp>
      <p:pic>
        <p:nvPicPr>
          <p:cNvPr id="5" name="Content Placeholder 4" descr="A close up of a sign&#10;&#10;Description automatically generated">
            <a:extLst>
              <a:ext uri="{FF2B5EF4-FFF2-40B4-BE49-F238E27FC236}">
                <a16:creationId xmlns:a16="http://schemas.microsoft.com/office/drawing/2014/main" id="{9B37B86E-BDE4-40DD-BC22-BC6BBEB57499}"/>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9477486" y="94129"/>
            <a:ext cx="2547209" cy="1464423"/>
          </a:xfrm>
        </p:spPr>
      </p:pic>
      <p:sp>
        <p:nvSpPr>
          <p:cNvPr id="6" name="Rectangle 5">
            <a:extLst>
              <a:ext uri="{FF2B5EF4-FFF2-40B4-BE49-F238E27FC236}">
                <a16:creationId xmlns:a16="http://schemas.microsoft.com/office/drawing/2014/main" id="{3FD9F77F-8E77-452A-A0FC-1C24A9080C33}"/>
              </a:ext>
            </a:extLst>
          </p:cNvPr>
          <p:cNvSpPr/>
          <p:nvPr/>
        </p:nvSpPr>
        <p:spPr>
          <a:xfrm>
            <a:off x="185531" y="1690687"/>
            <a:ext cx="11839164" cy="4524315"/>
          </a:xfrm>
          <a:prstGeom prst="rect">
            <a:avLst/>
          </a:prstGeom>
        </p:spPr>
        <p:txBody>
          <a:bodyPr wrap="square">
            <a:spAutoFit/>
          </a:bodyPr>
          <a:lstStyle/>
          <a:p>
            <a:r>
              <a:rPr lang="en-US" sz="2400" dirty="0">
                <a:solidFill>
                  <a:srgbClr val="222222"/>
                </a:solidFill>
              </a:rPr>
              <a:t>Images and other content found throughout this presentation are either cited for their original source, are owned by the author of this work or were commonly found on the world wide web and not identified as being protected images (copyright). These images and this content are used and protected based on the Fair Use Doctrine. </a:t>
            </a:r>
          </a:p>
          <a:p>
            <a:endParaRPr lang="en-US" sz="2400" dirty="0">
              <a:solidFill>
                <a:srgbClr val="222222"/>
              </a:solidFill>
            </a:endParaRPr>
          </a:p>
          <a:p>
            <a:r>
              <a:rPr lang="en-US" sz="2400" dirty="0">
                <a:solidFill>
                  <a:srgbClr val="222222"/>
                </a:solidFill>
              </a:rPr>
              <a:t>Copyright Disclaimer Under Section 107 of the Copyright Act 1976, allowance is made for "fair use" for purposes such as criticism, comment, news reporting, teaching, scholarship, and research. Fair use is a use permitted by copyright statute that might otherwise be infringing. Non-profit, educational or personal use tips the balance in favor of fair use.</a:t>
            </a:r>
          </a:p>
          <a:p>
            <a:endParaRPr lang="en-US" sz="2400" dirty="0">
              <a:solidFill>
                <a:srgbClr val="222222"/>
              </a:solidFill>
            </a:endParaRPr>
          </a:p>
          <a:p>
            <a:r>
              <a:rPr lang="en-US" sz="2400" dirty="0">
                <a:solidFill>
                  <a:srgbClr val="222222"/>
                </a:solidFill>
              </a:rPr>
              <a:t>If for any reason you see an image that may in fact be copyrighted or you find objectionable, please notify us immediately. </a:t>
            </a:r>
            <a:endParaRPr lang="en-US" sz="2400" dirty="0"/>
          </a:p>
        </p:txBody>
      </p:sp>
    </p:spTree>
    <p:extLst>
      <p:ext uri="{BB962C8B-B14F-4D97-AF65-F5344CB8AC3E}">
        <p14:creationId xmlns:p14="http://schemas.microsoft.com/office/powerpoint/2010/main" val="38294291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7834C-219E-4133-AC2F-E7480C468FC5}"/>
              </a:ext>
            </a:extLst>
          </p:cNvPr>
          <p:cNvSpPr>
            <a:spLocks noGrp="1"/>
          </p:cNvSpPr>
          <p:nvPr>
            <p:ph type="title"/>
          </p:nvPr>
        </p:nvSpPr>
        <p:spPr>
          <a:xfrm>
            <a:off x="1097280" y="286603"/>
            <a:ext cx="10470324" cy="1450757"/>
          </a:xfrm>
        </p:spPr>
        <p:txBody>
          <a:bodyPr/>
          <a:lstStyle/>
          <a:p>
            <a:r>
              <a:rPr lang="en-US" b="1" dirty="0"/>
              <a:t>Building a Plan, Starts with the Basics cont.</a:t>
            </a:r>
          </a:p>
        </p:txBody>
      </p:sp>
      <p:sp>
        <p:nvSpPr>
          <p:cNvPr id="3" name="Content Placeholder 2">
            <a:extLst>
              <a:ext uri="{FF2B5EF4-FFF2-40B4-BE49-F238E27FC236}">
                <a16:creationId xmlns:a16="http://schemas.microsoft.com/office/drawing/2014/main" id="{E8547154-CF76-41D0-940F-FFFEB83D9705}"/>
              </a:ext>
            </a:extLst>
          </p:cNvPr>
          <p:cNvSpPr>
            <a:spLocks noGrp="1"/>
          </p:cNvSpPr>
          <p:nvPr>
            <p:ph idx="1"/>
          </p:nvPr>
        </p:nvSpPr>
        <p:spPr>
          <a:xfrm>
            <a:off x="1097280" y="1845734"/>
            <a:ext cx="10058400" cy="4422544"/>
          </a:xfrm>
        </p:spPr>
        <p:txBody>
          <a:bodyPr>
            <a:normAutofit/>
          </a:bodyPr>
          <a:lstStyle/>
          <a:p>
            <a:r>
              <a:rPr lang="en-US" sz="3200" dirty="0"/>
              <a:t>If you intend to use triage tags, they should be frequently used aside from the rare mass casualty incident. For some of the best systems, this can be expensive. Are there cost effective alternatives?</a:t>
            </a:r>
          </a:p>
        </p:txBody>
      </p:sp>
      <p:pic>
        <p:nvPicPr>
          <p:cNvPr id="4" name="Picture 2" descr="Free Vectors, PNGs, Mockups &amp;amp; Backgrounds - rawpixel">
            <a:extLst>
              <a:ext uri="{FF2B5EF4-FFF2-40B4-BE49-F238E27FC236}">
                <a16:creationId xmlns:a16="http://schemas.microsoft.com/office/drawing/2014/main" id="{E747286F-2144-4515-BBFF-0E07F4138720}"/>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448675" y="3981450"/>
            <a:ext cx="3428999" cy="2057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365594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PAUSE" val="0"/>
  <p:tag name="ARTICULATE_NAV_LEVEL" val="1"/>
  <p:tag name="ARTICULATE_PLAYLIST_ID" val="-1"/>
  <p:tag name="ARTICULATE_LOCK_SLIDE" val="0"/>
</p:tagLst>
</file>

<file path=ppt/tags/tag2.xml><?xml version="1.0" encoding="utf-8"?>
<p:tagLst xmlns:a="http://schemas.openxmlformats.org/drawingml/2006/main" xmlns:r="http://schemas.openxmlformats.org/officeDocument/2006/relationships" xmlns:p="http://schemas.openxmlformats.org/presentationml/2006/main">
  <p:tag name="ARTICULATE_SLIDE_PAUSE" val="0"/>
  <p:tag name="ARTICULATE_NAV_LEVEL" val="1"/>
  <p:tag name="ARTICULATE_PLAYLIST_ID" val="-1"/>
  <p:tag name="ARTICULATE_LOCK_SLIDE" val="0"/>
</p:tagLst>
</file>

<file path=ppt/theme/theme1.xml><?xml version="1.0" encoding="utf-8"?>
<a:theme xmlns:a="http://schemas.openxmlformats.org/drawingml/2006/main" name="ThemeBurn-rk">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ThemeBurn-rk" id="{B2889DFD-56D3-4688-9D4B-B76D2B7E49E9}" vid="{C0B23306-0276-434C-A266-66037313E2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ThemeBurn-rk</Template>
  <TotalTime>5674</TotalTime>
  <Words>5903</Words>
  <Application>Microsoft Office PowerPoint</Application>
  <PresentationFormat>Widescreen</PresentationFormat>
  <Paragraphs>439</Paragraphs>
  <Slides>81</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81</vt:i4>
      </vt:variant>
    </vt:vector>
  </HeadingPairs>
  <TitlesOfParts>
    <vt:vector size="88" baseType="lpstr">
      <vt:lpstr>Arial</vt:lpstr>
      <vt:lpstr>Calibri</vt:lpstr>
      <vt:lpstr>Cambria</vt:lpstr>
      <vt:lpstr>Georgia</vt:lpstr>
      <vt:lpstr>Verdana</vt:lpstr>
      <vt:lpstr>Wingdings</vt:lpstr>
      <vt:lpstr>ThemeBurn-rk</vt:lpstr>
      <vt:lpstr>Burn Mass Casualty and Burn Surge Disaster Preparedness Course</vt:lpstr>
      <vt:lpstr>Disclosures</vt:lpstr>
      <vt:lpstr>Recap</vt:lpstr>
      <vt:lpstr>Recap cont.</vt:lpstr>
      <vt:lpstr>Why do we plan? Is Strategy Important?</vt:lpstr>
      <vt:lpstr>Why do we plan? Is Strategy Important? Cont.</vt:lpstr>
      <vt:lpstr>Why do we plan? Is Strategy Important? Cont.</vt:lpstr>
      <vt:lpstr>Building a Plan, Starts with the Basics</vt:lpstr>
      <vt:lpstr>Building a Plan, Starts with the Basics cont.</vt:lpstr>
      <vt:lpstr>Building a Plan, Starts with the Basics cont.</vt:lpstr>
      <vt:lpstr>Building a Plan, Starts with the Basics cont.</vt:lpstr>
      <vt:lpstr>Plans and Extension of Daily Activities</vt:lpstr>
      <vt:lpstr>Plans and Extension of Daily Activities cont.</vt:lpstr>
      <vt:lpstr>Plans and Extension of Daily Activities cont.</vt:lpstr>
      <vt:lpstr>Plans and Extension of Daily Activities cont.</vt:lpstr>
      <vt:lpstr>5 Things from this module</vt:lpstr>
      <vt:lpstr>Four quotes related to Planning to get started…</vt:lpstr>
      <vt:lpstr>PowerPoint Presentation</vt:lpstr>
      <vt:lpstr>PowerPoint Presentation</vt:lpstr>
      <vt:lpstr>PowerPoint Presentation</vt:lpstr>
      <vt:lpstr>PowerPoint Presentation</vt:lpstr>
      <vt:lpstr>PowerPoint Presentation</vt:lpstr>
      <vt:lpstr>Building a Plan, Resources </vt:lpstr>
      <vt:lpstr>Building a Plan, Resources cont.</vt:lpstr>
      <vt:lpstr>Building a Plan, Resources cont.</vt:lpstr>
      <vt:lpstr>Burn Center Planning</vt:lpstr>
      <vt:lpstr>Burn Center Planning cont.</vt:lpstr>
      <vt:lpstr>Governmental Planning</vt:lpstr>
      <vt:lpstr>Planning Barriers</vt:lpstr>
      <vt:lpstr>Three Windows in Time,  in a Burn Disaster</vt:lpstr>
      <vt:lpstr>Three Windows in Time,  in a Burn Disaster cont.</vt:lpstr>
      <vt:lpstr>Three Windows in Time,  in a Burn Disaster cont.</vt:lpstr>
      <vt:lpstr>Disaster Plan Triggers</vt:lpstr>
      <vt:lpstr>Disaster Plan Triggers cont.</vt:lpstr>
      <vt:lpstr>Disaster Plan Triggers cont.</vt:lpstr>
      <vt:lpstr>Plans vs Framework</vt:lpstr>
      <vt:lpstr>Plans vs Framework cont.</vt:lpstr>
      <vt:lpstr>Plans vs Framework cont.</vt:lpstr>
      <vt:lpstr>Plans vs Framework cont.</vt:lpstr>
      <vt:lpstr>Plans vs Framework cont.</vt:lpstr>
      <vt:lpstr>Key Ingredients for a BMCI Plan</vt:lpstr>
      <vt:lpstr>Key Ingredients for a BMCI Plan cont.</vt:lpstr>
      <vt:lpstr>Key Ingredients for a BMCI Plan cont.</vt:lpstr>
      <vt:lpstr>Key Ingredients for a BMCI Plan cont.</vt:lpstr>
      <vt:lpstr>Key Ingredients for a BMCI Plan cont.</vt:lpstr>
      <vt:lpstr>Surge Capacity Definition:</vt:lpstr>
      <vt:lpstr>Defining Surge Capacity (3S)</vt:lpstr>
      <vt:lpstr>PowerPoint Presentation</vt:lpstr>
      <vt:lpstr>Mathematical Assumptions</vt:lpstr>
      <vt:lpstr>PowerPoint Presentation</vt:lpstr>
      <vt:lpstr>Crisis Surge Capacity</vt:lpstr>
      <vt:lpstr>Are you competing for Resources?</vt:lpstr>
      <vt:lpstr>Are you competing for Resources?</vt:lpstr>
      <vt:lpstr>Are you competing for Resources?</vt:lpstr>
      <vt:lpstr>What is your strategy to manage all of the patients either at the scene or at the hospital?</vt:lpstr>
      <vt:lpstr>Where are your Burn Centers?</vt:lpstr>
      <vt:lpstr>Where are the mobile field hospitals?</vt:lpstr>
      <vt:lpstr>Led to Increase contributions to Education and Training</vt:lpstr>
      <vt:lpstr>Historical Events  can give us insight into patient volumes</vt:lpstr>
      <vt:lpstr>Predicting Victims</vt:lpstr>
      <vt:lpstr>Predicting Victims</vt:lpstr>
      <vt:lpstr>An Example of How to Model Surge Capacity</vt:lpstr>
      <vt:lpstr>A Good Question Starts with a Known or Perceived Need</vt:lpstr>
      <vt:lpstr>Modeling</vt:lpstr>
      <vt:lpstr>Monte Carlo Simulation</vt:lpstr>
      <vt:lpstr>Key Inputs</vt:lpstr>
      <vt:lpstr>Model</vt:lpstr>
      <vt:lpstr>Results </vt:lpstr>
      <vt:lpstr>PowerPoint Presentation</vt:lpstr>
      <vt:lpstr>Planning or Modeling?</vt:lpstr>
      <vt:lpstr>Transportation Resources Who has these resources? How do you access them? What is the process? Will they help you?</vt:lpstr>
      <vt:lpstr>Finance</vt:lpstr>
      <vt:lpstr>Conclusion</vt:lpstr>
      <vt:lpstr>5 Things from this module</vt:lpstr>
      <vt:lpstr>PowerPoint Presentation</vt:lpstr>
      <vt:lpstr>References</vt:lpstr>
      <vt:lpstr>Historical Recap</vt:lpstr>
      <vt:lpstr>PowerPoint Presentation</vt:lpstr>
      <vt:lpstr>Content for this Presentation was Created or Developed by Randy Kearns for All Clear Emergency Management Group to be used for the State of Vermont</vt:lpstr>
      <vt:lpstr>Assignment of Rights</vt:lpstr>
      <vt:lpstr>Fair Use and 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Burn Surge Disaster Plan Development</dc:title>
  <dc:creator>Randy Kearns</dc:creator>
  <cp:lastModifiedBy>hannah james</cp:lastModifiedBy>
  <cp:revision>4</cp:revision>
  <dcterms:created xsi:type="dcterms:W3CDTF">2021-05-25T19:35:37Z</dcterms:created>
  <dcterms:modified xsi:type="dcterms:W3CDTF">2021-10-05T19:56:08Z</dcterms:modified>
</cp:coreProperties>
</file>