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3.xml" ContentType="application/vnd.ms-office.chartex+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335" r:id="rId5"/>
    <p:sldId id="262" r:id="rId6"/>
    <p:sldId id="263" r:id="rId7"/>
    <p:sldId id="261" r:id="rId8"/>
    <p:sldId id="268" r:id="rId9"/>
    <p:sldId id="269" r:id="rId10"/>
    <p:sldId id="264" r:id="rId11"/>
    <p:sldId id="266" r:id="rId12"/>
    <p:sldId id="265" r:id="rId13"/>
    <p:sldId id="267" r:id="rId14"/>
    <p:sldId id="270" r:id="rId15"/>
    <p:sldId id="272" r:id="rId16"/>
    <p:sldId id="343" r:id="rId17"/>
    <p:sldId id="275" r:id="rId18"/>
    <p:sldId id="331" r:id="rId19"/>
    <p:sldId id="277" r:id="rId20"/>
    <p:sldId id="278" r:id="rId21"/>
    <p:sldId id="340" r:id="rId22"/>
    <p:sldId id="280" r:id="rId23"/>
    <p:sldId id="282" r:id="rId24"/>
    <p:sldId id="283" r:id="rId25"/>
    <p:sldId id="285" r:id="rId26"/>
    <p:sldId id="286" r:id="rId27"/>
    <p:sldId id="292" r:id="rId28"/>
    <p:sldId id="332" r:id="rId29"/>
    <p:sldId id="333" r:id="rId30"/>
    <p:sldId id="294" r:id="rId31"/>
    <p:sldId id="295" r:id="rId32"/>
    <p:sldId id="296" r:id="rId33"/>
    <p:sldId id="297" r:id="rId34"/>
    <p:sldId id="298" r:id="rId35"/>
    <p:sldId id="336" r:id="rId36"/>
    <p:sldId id="33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78882" autoAdjust="0"/>
  </p:normalViewPr>
  <p:slideViewPr>
    <p:cSldViewPr snapToGrid="0">
      <p:cViewPr varScale="1">
        <p:scale>
          <a:sx n="91" d="100"/>
          <a:sy n="91" d="100"/>
        </p:scale>
        <p:origin x="18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oit-teaqfsemc11.som.w2k.state.me.us\dhhs-cdc\EPI\EPI-Shared\DiseaseSurveillance\Lyme\Lyme%202018\Legislative%20Report\Lyme%20Data%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oit-teaqfsemc11.som.w2k.state.me.us\dhhs-cdc\EPI\EPI-Shared\DiseaseSurveillance\Lyme\Lyme%202019\Legislative%20Report\Lyme%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oit-teaqfsemc11.som.w2k.state.me.us\dhhs-cdc\EPI\EPI-Shared\DiseaseSurveillance\Lyme\Lyme%202019\Legislative%20Report\Lyme%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oit-teaqfsemc11.som.w2k.state.me.us\dhhs-cdc\EPI\EPI-Shared\DiseaseSurveillance\Lyme\Lyme%202019\Legislative%20Report\Lyme%20Data.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oit-isaefsemc01.som.w2k.state.me.us\dhhs-cdc-users\Haris.Sohail\Tickborne%20Map%20Data%202018.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oit-isaefsemc01.som.w2k.state.me.us\dhhs-cdc-users\Haris.Sohail\Tickborne%20Map%20Data%202018.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P:\Tickborne%20Map%20Data%202018.xlsx" TargetMode="External"/></Relationships>
</file>

<file path=ppt/charts/_rels/chartEx2.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Ex3.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P:\Tickborne%20Map%20Data%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Charts!$A$3</c:f>
              <c:strCache>
                <c:ptCount val="1"/>
                <c:pt idx="0">
                  <c:v>Maine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Charts!$J$1:$S$1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Charts!$J$3:$S$3</c:f>
              <c:numCache>
                <c:formatCode>General</c:formatCode>
                <c:ptCount val="10"/>
                <c:pt idx="0">
                  <c:v>976</c:v>
                </c:pt>
                <c:pt idx="1">
                  <c:v>752</c:v>
                </c:pt>
                <c:pt idx="2">
                  <c:v>1013</c:v>
                </c:pt>
                <c:pt idx="3">
                  <c:v>1113</c:v>
                </c:pt>
                <c:pt idx="4">
                  <c:v>1384</c:v>
                </c:pt>
                <c:pt idx="5">
                  <c:v>1411</c:v>
                </c:pt>
                <c:pt idx="6">
                  <c:v>1215</c:v>
                </c:pt>
                <c:pt idx="7">
                  <c:v>1498</c:v>
                </c:pt>
                <c:pt idx="8">
                  <c:v>1852</c:v>
                </c:pt>
                <c:pt idx="9">
                  <c:v>1403</c:v>
                </c:pt>
              </c:numCache>
            </c:numRef>
          </c:val>
          <c:extLst>
            <c:ext xmlns:c16="http://schemas.microsoft.com/office/drawing/2014/chart" uri="{C3380CC4-5D6E-409C-BE32-E72D297353CC}">
              <c16:uniqueId val="{00000000-3CF7-4E30-A42C-C201B12FB5B5}"/>
            </c:ext>
          </c:extLst>
        </c:ser>
        <c:dLbls>
          <c:showLegendKey val="0"/>
          <c:showVal val="0"/>
          <c:showCatName val="0"/>
          <c:showSerName val="0"/>
          <c:showPercent val="0"/>
          <c:showBubbleSize val="0"/>
        </c:dLbls>
        <c:gapWidth val="15"/>
        <c:axId val="83414016"/>
        <c:axId val="83419904"/>
      </c:barChart>
      <c:catAx>
        <c:axId val="8341401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3419904"/>
        <c:crosses val="autoZero"/>
        <c:auto val="1"/>
        <c:lblAlgn val="ctr"/>
        <c:lblOffset val="100"/>
        <c:noMultiLvlLbl val="0"/>
      </c:catAx>
      <c:valAx>
        <c:axId val="83419904"/>
        <c:scaling>
          <c:orientation val="minMax"/>
          <c:max val="1900"/>
          <c:min val="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b="1"/>
                  <a:t>Number of Cases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3414016"/>
        <c:crosses val="autoZero"/>
        <c:crossBetween val="between"/>
        <c:majorUnit val="300"/>
        <c:minorUnit val="50"/>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1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Onset!$S$2:$S$13</c:f>
              <c:strCache>
                <c:ptCount val="12"/>
                <c:pt idx="0">
                  <c:v>14</c:v>
                </c:pt>
                <c:pt idx="1">
                  <c:v>11</c:v>
                </c:pt>
                <c:pt idx="2">
                  <c:v>16</c:v>
                </c:pt>
                <c:pt idx="3">
                  <c:v>37</c:v>
                </c:pt>
                <c:pt idx="4">
                  <c:v>131</c:v>
                </c:pt>
                <c:pt idx="5">
                  <c:v>202</c:v>
                </c:pt>
                <c:pt idx="6">
                  <c:v>222</c:v>
                </c:pt>
                <c:pt idx="7">
                  <c:v>148</c:v>
                </c:pt>
                <c:pt idx="8">
                  <c:v>101</c:v>
                </c:pt>
                <c:pt idx="9">
                  <c:v>79</c:v>
                </c:pt>
                <c:pt idx="10">
                  <c:v>30</c:v>
                </c:pt>
                <c:pt idx="11">
                  <c:v>13</c:v>
                </c:pt>
              </c:strCache>
            </c:strRef>
          </c:tx>
          <c:spPr>
            <a:solidFill>
              <a:srgbClr val="FFFF00"/>
            </a:solidFill>
            <a:ln>
              <a:solidFill>
                <a:schemeClr val="tx1"/>
              </a:solidFill>
            </a:ln>
          </c:spPr>
          <c:invertIfNegative val="0"/>
          <c:dLbls>
            <c:spPr>
              <a:noFill/>
              <a:ln>
                <a:noFill/>
              </a:ln>
              <a:effectLst/>
            </c:spPr>
            <c:txPr>
              <a:bodyPr wrap="square" lIns="38100" tIns="19050" rIns="38100" bIns="19050" anchor="ctr">
                <a:spAutoFit/>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Onset!$A$2:$A$13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Onset!$S$2:$S$13</c:f>
              <c:numCache>
                <c:formatCode>General</c:formatCode>
                <c:ptCount val="12"/>
                <c:pt idx="0">
                  <c:v>14</c:v>
                </c:pt>
                <c:pt idx="1">
                  <c:v>11</c:v>
                </c:pt>
                <c:pt idx="2">
                  <c:v>16</c:v>
                </c:pt>
                <c:pt idx="3">
                  <c:v>37</c:v>
                </c:pt>
                <c:pt idx="4">
                  <c:v>131</c:v>
                </c:pt>
                <c:pt idx="5">
                  <c:v>202</c:v>
                </c:pt>
                <c:pt idx="6">
                  <c:v>222</c:v>
                </c:pt>
                <c:pt idx="7">
                  <c:v>148</c:v>
                </c:pt>
                <c:pt idx="8">
                  <c:v>101</c:v>
                </c:pt>
                <c:pt idx="9">
                  <c:v>79</c:v>
                </c:pt>
                <c:pt idx="10">
                  <c:v>30</c:v>
                </c:pt>
                <c:pt idx="11">
                  <c:v>13</c:v>
                </c:pt>
              </c:numCache>
            </c:numRef>
          </c:val>
          <c:extLst>
            <c:ext xmlns:c16="http://schemas.microsoft.com/office/drawing/2014/chart" uri="{C3380CC4-5D6E-409C-BE32-E72D297353CC}">
              <c16:uniqueId val="{00000000-9A09-47B1-8008-6E5EAB674F2F}"/>
            </c:ext>
          </c:extLst>
        </c:ser>
        <c:dLbls>
          <c:dLblPos val="outEnd"/>
          <c:showLegendKey val="0"/>
          <c:showVal val="1"/>
          <c:showCatName val="0"/>
          <c:showSerName val="0"/>
          <c:showPercent val="0"/>
          <c:showBubbleSize val="0"/>
        </c:dLbls>
        <c:gapWidth val="0"/>
        <c:axId val="62974208"/>
        <c:axId val="68755456"/>
      </c:barChart>
      <c:catAx>
        <c:axId val="62974208"/>
        <c:scaling>
          <c:orientation val="minMax"/>
        </c:scaling>
        <c:delete val="0"/>
        <c:axPos val="b"/>
        <c:numFmt formatCode="General" sourceLinked="0"/>
        <c:majorTickMark val="out"/>
        <c:minorTickMark val="none"/>
        <c:tickLblPos val="nextTo"/>
        <c:crossAx val="68755456"/>
        <c:crosses val="autoZero"/>
        <c:auto val="1"/>
        <c:lblAlgn val="ctr"/>
        <c:lblOffset val="100"/>
        <c:noMultiLvlLbl val="0"/>
      </c:catAx>
      <c:valAx>
        <c:axId val="68755456"/>
        <c:scaling>
          <c:orientation val="minMax"/>
        </c:scaling>
        <c:delete val="0"/>
        <c:axPos val="l"/>
        <c:title>
          <c:tx>
            <c:rich>
              <a:bodyPr rot="-5400000" vert="horz"/>
              <a:lstStyle/>
              <a:p>
                <a:pPr>
                  <a:defRPr sz="1600" b="1"/>
                </a:pPr>
                <a:r>
                  <a:rPr lang="en-US" sz="1600" b="1"/>
                  <a:t>Number of Cases</a:t>
                </a:r>
              </a:p>
            </c:rich>
          </c:tx>
          <c:overlay val="0"/>
        </c:title>
        <c:numFmt formatCode="General" sourceLinked="1"/>
        <c:majorTickMark val="out"/>
        <c:minorTickMark val="none"/>
        <c:tickLblPos val="nextTo"/>
        <c:crossAx val="62974208"/>
        <c:crosses val="autoZero"/>
        <c:crossBetween val="between"/>
      </c:valAx>
      <c:spPr>
        <a:ln>
          <a:noFill/>
        </a:ln>
      </c:spPr>
    </c:plotArea>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Rates!$A$24</c:f>
              <c:strCache>
                <c:ptCount val="1"/>
                <c:pt idx="0">
                  <c:v>&lt;5</c:v>
                </c:pt>
              </c:strCache>
            </c:strRef>
          </c:tx>
          <c:spPr>
            <a:ln>
              <a:solidFill>
                <a:schemeClr val="accent6"/>
              </a:solidFill>
            </a:ln>
          </c:spPr>
          <c:marker>
            <c:spPr>
              <a:solidFill>
                <a:schemeClr val="accent6"/>
              </a:solidFill>
              <a:ln>
                <a:solidFill>
                  <a:schemeClr val="accent6"/>
                </a:solidFill>
              </a:ln>
            </c:spPr>
          </c:marker>
          <c:cat>
            <c:numRef>
              <c:f>Rates!$E$22:$N$22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Rates!$E$24:$N$24</c:f>
              <c:numCache>
                <c:formatCode>General</c:formatCode>
                <c:ptCount val="10"/>
                <c:pt idx="0">
                  <c:v>43.7</c:v>
                </c:pt>
                <c:pt idx="1">
                  <c:v>57.7</c:v>
                </c:pt>
                <c:pt idx="2" formatCode="0">
                  <c:v>35.700000000000003</c:v>
                </c:pt>
                <c:pt idx="3" formatCode="0.0">
                  <c:v>66.47659285302764</c:v>
                </c:pt>
                <c:pt idx="4" formatCode="0.0">
                  <c:v>68.755231376300372</c:v>
                </c:pt>
                <c:pt idx="5" formatCode="0.0">
                  <c:v>64.271194547411213</c:v>
                </c:pt>
                <c:pt idx="6" formatCode="0.0">
                  <c:v>87.991478719955538</c:v>
                </c:pt>
                <c:pt idx="7" formatCode="0.0">
                  <c:v>71.34105677817584</c:v>
                </c:pt>
                <c:pt idx="8" formatCode="0.0">
                  <c:v>89.951767242047794</c:v>
                </c:pt>
                <c:pt idx="9" formatCode="0.0">
                  <c:v>109.1166164627774</c:v>
                </c:pt>
              </c:numCache>
            </c:numRef>
          </c:val>
          <c:smooth val="0"/>
          <c:extLst>
            <c:ext xmlns:c16="http://schemas.microsoft.com/office/drawing/2014/chart" uri="{C3380CC4-5D6E-409C-BE32-E72D297353CC}">
              <c16:uniqueId val="{00000000-E574-4CD1-9FF1-9925A1E6A3EE}"/>
            </c:ext>
          </c:extLst>
        </c:ser>
        <c:ser>
          <c:idx val="1"/>
          <c:order val="1"/>
          <c:tx>
            <c:strRef>
              <c:f>Rates!$A$25</c:f>
              <c:strCache>
                <c:ptCount val="1"/>
                <c:pt idx="0">
                  <c:v>5-14</c:v>
                </c:pt>
              </c:strCache>
            </c:strRef>
          </c:tx>
          <c:spPr>
            <a:ln>
              <a:solidFill>
                <a:schemeClr val="accent5">
                  <a:lumMod val="50000"/>
                </a:schemeClr>
              </a:solidFill>
            </a:ln>
          </c:spPr>
          <c:marker>
            <c:spPr>
              <a:solidFill>
                <a:srgbClr val="002060"/>
              </a:solidFill>
              <a:ln>
                <a:solidFill>
                  <a:srgbClr val="002060"/>
                </a:solidFill>
              </a:ln>
            </c:spPr>
          </c:marker>
          <c:cat>
            <c:numRef>
              <c:f>Rates!$E$22:$N$22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Rates!$E$25:$N$25</c:f>
              <c:numCache>
                <c:formatCode>General</c:formatCode>
                <c:ptCount val="10"/>
                <c:pt idx="0">
                  <c:v>104.1</c:v>
                </c:pt>
                <c:pt idx="1">
                  <c:v>114.9</c:v>
                </c:pt>
                <c:pt idx="2">
                  <c:v>76.400000000000006</c:v>
                </c:pt>
                <c:pt idx="3" formatCode="0.0">
                  <c:v>111.68163464906195</c:v>
                </c:pt>
                <c:pt idx="4" formatCode="0.0">
                  <c:v>85.269097280049024</c:v>
                </c:pt>
                <c:pt idx="5" formatCode="0.0">
                  <c:v>141.89310719258157</c:v>
                </c:pt>
                <c:pt idx="6" formatCode="0.0">
                  <c:v>145.7656116338751</c:v>
                </c:pt>
                <c:pt idx="7" formatCode="0.0">
                  <c:v>129.34131736526948</c:v>
                </c:pt>
                <c:pt idx="8" formatCode="0.0">
                  <c:v>145.7656116338751</c:v>
                </c:pt>
                <c:pt idx="9" formatCode="0.0">
                  <c:v>160.00786003522981</c:v>
                </c:pt>
              </c:numCache>
            </c:numRef>
          </c:val>
          <c:smooth val="0"/>
          <c:extLst>
            <c:ext xmlns:c16="http://schemas.microsoft.com/office/drawing/2014/chart" uri="{C3380CC4-5D6E-409C-BE32-E72D297353CC}">
              <c16:uniqueId val="{00000001-E574-4CD1-9FF1-9925A1E6A3EE}"/>
            </c:ext>
          </c:extLst>
        </c:ser>
        <c:ser>
          <c:idx val="2"/>
          <c:order val="2"/>
          <c:tx>
            <c:strRef>
              <c:f>Rates!$A$26</c:f>
              <c:strCache>
                <c:ptCount val="1"/>
                <c:pt idx="0">
                  <c:v>15-24</c:v>
                </c:pt>
              </c:strCache>
            </c:strRef>
          </c:tx>
          <c:spPr>
            <a:ln>
              <a:solidFill>
                <a:srgbClr val="00B0F0"/>
              </a:solidFill>
            </a:ln>
          </c:spPr>
          <c:marker>
            <c:spPr>
              <a:solidFill>
                <a:srgbClr val="00B0F0"/>
              </a:solidFill>
              <a:ln>
                <a:solidFill>
                  <a:srgbClr val="00B0F0"/>
                </a:solidFill>
              </a:ln>
            </c:spPr>
          </c:marker>
          <c:cat>
            <c:numRef>
              <c:f>Rates!$E$22:$N$22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Rates!$E$26:$N$26</c:f>
              <c:numCache>
                <c:formatCode>General</c:formatCode>
                <c:ptCount val="10"/>
                <c:pt idx="0">
                  <c:v>56.9</c:v>
                </c:pt>
                <c:pt idx="1">
                  <c:v>56.9</c:v>
                </c:pt>
                <c:pt idx="2">
                  <c:v>39.9</c:v>
                </c:pt>
                <c:pt idx="3" formatCode="0.0">
                  <c:v>64.400026482253878</c:v>
                </c:pt>
                <c:pt idx="4" formatCode="0.0">
                  <c:v>61.390679450372851</c:v>
                </c:pt>
                <c:pt idx="5" formatCode="0.0">
                  <c:v>67.438667266121485</c:v>
                </c:pt>
                <c:pt idx="6" formatCode="0.0">
                  <c:v>69.697252559195988</c:v>
                </c:pt>
                <c:pt idx="7" formatCode="0.0">
                  <c:v>54.139830112946889</c:v>
                </c:pt>
                <c:pt idx="8" formatCode="0.0">
                  <c:v>58.495908397896635</c:v>
                </c:pt>
                <c:pt idx="9" formatCode="0.0">
                  <c:v>79.397342412154785</c:v>
                </c:pt>
              </c:numCache>
            </c:numRef>
          </c:val>
          <c:smooth val="0"/>
          <c:extLst>
            <c:ext xmlns:c16="http://schemas.microsoft.com/office/drawing/2014/chart" uri="{C3380CC4-5D6E-409C-BE32-E72D297353CC}">
              <c16:uniqueId val="{00000002-E574-4CD1-9FF1-9925A1E6A3EE}"/>
            </c:ext>
          </c:extLst>
        </c:ser>
        <c:ser>
          <c:idx val="3"/>
          <c:order val="3"/>
          <c:tx>
            <c:strRef>
              <c:f>Rates!$A$27</c:f>
              <c:strCache>
                <c:ptCount val="1"/>
                <c:pt idx="0">
                  <c:v>25-44</c:v>
                </c:pt>
              </c:strCache>
            </c:strRef>
          </c:tx>
          <c:spPr>
            <a:ln>
              <a:solidFill>
                <a:schemeClr val="bg2">
                  <a:lumMod val="75000"/>
                </a:schemeClr>
              </a:solidFill>
            </a:ln>
          </c:spPr>
          <c:marker>
            <c:spPr>
              <a:solidFill>
                <a:schemeClr val="bg2">
                  <a:lumMod val="75000"/>
                </a:schemeClr>
              </a:solidFill>
              <a:ln>
                <a:solidFill>
                  <a:schemeClr val="bg2">
                    <a:lumMod val="75000"/>
                  </a:schemeClr>
                </a:solidFill>
              </a:ln>
            </c:spPr>
          </c:marker>
          <c:cat>
            <c:numRef>
              <c:f>Rates!$E$22:$N$22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Rates!$E$27:$N$27</c:f>
              <c:numCache>
                <c:formatCode>General</c:formatCode>
                <c:ptCount val="10"/>
                <c:pt idx="0">
                  <c:v>50.8</c:v>
                </c:pt>
                <c:pt idx="1">
                  <c:v>49.8</c:v>
                </c:pt>
                <c:pt idx="2">
                  <c:v>45.5</c:v>
                </c:pt>
                <c:pt idx="3" formatCode="0.0">
                  <c:v>57.993675164929527</c:v>
                </c:pt>
                <c:pt idx="4" formatCode="0.0">
                  <c:v>64.58592349797361</c:v>
                </c:pt>
                <c:pt idx="5" formatCode="0.0">
                  <c:v>74.273812022669659</c:v>
                </c:pt>
                <c:pt idx="6" formatCode="0.0">
                  <c:v>75.300716005946171</c:v>
                </c:pt>
                <c:pt idx="7" formatCode="0.0">
                  <c:v>64.265266246454047</c:v>
                </c:pt>
                <c:pt idx="8" formatCode="0.0">
                  <c:v>76.599004212945232</c:v>
                </c:pt>
                <c:pt idx="9" formatCode="0.0">
                  <c:v>96.503455603536509</c:v>
                </c:pt>
              </c:numCache>
            </c:numRef>
          </c:val>
          <c:smooth val="0"/>
          <c:extLst>
            <c:ext xmlns:c16="http://schemas.microsoft.com/office/drawing/2014/chart" uri="{C3380CC4-5D6E-409C-BE32-E72D297353CC}">
              <c16:uniqueId val="{00000003-E574-4CD1-9FF1-9925A1E6A3EE}"/>
            </c:ext>
          </c:extLst>
        </c:ser>
        <c:ser>
          <c:idx val="4"/>
          <c:order val="4"/>
          <c:tx>
            <c:strRef>
              <c:f>Rates!$A$28</c:f>
              <c:strCache>
                <c:ptCount val="1"/>
                <c:pt idx="0">
                  <c:v>45-64</c:v>
                </c:pt>
              </c:strCache>
            </c:strRef>
          </c:tx>
          <c:spPr>
            <a:ln>
              <a:solidFill>
                <a:srgbClr val="FFC000"/>
              </a:solidFill>
            </a:ln>
          </c:spPr>
          <c:marker>
            <c:spPr>
              <a:solidFill>
                <a:schemeClr val="accent4"/>
              </a:solidFill>
              <a:ln>
                <a:solidFill>
                  <a:schemeClr val="accent4"/>
                </a:solidFill>
              </a:ln>
            </c:spPr>
          </c:marker>
          <c:cat>
            <c:numRef>
              <c:f>Rates!$E$22:$N$22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Rates!$E$28:$N$28</c:f>
              <c:numCache>
                <c:formatCode>General</c:formatCode>
                <c:ptCount val="10"/>
                <c:pt idx="0">
                  <c:v>85.6</c:v>
                </c:pt>
                <c:pt idx="1">
                  <c:v>85.8</c:v>
                </c:pt>
                <c:pt idx="2">
                  <c:v>65.900000000000006</c:v>
                </c:pt>
                <c:pt idx="3" formatCode="0.0">
                  <c:v>85.844775284421104</c:v>
                </c:pt>
                <c:pt idx="4" formatCode="0.0">
                  <c:v>92.093113670603103</c:v>
                </c:pt>
                <c:pt idx="5" formatCode="0.0">
                  <c:v>117.36404723720658</c:v>
                </c:pt>
                <c:pt idx="6" formatCode="0.0">
                  <c:v>116.24906300305985</c:v>
                </c:pt>
                <c:pt idx="7" formatCode="0.0">
                  <c:v>97.570566622018504</c:v>
                </c:pt>
                <c:pt idx="8" formatCode="0.0">
                  <c:v>119.19829927375058</c:v>
                </c:pt>
                <c:pt idx="9" formatCode="0.0">
                  <c:v>157.5910512220787</c:v>
                </c:pt>
              </c:numCache>
            </c:numRef>
          </c:val>
          <c:smooth val="0"/>
          <c:extLst>
            <c:ext xmlns:c16="http://schemas.microsoft.com/office/drawing/2014/chart" uri="{C3380CC4-5D6E-409C-BE32-E72D297353CC}">
              <c16:uniqueId val="{00000004-E574-4CD1-9FF1-9925A1E6A3EE}"/>
            </c:ext>
          </c:extLst>
        </c:ser>
        <c:ser>
          <c:idx val="5"/>
          <c:order val="5"/>
          <c:tx>
            <c:strRef>
              <c:f>Rates!$A$29</c:f>
              <c:strCache>
                <c:ptCount val="1"/>
                <c:pt idx="0">
                  <c:v>65+</c:v>
                </c:pt>
              </c:strCache>
            </c:strRef>
          </c:tx>
          <c:spPr>
            <a:ln>
              <a:solidFill>
                <a:srgbClr val="FF0000"/>
              </a:solidFill>
            </a:ln>
          </c:spPr>
          <c:marker>
            <c:spPr>
              <a:solidFill>
                <a:srgbClr val="FF0000"/>
              </a:solidFill>
              <a:ln>
                <a:solidFill>
                  <a:srgbClr val="FF0000"/>
                </a:solidFill>
              </a:ln>
            </c:spPr>
          </c:marker>
          <c:cat>
            <c:numRef>
              <c:f>Rates!$E$22:$N$22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Rates!$E$29:$N$29</c:f>
              <c:numCache>
                <c:formatCode>General</c:formatCode>
                <c:ptCount val="10"/>
                <c:pt idx="0">
                  <c:v>62.6</c:v>
                </c:pt>
                <c:pt idx="1">
                  <c:v>71.3</c:v>
                </c:pt>
                <c:pt idx="2">
                  <c:v>60.6</c:v>
                </c:pt>
                <c:pt idx="3" formatCode="0.0">
                  <c:v>71.224412398597707</c:v>
                </c:pt>
                <c:pt idx="4" formatCode="0.0">
                  <c:v>99.833904654203621</c:v>
                </c:pt>
                <c:pt idx="5" formatCode="0.0">
                  <c:v>134.2898540481323</c:v>
                </c:pt>
                <c:pt idx="6" formatCode="0.0">
                  <c:v>133.05572324409565</c:v>
                </c:pt>
                <c:pt idx="7" formatCode="0.0">
                  <c:v>122.37841211956946</c:v>
                </c:pt>
                <c:pt idx="8" formatCode="0.0">
                  <c:v>168.37298311752846</c:v>
                </c:pt>
                <c:pt idx="9" formatCode="0.0">
                  <c:v>194.81300667874871</c:v>
                </c:pt>
              </c:numCache>
            </c:numRef>
          </c:val>
          <c:smooth val="0"/>
          <c:extLst>
            <c:ext xmlns:c16="http://schemas.microsoft.com/office/drawing/2014/chart" uri="{C3380CC4-5D6E-409C-BE32-E72D297353CC}">
              <c16:uniqueId val="{00000005-E574-4CD1-9FF1-9925A1E6A3EE}"/>
            </c:ext>
          </c:extLst>
        </c:ser>
        <c:dLbls>
          <c:showLegendKey val="0"/>
          <c:showVal val="0"/>
          <c:showCatName val="0"/>
          <c:showSerName val="0"/>
          <c:showPercent val="0"/>
          <c:showBubbleSize val="0"/>
        </c:dLbls>
        <c:marker val="1"/>
        <c:smooth val="0"/>
        <c:axId val="78150272"/>
        <c:axId val="78164352"/>
      </c:lineChart>
      <c:catAx>
        <c:axId val="78150272"/>
        <c:scaling>
          <c:orientation val="minMax"/>
        </c:scaling>
        <c:delete val="0"/>
        <c:axPos val="b"/>
        <c:numFmt formatCode="General"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78164352"/>
        <c:crosses val="autoZero"/>
        <c:auto val="1"/>
        <c:lblAlgn val="ctr"/>
        <c:lblOffset val="100"/>
        <c:noMultiLvlLbl val="0"/>
      </c:catAx>
      <c:valAx>
        <c:axId val="78164352"/>
        <c:scaling>
          <c:orientation val="minMax"/>
          <c:max val="205"/>
          <c:min val="25"/>
        </c:scaling>
        <c:delete val="0"/>
        <c:axPos val="l"/>
        <c:majorGridlines/>
        <c:title>
          <c:tx>
            <c:rich>
              <a:bodyPr rot="-5400000" vert="horz"/>
              <a:lstStyle/>
              <a:p>
                <a:pPr>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Rate per 100,000 persons</a:t>
                </a:r>
              </a:p>
            </c:rich>
          </c:tx>
          <c:overlay val="0"/>
        </c:title>
        <c:numFmt formatCode="General"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78150272"/>
        <c:crosses val="autoZero"/>
        <c:crossBetween val="between"/>
      </c:valAx>
      <c:spPr>
        <a:noFill/>
        <a:ln w="25400">
          <a:noFill/>
        </a:ln>
      </c:spPr>
    </c:plotArea>
    <c:legend>
      <c:legendPos val="b"/>
      <c:overlay val="0"/>
      <c:txPr>
        <a:bodyPr/>
        <a:lstStyle/>
        <a:p>
          <a:pPr>
            <a:defRPr sz="1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12591559493298E-2"/>
          <c:y val="9.3352324295352895E-2"/>
          <c:w val="0.90944980946841913"/>
          <c:h val="0.75623024609638656"/>
        </c:manualLayout>
      </c:layout>
      <c:lineChart>
        <c:grouping val="standard"/>
        <c:varyColors val="0"/>
        <c:ser>
          <c:idx val="1"/>
          <c:order val="0"/>
          <c:tx>
            <c:strRef>
              <c:f>Demos!$A$31</c:f>
              <c:strCache>
                <c:ptCount val="1"/>
                <c:pt idx="0">
                  <c:v>EM</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Demos!$J$1:$S$1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Demos!$J$31:$S$31</c:f>
              <c:numCache>
                <c:formatCode>0.0</c:formatCode>
                <c:ptCount val="10"/>
                <c:pt idx="0">
                  <c:v>45.389344262295083</c:v>
                </c:pt>
                <c:pt idx="1">
                  <c:v>41.145139813581892</c:v>
                </c:pt>
                <c:pt idx="2">
                  <c:v>48.715415019762851</c:v>
                </c:pt>
                <c:pt idx="3">
                  <c:v>51.392632524707992</c:v>
                </c:pt>
                <c:pt idx="4">
                  <c:v>56.286127167630063</c:v>
                </c:pt>
                <c:pt idx="5">
                  <c:v>55.634301913536497</c:v>
                </c:pt>
                <c:pt idx="6">
                  <c:v>53.086419753086425</c:v>
                </c:pt>
                <c:pt idx="7">
                  <c:v>48.99866488651535</c:v>
                </c:pt>
                <c:pt idx="8">
                  <c:v>48.38012958963283</c:v>
                </c:pt>
                <c:pt idx="9">
                  <c:v>45.884923525127455</c:v>
                </c:pt>
              </c:numCache>
            </c:numRef>
          </c:val>
          <c:smooth val="0"/>
          <c:extLst>
            <c:ext xmlns:c16="http://schemas.microsoft.com/office/drawing/2014/chart" uri="{C3380CC4-5D6E-409C-BE32-E72D297353CC}">
              <c16:uniqueId val="{00000000-0DB2-4C4F-8836-84D7836043B6}"/>
            </c:ext>
          </c:extLst>
        </c:ser>
        <c:ser>
          <c:idx val="2"/>
          <c:order val="1"/>
          <c:tx>
            <c:strRef>
              <c:f>Demos!$A$32</c:f>
              <c:strCache>
                <c:ptCount val="1"/>
                <c:pt idx="0">
                  <c:v>Arthritis</c:v>
                </c:pt>
              </c:strCache>
            </c:strRef>
          </c:tx>
          <c:dLbls>
            <c:dLbl>
              <c:idx val="1"/>
              <c:layout>
                <c:manualLayout>
                  <c:x val="-2.9211816429694688E-2"/>
                  <c:y val="-2.3914927900451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11-4105-A13F-CDF2D8DE531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Demos!$J$1:$S$1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Demos!$J$32:$S$32</c:f>
              <c:numCache>
                <c:formatCode>0.0</c:formatCode>
                <c:ptCount val="10"/>
                <c:pt idx="0">
                  <c:v>34.221311475409841</c:v>
                </c:pt>
                <c:pt idx="1">
                  <c:v>36.569148936170215</c:v>
                </c:pt>
                <c:pt idx="2">
                  <c:v>31.688055281342546</c:v>
                </c:pt>
                <c:pt idx="3">
                  <c:v>32.884097035040433</c:v>
                </c:pt>
                <c:pt idx="4">
                  <c:v>27.167630057803464</c:v>
                </c:pt>
                <c:pt idx="5">
                  <c:v>30.900070871722185</c:v>
                </c:pt>
                <c:pt idx="6">
                  <c:v>34.403292181069958</c:v>
                </c:pt>
                <c:pt idx="7">
                  <c:v>29.973297730307074</c:v>
                </c:pt>
                <c:pt idx="8">
                  <c:v>29.049676025917925</c:v>
                </c:pt>
                <c:pt idx="9">
                  <c:v>33.72177713037145</c:v>
                </c:pt>
              </c:numCache>
            </c:numRef>
          </c:val>
          <c:smooth val="0"/>
          <c:extLst>
            <c:ext xmlns:c16="http://schemas.microsoft.com/office/drawing/2014/chart" uri="{C3380CC4-5D6E-409C-BE32-E72D297353CC}">
              <c16:uniqueId val="{00000001-0DB2-4C4F-8836-84D7836043B6}"/>
            </c:ext>
          </c:extLst>
        </c:ser>
        <c:ser>
          <c:idx val="3"/>
          <c:order val="2"/>
          <c:tx>
            <c:strRef>
              <c:f>Demos!$A$33</c:f>
              <c:strCache>
                <c:ptCount val="1"/>
                <c:pt idx="0">
                  <c:v>Neurologic</c:v>
                </c:pt>
              </c:strCache>
            </c:strRef>
          </c:tx>
          <c:dLbls>
            <c:dLbl>
              <c:idx val="0"/>
              <c:layout>
                <c:manualLayout>
                  <c:x val="-3.6841239292435941E-2"/>
                  <c:y val="-3.8775376720082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B2-4C4F-8836-84D7836043B6}"/>
                </c:ext>
              </c:extLst>
            </c:dLbl>
            <c:dLbl>
              <c:idx val="1"/>
              <c:layout>
                <c:manualLayout>
                  <c:x val="-3.4514304601980614E-2"/>
                  <c:y val="-3.8775376720082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B2-4C4F-8836-84D7836043B6}"/>
                </c:ext>
              </c:extLst>
            </c:dLbl>
            <c:dLbl>
              <c:idx val="2"/>
              <c:layout>
                <c:manualLayout>
                  <c:x val="-3.6841239292435962E-2"/>
                  <c:y val="-3.4515525814864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B2-4C4F-8836-84D7836043B6}"/>
                </c:ext>
              </c:extLst>
            </c:dLbl>
            <c:dLbl>
              <c:idx val="3"/>
              <c:layout>
                <c:manualLayout>
                  <c:x val="-3.6841239292436045E-2"/>
                  <c:y val="-3.8775376720082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B2-4C4F-8836-84D7836043B6}"/>
                </c:ext>
              </c:extLst>
            </c:dLbl>
            <c:dLbl>
              <c:idx val="4"/>
              <c:layout>
                <c:manualLayout>
                  <c:x val="-4.3822043363802132E-2"/>
                  <c:y val="-3.4515525814864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B2-4C4F-8836-84D7836043B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Demos!$J$1:$S$1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Demos!$J$33:$S$33</c:f>
              <c:numCache>
                <c:formatCode>0.0</c:formatCode>
                <c:ptCount val="10"/>
                <c:pt idx="0">
                  <c:v>13.217213114754097</c:v>
                </c:pt>
                <c:pt idx="1">
                  <c:v>11.037234042553191</c:v>
                </c:pt>
                <c:pt idx="2">
                  <c:v>9.8716683119447186</c:v>
                </c:pt>
                <c:pt idx="3">
                  <c:v>10.691823899371069</c:v>
                </c:pt>
                <c:pt idx="4">
                  <c:v>11.34393063583815</c:v>
                </c:pt>
                <c:pt idx="5">
                  <c:v>11.481218993621544</c:v>
                </c:pt>
                <c:pt idx="6">
                  <c:v>11.275720164609053</c:v>
                </c:pt>
                <c:pt idx="7">
                  <c:v>10.881174899866489</c:v>
                </c:pt>
                <c:pt idx="8">
                  <c:v>11.339092872570195</c:v>
                </c:pt>
                <c:pt idx="9">
                  <c:v>8.8856518572469039</c:v>
                </c:pt>
              </c:numCache>
            </c:numRef>
          </c:val>
          <c:smooth val="0"/>
          <c:extLst>
            <c:ext xmlns:c16="http://schemas.microsoft.com/office/drawing/2014/chart" uri="{C3380CC4-5D6E-409C-BE32-E72D297353CC}">
              <c16:uniqueId val="{00000007-0DB2-4C4F-8836-84D7836043B6}"/>
            </c:ext>
          </c:extLst>
        </c:ser>
        <c:ser>
          <c:idx val="4"/>
          <c:order val="3"/>
          <c:tx>
            <c:strRef>
              <c:f>Demos!$A$34</c:f>
              <c:strCache>
                <c:ptCount val="1"/>
                <c:pt idx="0">
                  <c:v>Cardiac</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Demos!$J$1:$S$1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Demos!$J$34:$S$34</c:f>
              <c:numCache>
                <c:formatCode>0.0</c:formatCode>
                <c:ptCount val="10"/>
                <c:pt idx="0">
                  <c:v>0.81967213114754101</c:v>
                </c:pt>
                <c:pt idx="1">
                  <c:v>0.26595744680851063</c:v>
                </c:pt>
                <c:pt idx="2">
                  <c:v>0.98814229249011865</c:v>
                </c:pt>
                <c:pt idx="3">
                  <c:v>0.62893081761006298</c:v>
                </c:pt>
                <c:pt idx="4">
                  <c:v>0.79479768786127158</c:v>
                </c:pt>
                <c:pt idx="5">
                  <c:v>0.56697377746279232</c:v>
                </c:pt>
                <c:pt idx="6">
                  <c:v>0.98765432098765427</c:v>
                </c:pt>
                <c:pt idx="7">
                  <c:v>0.80106809078771701</c:v>
                </c:pt>
                <c:pt idx="8">
                  <c:v>0.48596112311015116</c:v>
                </c:pt>
                <c:pt idx="9">
                  <c:v>0.21849963583394028</c:v>
                </c:pt>
              </c:numCache>
            </c:numRef>
          </c:val>
          <c:smooth val="0"/>
          <c:extLst>
            <c:ext xmlns:c16="http://schemas.microsoft.com/office/drawing/2014/chart" uri="{C3380CC4-5D6E-409C-BE32-E72D297353CC}">
              <c16:uniqueId val="{00000008-0DB2-4C4F-8836-84D7836043B6}"/>
            </c:ext>
          </c:extLst>
        </c:ser>
        <c:dLbls>
          <c:showLegendKey val="0"/>
          <c:showVal val="0"/>
          <c:showCatName val="0"/>
          <c:showSerName val="0"/>
          <c:showPercent val="0"/>
          <c:showBubbleSize val="0"/>
        </c:dLbls>
        <c:marker val="1"/>
        <c:smooth val="0"/>
        <c:axId val="62651776"/>
        <c:axId val="62805120"/>
      </c:lineChart>
      <c:catAx>
        <c:axId val="62651776"/>
        <c:scaling>
          <c:orientation val="minMax"/>
        </c:scaling>
        <c:delete val="0"/>
        <c:axPos val="b"/>
        <c:numFmt formatCode="General" sourceLinked="1"/>
        <c:majorTickMark val="out"/>
        <c:minorTickMark val="none"/>
        <c:tickLblPos val="nextTo"/>
        <c:crossAx val="62805120"/>
        <c:crosses val="autoZero"/>
        <c:auto val="1"/>
        <c:lblAlgn val="ctr"/>
        <c:lblOffset val="100"/>
        <c:noMultiLvlLbl val="0"/>
      </c:catAx>
      <c:valAx>
        <c:axId val="62805120"/>
        <c:scaling>
          <c:orientation val="minMax"/>
        </c:scaling>
        <c:delete val="0"/>
        <c:axPos val="l"/>
        <c:title>
          <c:tx>
            <c:rich>
              <a:bodyPr rot="-5400000" vert="horz"/>
              <a:lstStyle/>
              <a:p>
                <a:pPr>
                  <a:defRPr sz="1600"/>
                </a:pPr>
                <a:r>
                  <a:rPr lang="en-US" sz="1600"/>
                  <a:t>Percentage</a:t>
                </a:r>
              </a:p>
            </c:rich>
          </c:tx>
          <c:overlay val="0"/>
        </c:title>
        <c:numFmt formatCode="0" sourceLinked="0"/>
        <c:majorTickMark val="out"/>
        <c:minorTickMark val="none"/>
        <c:tickLblPos val="nextTo"/>
        <c:crossAx val="62651776"/>
        <c:crosses val="autoZero"/>
        <c:crossBetween val="between"/>
      </c:valAx>
    </c:plotArea>
    <c:legend>
      <c:legendPos val="b"/>
      <c:overlay val="0"/>
      <c:spPr>
        <a:ln>
          <a:noFill/>
        </a:ln>
      </c:spPr>
    </c:legend>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Sheet2!$B$2:$B$11</c:f>
              <c:numCache>
                <c:formatCode>General</c:formatCode>
                <c:ptCount val="10"/>
                <c:pt idx="0">
                  <c:v>15</c:v>
                </c:pt>
                <c:pt idx="1">
                  <c:v>17</c:v>
                </c:pt>
                <c:pt idx="2">
                  <c:v>26</c:v>
                </c:pt>
                <c:pt idx="3">
                  <c:v>52</c:v>
                </c:pt>
                <c:pt idx="4">
                  <c:v>94</c:v>
                </c:pt>
                <c:pt idx="5">
                  <c:v>191</c:v>
                </c:pt>
                <c:pt idx="6">
                  <c:v>185</c:v>
                </c:pt>
                <c:pt idx="7">
                  <c:v>372</c:v>
                </c:pt>
                <c:pt idx="8">
                  <c:v>663</c:v>
                </c:pt>
                <c:pt idx="9">
                  <c:v>477</c:v>
                </c:pt>
              </c:numCache>
            </c:numRef>
          </c:val>
          <c:extLst>
            <c:ext xmlns:c16="http://schemas.microsoft.com/office/drawing/2014/chart" uri="{C3380CC4-5D6E-409C-BE32-E72D297353CC}">
              <c16:uniqueId val="{00000000-16A3-4975-BB59-C823C9AA3340}"/>
            </c:ext>
          </c:extLst>
        </c:ser>
        <c:dLbls>
          <c:dLblPos val="outEnd"/>
          <c:showLegendKey val="0"/>
          <c:showVal val="1"/>
          <c:showCatName val="0"/>
          <c:showSerName val="0"/>
          <c:showPercent val="0"/>
          <c:showBubbleSize val="0"/>
        </c:dLbls>
        <c:gapWidth val="219"/>
        <c:overlap val="-27"/>
        <c:axId val="341313496"/>
        <c:axId val="341311528"/>
      </c:barChart>
      <c:catAx>
        <c:axId val="3413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41311528"/>
        <c:crosses val="autoZero"/>
        <c:auto val="1"/>
        <c:lblAlgn val="ctr"/>
        <c:lblOffset val="100"/>
        <c:noMultiLvlLbl val="0"/>
      </c:catAx>
      <c:valAx>
        <c:axId val="34131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413134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Sheet2!$C$2:$C$11</c:f>
              <c:numCache>
                <c:formatCode>General</c:formatCode>
                <c:ptCount val="10"/>
                <c:pt idx="0">
                  <c:v>3</c:v>
                </c:pt>
                <c:pt idx="1">
                  <c:v>5</c:v>
                </c:pt>
                <c:pt idx="2">
                  <c:v>9</c:v>
                </c:pt>
                <c:pt idx="3">
                  <c:v>10</c:v>
                </c:pt>
                <c:pt idx="4">
                  <c:v>36</c:v>
                </c:pt>
                <c:pt idx="5">
                  <c:v>42</c:v>
                </c:pt>
                <c:pt idx="6">
                  <c:v>55</c:v>
                </c:pt>
                <c:pt idx="7">
                  <c:v>82</c:v>
                </c:pt>
                <c:pt idx="8">
                  <c:v>118</c:v>
                </c:pt>
                <c:pt idx="9">
                  <c:v>101</c:v>
                </c:pt>
              </c:numCache>
            </c:numRef>
          </c:val>
          <c:extLst>
            <c:ext xmlns:c16="http://schemas.microsoft.com/office/drawing/2014/chart" uri="{C3380CC4-5D6E-409C-BE32-E72D297353CC}">
              <c16:uniqueId val="{00000000-7186-4444-B383-3D0E115096C8}"/>
            </c:ext>
          </c:extLst>
        </c:ser>
        <c:dLbls>
          <c:dLblPos val="outEnd"/>
          <c:showLegendKey val="0"/>
          <c:showVal val="1"/>
          <c:showCatName val="0"/>
          <c:showSerName val="0"/>
          <c:showPercent val="0"/>
          <c:showBubbleSize val="0"/>
        </c:dLbls>
        <c:gapWidth val="219"/>
        <c:overlap val="-27"/>
        <c:axId val="341313496"/>
        <c:axId val="341311528"/>
      </c:barChart>
      <c:catAx>
        <c:axId val="3413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41311528"/>
        <c:crosses val="autoZero"/>
        <c:auto val="1"/>
        <c:lblAlgn val="ctr"/>
        <c:lblOffset val="100"/>
        <c:noMultiLvlLbl val="0"/>
      </c:catAx>
      <c:valAx>
        <c:axId val="341311528"/>
        <c:scaling>
          <c:orientation val="minMax"/>
          <c:max val="1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413134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Sheet1!$L$2:$L$17</cx:f>
        <cx:nf>Sheet1!L1</cx:nf>
        <cx:lvl ptCount="16" name="Cases of Anaplasmosis">
          <cx:pt idx="0">0</cx:pt>
          <cx:pt idx="1">0</cx:pt>
          <cx:pt idx="2">1–10</cx:pt>
          <cx:pt idx="3">1–10</cx:pt>
          <cx:pt idx="4">1–10</cx:pt>
          <cx:pt idx="5">1–10</cx:pt>
          <cx:pt idx="6">11–25</cx:pt>
          <cx:pt idx="7">11–25</cx:pt>
          <cx:pt idx="8">26–50</cx:pt>
          <cx:pt idx="9">26–50</cx:pt>
          <cx:pt idx="10">26–50</cx:pt>
          <cx:pt idx="11">51+</cx:pt>
          <cx:pt idx="12">51+</cx:pt>
          <cx:pt idx="13">51+</cx:pt>
          <cx:pt idx="14">51+</cx:pt>
          <cx:pt idx="15">51+</cx:pt>
        </cx:lvl>
      </cx:strDim>
      <cx:strDim type="cat">
        <cx:f>Sheet1!$G$2:$H$17</cx:f>
        <cx:nf>Sheet1!G1:H1</cx:nf>
        <cx:lvl ptCount="16" name="State">
          <cx:pt idx="0">Maine</cx:pt>
          <cx:pt idx="1">Maine</cx:pt>
          <cx:pt idx="2">Maine</cx:pt>
          <cx:pt idx="3">Maine</cx:pt>
          <cx:pt idx="4">Maine</cx:pt>
          <cx:pt idx="5">Maine</cx:pt>
          <cx:pt idx="6">Maine</cx:pt>
          <cx:pt idx="7">Maine</cx:pt>
          <cx:pt idx="8">Maine</cx:pt>
          <cx:pt idx="9">Maine</cx:pt>
          <cx:pt idx="10">Maine</cx:pt>
          <cx:pt idx="11">Maine</cx:pt>
          <cx:pt idx="12">Maine</cx:pt>
          <cx:pt idx="13">Maine</cx:pt>
          <cx:pt idx="14">Maine</cx:pt>
          <cx:pt idx="15">Maine</cx:pt>
        </cx:lvl>
        <cx:lvl ptCount="16" name="County">
          <cx:pt idx="0">Aroostook</cx:pt>
          <cx:pt idx="1">Piscataquis</cx:pt>
          <cx:pt idx="2">Franklin</cx:pt>
          <cx:pt idx="3">Somerset</cx:pt>
          <cx:pt idx="4">Washington</cx:pt>
          <cx:pt idx="5">Penobscot</cx:pt>
          <cx:pt idx="6">Hancock</cx:pt>
          <cx:pt idx="7">Waldo</cx:pt>
          <cx:pt idx="8">Sagadahoc</cx:pt>
          <cx:pt idx="9">Lincoln</cx:pt>
          <cx:pt idx="10">Androscoggin</cx:pt>
          <cx:pt idx="11">Oxford</cx:pt>
          <cx:pt idx="12">Kennebec</cx:pt>
          <cx:pt idx="13">Knox</cx:pt>
          <cx:pt idx="14">Cumberland</cx:pt>
          <cx:pt idx="15">York</cx:pt>
        </cx:lvl>
      </cx:strDim>
    </cx:data>
  </cx:chartData>
  <cx:chart>
    <cx:plotArea>
      <cx:plotAreaRegion>
        <cx:series layoutId="regionMap" uniqueId="{263F206D-8B75-4EE0-990A-DC1228BFBBFD}">
          <cx:tx>
            <cx:txData>
              <cx:f>Sheet1!$L$1</cx:f>
              <cx:v>Cases of Anaplasmosis</cx:v>
            </cx:txData>
          </cx:tx>
          <cx:dataId val="0"/>
          <cx:layoutPr>
            <cx:geography cultureLanguage="en-US" cultureRegion="US" attribution="Powered by Bing">
              <cx:geoCache provider="{E9337A44-BEBE-4D9F-B70C-5C5E7DAFC167}">
                <cx:binary>3Hxrc9W4tu1fofh8ndZb1q7dp+pI9nrkASQkpJsvrpAEvy1b8vvXn7kCoSHQfdhc7odLd0FXlpds
SUNzzDHHdPrft/O/bqv7G/dsrqvG/+t2/v151vftv377zd9m9/WNP6rzW2e9fd8f3dr6N/v+fX57
/9udu5nyJv2NIMx+u81uXH8/P/+vf8Pd0nt7am9v+tw258O9Wy7u/VD1/h+uffPSs5u7Om+i3Pcu
v+3x78/PbvLm/vmXH5Pfn+9umlt7Wz5/dt/0eb9cLu3978+/GEueP/vt6SO+ms6zCmbcD3cwmLEj
LhVRAmOCBOJMPn9W2Sb9eDkQ4RGVEq4piYVUIgwfH/7ipobxH2f0zNih6ZfHa9+c2MO0bu7u3L33
sLKH/359gy9WAxsR/+0ufHrm7eHZh71PAYbfn181eX9/9+x1f9Pf++fPcm8fJucWYw8rvnr9sEW/
fYnef/37yQewaU8++Qzgpzv8v136Esi/x/e/nbW+t/anIiyOBA9DEkrKKcdc0K8Q5ipUVKrDlzDh
jyB+APjTlD5t9z+cvW9D/PUtvgPkrwf9OjC/um/sO39r+8et/ma8/IeBzI8YQhwBgJgQJNHXMAum
qMJYMooFQ+Lx4R9w/jSnH8f561t8B85fD/p1cN64m6as8uZxp38GzOxISYY5BsKmH8P1c76W6Igx
ADdUKBQKfwXz45R+HOWv7vAdIH815tfB+FXuIf/fdEMOueYfqPE/juaQSsr+4uUnpK2OSMg4kpJj
JljI2OPDP0bzX7P6caQ/W9qnm3wH2N8a9uvg/drW987f/2Tq5piGQjDC+Lc0mDpSkME5E5KTg1ZT
X4L9OKVPIP3DMfx2hv7qDt8B81djfh2Mr298Bnq/tz+VufkRQuQgxRhVimGGn4S0PBIEKwIiDRI5
VU8T9F+T+nGcv3GP70D6G6N+Haxf36Q3dzeZvX2MqZ+RpCkELCCNMeaSAOagtT5P0kIdQTSDCMPk
oyZ/fPgH9v40px9H+utbfAfQXw/6dXA+uW+a+3f3PxVmBpIbNJbCQimCQwml0xOYpZBEEsUeL39g
5g8oP87ox0H+6g7fgfFXY34diK9vqjv7GEk/I4wB35ATQFaQB48E8u4TfPEBdsWlFFRI/CQvP8zn
x9H9cvh3QPvlgF8H19McXK/qp+ZidoSAmanilDD5jWJZHUESVlIyGSICOvyJvP44ox/H9ukNvgPd
p0N+HXz/u7kDz/XWpunPLpUxJGHJGLhaCHwP8EY/D18olcHyZFwhBskYgTP2yB0f+Pnzaf040t+8
y3fA/c1xvw7mL+f31t09bvjPIWuOEIKIFh8MrifyGtCWXAgRInBGCKIY/LHPs/GHCf04zk/GfwfC
T0b8OtieNHZ+3NyfgyyiQiBy+PeQZ5/EMahpBE6JpEoQhshXZH2Yzo/j+sXo70D1i+//OpiaoX53
76qb5qfGLD0KKcUI5DMTBCzLJ3USxCzlCmxroPFDyD7tTfw1qR/H9xv3+A6UvzHq18H6T+t+agOK
HoGMYtB1YBzsSmDor/KwxBw6jEogaEM96T8dJvPj6H4x+jtw/eL7/x8g+s9T/GLBh64jNFP/1hv8
TxvH/IgCapBOMaMIvMsn+RZYGUJWgYMt2bdw/djh/vvpfNup/FZj/MPC/nkr/t90gf++Q/yp5x5B
cyB+6NZ/1iT+56uP3eUnQ/8eOkiIH/Zxf/f7cwzmoQCy/AzPw40+fuNje+BpA/LLgfc3vv/9eSDk
ETQMORKcIinwQ3073X+4pICZQU5JjBnhMjyoqca6PoM3CsQRDIJ3BZikoRQP4e7t8HCJHQloToWg
yTnocQwvEzyu9ZWtltQ2nzbm48/PmqF+ZfOm978/V/DqQfvha4fpcgb9aoFCiZnkD7LvcP325gKc
W/g2/j9yJnVacux23E7iInAJPeOkW7pOZykrjW3ltiiz9E8197FsVf6GzsWbSrnXdllTjVWS7fPE
7/N6WI8FTuLSiW2H2J6HQa195bEuU35SpSWK26WKgqJLIuvq5jL3Ybvqvi/n/VTZNtXronhjwqaZ
hJnLIGRmHIMwPe44fKbLpuXqnqy8Ss8WNm5XPOT9dpFr0J7lVVmsm4Q6FOgODdm6YyKxPdKBl3m/
KynPTLCGrY182qP6dprl0sW9KsvhsoL+EDIhHZBO2qbklyjtq9NZDK4/Hi3lcMeh3o4k7FItwyxA
Z1nNqBnp2NSaDFN5l5CUmgytxLBZ5MOJz0rHr1svsd9XLe3nk4qzVFdjXkd1uY72uKS+lbXhoa2E
5kGSddelUq3ajoiM2yDDXbURdMytkaTsL9Vo5/MC5e2rug9lFjcDCD0T1A2TmjVoEDvqstbvWLKs
+VmxVuW6T1WXim07rmGoXbCuYWDKuiy7XVAXzm3okrek0HNdXnWMUrTFqEo0nMUkN7RfwnI7IHb5
+TsgX5y9W9suLk+zjy/xfPrxv3bxRfzwSshfHx3eAPrrp+29PUSXf/qlA0l8+tZfr5UcgvLTOyZP
Qv3Da0SPsfGfXPx7kviCI1TI0D8RxBfs/EAOH0Y8MoMAZhDQkKKEixA0GvgjH5lB4iMUohCHWApy
iH4gokdmkEcM6nF4E0UhElJID8+fPTIDPRgy8nBgMdTjRMn/hBkw6MYvmUFKRaHQYyqEqgCM9i+Z
oZcFCvo5WHfDorluW11gTfoIDZrc4mP3drgM9mm0Fprvp1R/tlHfoCUMC3zy8BB8B3D/lYLVQH/2
y4fbhtsOMuK6o/OsUW7W/qSaXtR2I/otyvXcmVDc4+n/9rGgoz5nw4ElfHQ5PNb9MXQmq18OwTYe
KrMQnfgT3m5E/b888iv+Bd7/fKEHFD7j31Iol4QjPLGnZljPsdS5j9NEL3nUF2/+eVcPyePpvkI/
JWQSGioI3oDA5Mm++ipoi3Ts3C7tp+Q4E3ILRsDLuVeZpk3YneW+zGJqQ6+FSvtooWVxpuqp1Jnk
tbakPJN1s8ZFkIQbOLnKNEtNzdS11qyu5hEGJtXUo2GzSnSdyBFrW2C0WWqvh4LdjZ3SM+yHppNs
dk1a0sjRut+WDexw2SVxVkwvk6AjUV1MZ0zgQuerLyI++yYSXbgZ4Z/Io33WW7RnllwMqWVmRbOe
5yWN3cpnTUX9Iunz7DixLmqYA3b1pQ7y+YqG7WiCRb6eZZW8PhtyMmvS5rtpWlGcSJRGqYWslnm8
E+7GLzOcPHqTLWulbbNcQZo3UzP0hlX82ItRGkz9mZysIZwfN9mwn0h/S616QZK11Kqh97wezvK2
e0vJeDUtbeS9Pwv4dL2QSRrZw86uBZbGiyQqsTPDFDAt/JyalY9xJd7BKxOtEQud9TqyTofDdDX7
ojVt696itANgiDVNHmyWJchMbWWnxRzOEbW7rrzFDbmnAYybKCBByjwSBG5F0rI1YVgb3KznFttt
O1VL7IYpiWHbdkG3/NEEx8KWddz3q4iG1uC6wrrJ8axbm8eM2bcytabIy1gOy325zleZoBFPZ5O7
+WqZ8sxUSbsdGzHrUq73lNZXaXvX1P5m8F0VLWHYaVX4wAyBWcqijuXUvk3mRgdSbEgTsg0V4xVv
63s02Tjv+yo63Kem8xVa+MvFvhKdqqPSM6z9avKWh1HYWx2K7CLlQFetm6O1CeAr1saM+NM1Txoj
62qKhqDtdC3mUleUjlHtYdfClkSTQO89gTXu59CWurbsPpAh2eI+N6xGpS6DVwmZsJZF/t6XsILa
J0xnQX9aQoluarr2mlTuj4KyWRfW3ykbVjrI5BwPZXlcl/DtYKX3qMpbXaVw5sgqjBKFxti2pgth
Ih2IF7M2a23QmMYFKshZpeSuE11psg7mLH1zrrC7YCsckwrjU1uo1IyBqmKKbKWrINv3FYobgtlm
6uD8dGU/6axqtF1QlCdI6KzsHBwZGDB22wegVQik0yU3oQpfwb1SY3vg+AQ2YyJu2wYMwdP7CGfT
WdqS80XmH45vQ1Svk87e4kKM0RxW5+lSFHpMPag7Fl6ULqnMDArPJAFutV1Lrylfay1FuT+cm3lp
Lst6erEQnhpa9W9xJ1LjgzG2tuWGSRXoQLlFjwTBA2RrGj7cV0Ez6CVDu3GoNxC+J9BDLPYDWifd
UhGPpXuVNzPe+sGfhW1/FTSO62KA7Xs4eagsI+DdRou0fUsIhGGVd/W2KJI4d0ka80PEWYngwGxR
l23UiDI9LxCzHSPFbuRWD6SNyzQdddivEJ0gc0Fpofsa96/JVLwoCTYrg0jFh7+ghV0bPwDHM5Bf
SkxXo4Q99ty9lXnjIqmGc7eIVBdq2YZN2mkI58WMb5LRkXjgk9R1X7cm7WZmgD8NTqs1SoZ6fzhO
oQ3GaCFAZmmfR7LNryr6xnWEbVDYlprX4pzbYFMICMis5Hqxy5u+bSedIAjxLFk3awOU/0BHJTKL
x6VZ6v5s4EOphyobdJ3AolSnkYCHFCm77z0Q1bgAIhUIazNPUUOSC5D0cBlAZSsBJ2wCLlZqt1Jx
kdFlK2Bi/QwfNsqe5yw/d+O0HVxzFZDSbVy+5Frl7mH8vPYbLu21ItNVNy5XTtU+CpKXSMBxRvks
TVrMV0OdblKZvx7WLgZSLXUzsXtiYZ7DdOAYV791Ob/qmnhMW6mVo/e2WK4Ih9MIXLZHMz2fWHWO
UX1eq+69WmU0cqJTcohjBoiuM2yXD8oNG+2gUVgvhnd1ahK5bFlQHyerPxsQbEU9AzpDceoz2Nb5
QO5zABwkQwvbmqWal0Wr00l0Oof8Y9wyn7kqgKypUqeJI/e5DIA7i/yy6l+Ow7Zb+zdLuZtH4M9A
wdLSsPB6Dpa9V+7tYUuWDlIMYWOhU4imuqwWU47rwwJxUHGoW7LjhwPP2/5t54vjRsl2q9bYwzPN
giGP5pZvpe//hIycmppksSsAcJUsSYx8fS6ZP4PU/jaj6R+uzLDOJdsKuZanC6TxQfoYqzzZqjmr
op7QeHDVuxWL1hQHVuMJsnrCZaCxWztdrb3T+ZTHyTQZO03leTi5ZWdb703fJoWZpD8vlmY0Vjkc
h1BH4oyfuraBEMrgxXQ81eeugaAg8/SK2ezFkPizroEKbXJAeofMl/XVGS36cxbYIeY2ew05+gQg
TKICyi5XktSE01U7y3rDOFl1WdjG9LN636fNtnaQAbIatRFukPYhLKHPchtlvI2heuQmgIg9DvOm
NqJfrpTMTCFyFAPLBtu2rUkU5lka5UuyWfyJmy7XtI6RLF/2xKVRJbo1CufwD9dJCtyhqM64Jp0c
4xqPlZZQUJk+9VWMONwKkuqd52vc1uxVURAMCXA+LeGP7ZtKL0m/a8lIrqcsiEJeb6sRZE1SDCdT
0Q8nhejglPINlKjkdA1EpdkQlDrPWWcm/qeQcJQ7O8GjZvJ2wtOxt6VpoIQ01q3DfhRdbKdUvVzd
fJ6tWQAcy27mpB91WaWNGSefmKqCojyksKisCWE7K1FvClVejqvtNBFrYsqqehfYcoCMvEKuGFOr
syFAQNqORB1rC2Nrquc1ZceewIzGqd8XXUONCsABSOX5IJJ3bKlKU/bB26AnoHWCBXZjGXe5NDbt
vJnrKdRAfBfBGO6d6sOoIFyHvuW6CeaNLEDAwVLaqHbTotGwhruAuVOydi/pJJoTv5Zv0gDIZ5xJ
ENO1iFtmZj6iXahwvRG4jdom78wsKQJZlsy6w3Wu8crz3RhOt6tsm+OCOh2OHMcjD83Sj5dhPzAd
kiCC7GDhEKFQw5/jhUJOd2wK4tXfAdtNJ2KcT1O64rifh0qH03BZ4MGanCc3toME9GESeZeZceE7
trwkwXqq5vwtrlUedWhKDaPVBPGRgTaAX4swNFfE2DzdFAG6DtKkN3nf7gSd0W5t+8oo1DZ6bjJN
it5tLRShuszY5ULzC5rJOpL9mB47wprI9RjHVCVNhC3In3akbjvP4QtWUdCB9NhB7gUzx+7zImtj
Lvezle8SeN82qoKabFsX4XW+GyUEVZJhMGmKag8EfLB8kn4T9nkODlOLdj2xF01Vgkrq/K2H0Ixt
e5fXcCCyMbtlpGz0sspFFxVqtUzWSIHijYqlT+K5jUo+361oxPHcVCMILQu8vZYQLUC5XaByEHgw
+YcTBUSRyzCHeEnOciuKSM2bRLrR5MAe6XKKp1aAo9OAB8VIs4OdoIdKAusML5Up0iQ/nYPkVcXv
0grA9sIWMW+aM16uVcwGOGl+XuPZ8jxewqSLaZ6/K/uxiuc6hwqkqDX0aIJY8XXUUNyCsgnLRCdN
T/XaCbeRqYdMjz2NAoKuchroISVlXEH1ZVTVyW058Zu6HiMQW/s1dOOrOl+ABjg4SWmyTSCFbwov
QF1N/fvZQSKe5vIdVEWjwaShuu0YaOHabQM6KKgfUsjoy2rgGBdRT9sGSh++aRB5A2/zdKbHVRi5
NMwNti9kXgaGZhj2KllH02blRYv6RhdjclnaIdsq3A3aDSBbiO/sZiyAj3piVFYCK9ZjEVlOT1le
vsuaqYHcth8kqc1QkdHMjL0Qlt8NULAa2VVq6zjp4xDKLcfkXZ2S9w1by2PHQdq2tsh1RwBXwbza
zqLbC+5L41FRGFQO15UYL2Qrvcb24LCBO5mGDk4BSfpzly3RKPEUZ7J4EaTDe+7mJOath8J2Ka4o
qrJNQKZpDxr1BW+qDamEN3lI7QaTsTvxIC16vAlQ10OxWRYxaEoBrqHHpvADFBsUjrQYqggqhY1Y
cr9NZbKhbh5N5cM/+hLzyLHgdd7KC9KOAqqJ2m8rugo9yXTDshZUM/a6cx5E7NL6bVLs1MjzM8qT
18lZ1XB+4UvrTJaUWdSMx0XBDEOWm6QcYWyxQs0hecTXvtnDT+/k2mcRDsRmUiOLU9V3UbYUwDbj
lrJrFU79zVyp14Iu/R6UldXVLBINuyaiQkmg8ImfghAG/3OGuFaTejmtKVTkYBlkw7QY4V1jShqG
mx6RS07YyyCc3zFXLRH8Ohzgm74oJjXtGwdquxLTtm7ndyHnCkgR4gx7ZOMpaaB2D30Wwe7Cce+n
2BaFiCRL1b6faqjomPO6FzNUcb4/nftDuBVu2olBRGs9hposqzpUm3A8VVmYOXWbSfJgO06Hk1Yx
FGGOtrQjMTx7M2VQMTqsPBTFuTIr1BgoD+jxMI/7NQCtn3XhsgGoMptG4EDsmhBxIyR4Dx78hqaM
g9EC1xTS9A1adyosT+zUnvVVtWglli1JQPPlbRllbHURyjbtPKNINPTPBrexw2N5PNbVOxlkb6ci
LuGXKdF6zEDV6JZ3N5YFUBfM+LjE7LhDyelA6ngN520wdhI8kvocrd19uSx7BinYKNe0OivQAvwP
5xf8wp3wzZ9oSTNjG7xfbHtu8+CmTWupQWd7XaMO0gkzzYghp4HM0V6oiz4bffQSW7HAiXV3aCpr
3bQVeAUNbrYy7zZrKbvIDrMy1l4MHCrZpLeZIbZ8V9DUa9SwySysXQ085nXDwDks12WXJPEIr3NH
YqD4NJHhiWvQduRvglk221XwbJPg+gU0ttddvsD5TPoqrpucx0Fn7JCvG9YO97VvL8Y6ey2b5E1T
pIURFXQowqwROq2AVGVwQhEPojpjbp9ze932nERVI+wmCWMCfpTuJp5pJUvjynA9aVdqqhRmALt7
Ojt67nN2RoWrjEO22BYt3gwVnfeMwWwqEe7g9adTtfJ1Z9PiLEjASSkANlC19FUbVDDLdAk0m2vt
loBtGVQokSzrTV11V6gB/2TOCp3M0KYo/ciitK1fCc+AmcFNipcWyrt+bFQ0gLDXYgISTNogFt34
qqezA3cISHxA4o0AkbTBTWBqNzgj2SBOaIj2+asAheNuyfpZ18XwXmSii4qtbCwYdC1sF/EpaCQ5
hFG1hqmmVbGF4mg0qMPJcZXMvR6SqKrLZieslQbc56t2ydXmUN+VvHPx0l0TcDCMKDKTNUBvRRFu
E7QowzJYQde+GCSEY7ZU2WlVgPxZWHBsEbmoJv+HbHoUsWUtzFgvL0rpoNMxDwTEioAOTrluMs6i
AePGTN4v0ZIDhWXQiSgb5iOalVqU83g29/MMVVvW6RIswd1SL9NmwXbeBdQZReEnC+2W66GQp0M3
TZs1cM2WsdWe2HKORbEqTVEb7EdeXMg0qPeW8HPaUXrSgAhKDlRfInmMErsJ5sJDzBWgWGWCjV/A
+aVpWpsuSPmOotlHy0rfZd5dTr59SWQmI5o4ZdSynFR4chsCr0VCOKuzqV7dfpiq/UjIy6qz/GRe
ScTSbtq2NWTXekHGjRkYTt0JEA4U9odcLQZVmQnKtCKDqkkpSNjcZyB1E6nATkNZNK3dtV3rbT0w
0JoZMPu8QgmP3TAaIkJQcjJ5paiN6slTUyMIpJZUp64CJ3Nel5fzNF0nhV21ICg01ZIdtyoAsSyp
23fTAy8WV+Nh8gqDUyw8uK7OptspGXszkrqKHQOrtePXiV1pTObEOOHu2jr4syrhnPlyro7XErJC
xVU8HTaQcLfHHmQFtuGmVYVJy4VFk8rVtpGFMyNwL84SvvGNehNyH2jOYE+b0vuYh+WmDl1UzOy4
WtyJ4PV5FoBr6BVkzGm2oFjKqACnDXam2UxCQviUs8ZL2UBB6almKBAmK5bNMg4+Yofz1Q803yIW
LhrXXRVPcHKqIPBQvt2KhIFdx8kblYJ/WzWxT/MsKl0KpdGfwuHpNI2g4p63s3N7W2N03E9gPjZr
AbGCq/eNEKMps2LYcA6yPBn6PvYYzjwc7vkEHN87PnRgClYwMxews4oGL8fCbcQ8nzYNrs06k/IV
a4N3TRnlaSkjgtob5dCop9RVO0hF+Dh9K4L3ZIXGoayAgFO/9DqzmdryIq01HaGpIDWUQGRbLUt2
hl29sx7OHCwFVNYwnee0OQ0YFBBqxdx0qrxrZuD3RXXFtrmy6xzXsk3MyJHTneys6WZQbGUS6nng
s6F4VMbL+pSrDOw5DucvDMQLLjuqC9IEl7IZwyinEzc9yrJ4TRhkRmj+aifACVL2QEDpBC4t0w93
Rn146cOlj+cOtpeUt9M0R6Va6vN8uVm9KrbgopyJoAlAlCtgk+pdHqjaqGaCXu+KdT1wpYk8mIAr
eON26l5OJGxBEove1JO9mnoW6NRBOyDBkCXwcNDWRGwcFi+nAAzoHu0rZU091pfBHU+Sk3Xtpamr
VZol4+fdkm/6lk4H0DZ8zDZd2+4H1t10fL+4MgWPFEpyz5N3Isk3SRG+AHG1UczFq+IDyAKsdCrC
azrTE1F5Pcpl1U2PTwMBNnbnN7WHeJ9gFaF1N6UjGTiCQKfgjQ7ax9aNd4qApZzj6oUoM8PLFIR7
4ZfYXszilIolAIt/DuKe1yARJeS83iWbVvjTtE2sCQd8GbQIGN6n0XgoMrIAR4hn52mT7bmzGJyB
zIKWptdJWWjWdTchWaBpMwTnoFBvDm3jZViuizQ8hT7BucdAdlNw3Oay0itxN3O5tGZq7U7ksDQ3
2xswBq/zmV6uAbucymqT99NZAD1HXVJV6bQt2ghO/I0X62sWNH8yBx+UgTtRfkDRwgPQWqqNRdBe
VG1WGQ/Jslx5EC8z7sHH+qPv+kK3uTqt4SxoS+0tDRCGdQOfOQp/LW9qjN92SwjbwkgMXU2oEksG
hqcFJh/q1XRdZXjjpHnIO9DaPnaVNBXUVyhhkEW6wkMdM9U6nbOzUSUxhrK2gv5QVFcyNZxdWHgD
7zVNep3mUAQGwC5N0iE9e+iluxY0N4c2iyicMGNP8sjtFwhJo5Jk3CLkQj2FtTRtUUzndux2Us5v
SZFEUGi/9OAvxQX8+qppxfwKCkkJ/vmuSWrwmog4K71dzxYvr1cu/kBizCNSg3TKMjvFrHmR9dMI
OdpRPRZQuaN0ANHZVpBSIc1kYij0Q5FXpeAisBEkHSo2WZC/c+Uyv/AcaD8PcmiFpAXMAWq/del8
1EvZ6kTZ13ik4TkvwdFb0rmIGrG0e0LabiOSXp1P9RbV99Oo3jUhfRUQCHOuuj/nEdiid1DthJeB
m+F5hSt0pRZoJae+AJ+FreBMV6GZcjj1tFjAUz4Utj3d8cTVGkNYVfByspb1eQj/J5FoKIAg58we
h6WAan8AWSKxvBxxeuG6AQzUccqipT3+H8LOYzl2XV3S79JzRNCbKejJ8kYlaYKQJQk60Junv1nq
ju6++544Z7AV2mstSVWE+//ML6G/gqVtIRHJ81QmOjn3Ne9c0pqnhdfNbobjcDakaFKll2qWc7/v
JCPWl/zBxzaNiVz2frGqPmmkLGng1VGpM+56O2thqZ0gC+RBxwyWVKhdNFhMbSuUsKuKy2RO7cGw
xqgZyi7Y+pQHmhxwayP7olFv2bp896SFNwTRP0Gx1yW6CmZlqWy3JrBgGLr5cdlwmvQNDt0UA6Ew
AzsVnpllNjYEwO7W6feK5Gmkanoakkfbuas8QCrorJgJ6Ffts079OwtTgm/AlQsIAJwGi3FIdRzZ
1lgcVAIBuIKo6pX6vgUP4hK9tlwizJuuqT3Wc5ZhEG0f0A+80QU2ooTB+9voQSzUtJ/ZedAFp22W
f/5NXcIdtPgSQBtatM8KNIPsN5PfElSUi5jnTqqskyTXA+iY6ZBvqd9WPWCjmY3UENO7tpgHa5Ig
KDzXOfqVX7XDuCv8s8tl6Mqt+B3TzLMYvq3dZ9zholFdtmbB32yYSvtmP19j8yy32mJzBwvSRds8
KyLoiC1vGrepG3hiK4TQwXYMAbsX4Ea45A2+pcBplnHRu1zd/BE5JycH0xcr3P6wZ9ikOdM8UVpr
yAtUANysMirJ43Mj4rXLNOgd5cTOo3ZVISzGZgNQqCk9bD+Dl5fjBvEfrZpkefaGU3nrR1jf3YyW
nfzyaV5jec1Ht6431zBNrEG12lCf4EUq6DeUbSbhQGpqt2if0HuhcpSIZy3Sby4L2bMz24wnM5YH
43vrMztW+1SioAJUNzOH5fD32dhPsouJKsPQX3LfZnnpjlbdOCVKgVzCETGk0xxqqqbQGdWxI1Sr
dskq7vpQFJFchOZyVgjWLB8qnaZZL2i9rE28WtitU/mh5CyBX1nG8kSwkjPIFIotyUchqWnUzFPq
QGtwM56i68H5GHZkOemWZEKwqPLjIJU/pYZTZjG6EZKC5RpMKV9brgadZAdqqb01RbacN31FK5mf
Migzfrrx71oyYZMqFlwbWXW1kb3rEzFh96uWI6r3dU5HSNklqkZzX2futo02JcbAD7YtlbTdpgqF
UvuoCwY1Cs0UiaW8791M5q8rXjnW5MgTvUNvJ1LbzQs0rTi0d40OZUFp1cEbW5EHZmN8zTDgdaXE
mhVgunQr9euZl29m057m54G26UdVdBIOPJ7STOWTBxuspnK+/o7DlPBBzTAD59OEPoLqef9W120A
6f+biXxPhlp2S1WC9JbpOa1s+Bp5uqE7TNkjHQh5NyffVAcXHdCtaaeRLmb/Y8OXd0kPqRN6rxjM
jsKgb6jGJxTIsFZdjeeGP5j6u5IrWywVzYYXhXa/hnQu5+1O1BlMpGrqo1YUh0q0SlAr7YiCpPcb
FQaWzKYPMtf1bRkhxdpFGUDXuteraKI5VxwFFauzqIXqSDb8z1yVYta3OYZnOpjFykNdTdcA1c1T
BV+mnSa0zBtnrxYauytoz8Sk6RTs3E3WOubi4LNQBq5axPBf09UHuOMxM6QU2hq347S29qsMikhU
8kc5jFDwylIOZsxGt8Tk9VmRbl5jTl1QEZifWl3s1GL9VWCIuOO0brECbSnQivq1zmB22soCcQgu
v58t/sSMOVFaO+rThgWGPqA6UpRg4QSTb9t6+ERNCcd2gr1LRgm0Sc4xaZ7shOzhNikIpWs9X4W0
Nq6h4whFYWM7Hbw+y9zai6l52dgawdjYp1mB0GlsC5pwywhrohb+wKdjoc1yLLbKcqC4evXGIKag
H0rBTvpyaR6FmcpoO+ysj/8+NDjFY1WuM8UDafB/P1UkTDC51wYJ+rBm+G3dH/73l8I/xF/9/dt2
6Db19e875NKNM4WWgBXQWeR1PGhTTjuMI/R4fFteDbmvcnaXUqFHW72/1bnVHctZTWGypWqAzqZy
2KTYIFA2+2xjBTiqkFe6ZMIOZdsvSJ06C0+PdtaRj4uxNR3te5sdVhOTpVY+68H8Kc5rSuQoH8rK
Fys7in5OiszeTngPeSyJEfNa90wrH6mQJvsoKUI4tpV6a6rk5zqHe1yOWQEA5kfXsY9VkmYCbCvg
7+PnXWUc6AAor2ymalHaOzJrUa0Pjc+FeCuyYoCSML/xSnaqhU17ycimYLa0CnRAnqGuUfdppw3+
WmIM1Xy7L2Ieffj6taOOeZFU1RLYOZ5IJSo0L5U+7duG1yBallA06PUUlEwVr/3cVpMuZwUq6+JS
VU3nk6K5LwrADM6qeAP3hb15wQhW42No2M4oxHUtCGxaZTgZXTHQ2ZjBnPRdAk2qBm82Td5QTnpM
FIItRi60SAX35+jS8uywGmwIg1OYzS+kRRTpevmwG0CsuenPOhMY3rhLRyilLW1knkjVc6VrwPNs
dckvtdocptk0aQbl0JPT3o7h4ketBHd5Vhp/6Gy0PnPq8qqC5Q60yjJWnMI2ULA5ny3fNNX+MG6o
oNJ+OKiSUgXbZndPGc0OethqUB/08Q5Kh6PxXv0sV0QEATA/ZpIdzqUzoCONG7L+rLVVPABUUKuW
4ylLl6juwX7kGdzmtl4XZ9Wh5dXTMHmGrYx+UWOyg9aibVm1ydhnsL5EkXoGMxQ6Eqz/QojvLVNN
X2TWRYgZyoSAi9uusKb5E0OaMp0n2qL7ZdUZ8aoYFW6um38VPjtjU5Xo8VLH3Jpfruov+rx+jVkL
rCjXdoh/JPDeXAhDECNltX0qSw9geZmXjvUNk1g/aKvMUEGXXThkm3Y1ThbJx/OYS2i7UwiWksxd
Vdpqt2+Y4RrybEZ1ZcDAriqvhLsVd+BRsVQmc89sbQ50s4RohoY87IbKSjjkoijriR1PE7OjVu2z
eNbxNjD9K6DFhpo0UtOjB7GVnTGyLVgKRd1zJiy/UCf90DA47Dzb963GDuChFK9TuHQyZVZ7davW
4Qa3B4RLZ7lD06cXGTqki2vXpgsU2NGdiU4u6my5E0E5b6XVch00WOsdGfJbqxHNIV0r3Ua7XZ1U
M6s7kJ3Oac0GBXBmwOSEUR7JDA2VhhXmGDXrXma0MU7Fi+7F7jrMcD0XLylDbbpIY/0ytDCRxGKU
L+DtCygF8IWlTpQO5Ev+0j+/qbJ22Qu0UEBzcpG+sBX+0oAi9b7UgAhKblt3bEwQ5MF234FXNY48
ad2JFbaXr40ChRt4lNWBSPz7X55tykFnjeQt+etYGgYVM7x1ZhNYiy05ZVzXo9zo5wNLtekwDPl8
mGuh7sYMPubzz4d2HjxhVxN8KlPf9/KQdNwM5dGwXobCug8zuMh6+yyXOXfH4mkvELnwKit949ug
O2XWwT5Oe9M1Fk3GU+KL38x55/VjBW19wkCQpZFdsG5f8CtXP+86HTK1oXltA2+0k+R1r6AugTBS
qF4xVB9k3XaSJDcnbvA52MRhntUmKNvCPG14xYQbuzrlsc3b8lLp2I7hAFfQXm3sZ1MNLgqvnxWd
mRSzwnAQwRHUBEgJrdafwA4ZnCbrIIATr8szA1yAOe11bYJ7MjMrBrSjunU3XoaUJ0PXbEHbz3Br
9OLU5Xk4djOPlyfzxTZs8tMEP3lRyx1rrNkZtpi1puFB2Edlh3IKh8DwXkvNFsJk671q7b4txiG4
FQfluWunpSDUqMbOHesK/VGnwxt99rVwSZwZOCg2d2wi9dTv2g5Hg5G1cP2MYEsBYgEEEwAEFKg8
mWp7oCgNqjY9CvZykjCrrG2n6oax5yg20TTZvqWuYyJrs0ZrSMBHs+E7OF9J33Ub1ZjV+MLKlQgb
whJi+ul4YUcyLS0g1s2fpxziubmm+NoeKIi5oUorMz0cDQM9/VK70oo6JNsmdA7IeqD0u/eG3J7S
dVGoClEM2/YWqE27xmiFlDR/2bZpu6SQEXZmC7alViW277M5cxBEcEZbsmMgcU7dqBq8/xJbSdo5
xdia7rpAE8Cb3KIyG7aTuckKlLq9JcnFobcMf51HbVfmE+o807RibTJyOuZZRUtpDaaUPPsy5QhX
EKCqqj4IFz9r2d0zgMyYWevREDDLF1wUtScbdtysnybaY9cKy1SHaNlAqx07vpNYD1GAryZd7PkI
0GIxsR0jWlnFOPuZtxpZ7Ujr9GgW+COrZK9OPtYd/B1tTjSG1kMxj4M2IlCSwbAZhVLFJJsk7Prj
bgFeFlnrNFNuNe0Oldkh3djkj5hvsNYLR5Wy5oa2TgZtZCTdYi/xsGgdtPupD4Q2erBjRx+dSRnr
Jum8eQWJ16RvRLKBvUMyDtaxPa1LhaOhk7UQZ+iroqANylTrKf6EndkdbIVIjtaX3K9bqwxYobae
zQBXDUYaj1aFw1N0515FBzyhIHCrcYaGWmequy0LvFgm7VDZrJiM0840B39eyi5ZeuP41zjiSdKu
MkiQtVtollUKuQAEwaQHYFKNMzE6xWlHvfRGvB+/VMy9bgLHLevJ8AoJfXQrKSDDSXrYKkXs+g3t
BVHXyqsMDbIOs6ESAsZz5grc+MT5i5qyMi62OkLE2UhsY9itXB9CjfOT3qxQScrUcNRWGyMzn9EL
DWkpJ2kzysk2wR8Uz8P/78/+PkzPv2WbDSxN71aI1VWvu5VhqmFn9GGqm1ICjA2ZGaPjvsbaKlKX
VUry51/8fabUsPlrW38q4gNzrb3V+dp5GgJdcbbUBalgxPlGQYla5+l1Bu5+S902yl35VL9a79OX
vZNhF2YPmfgEwq+Hskp7QbugnVtMBM2bz9a6Zx8qp8N87tvABktI6FNWWZ1e8zObym/p5IuAh1JY
BrVnfOEPjs3VwJcCo5fRbzS0elHOeX/Y3kxOsTAA2emn2qYd5Ou7ucv9bU8kn4QvXQNKHyI33Y4V
d+wbLELp04yUA1cd9Vp8GqavNe4mqBQsblu49be4FRDa2r0pjlPmGuf0RavCvv2cxB4bQg+LEecI
rMw6kXtvLamquGPql5yOe5DRVUohW2Oa2VaQC3QMpc93rAyAwiiX9rOR6BhW5d4yb4R84a0DzvPV
ezE4QHugMc3fbQSwZIAV+TGUdDlowLQ6R8QiaItbdUXVrdXRKnsScEXsHWdkSMaofuEv5B0oAaQk
xB68Jhh1T33RPkslUSSqLs6W/Qx79W7HHFM1HCuwx2EKM5FOSbsD31a2lL9PH9VE1XPmWie8udXR
vpZgfoglnl6z2/gi+53qALXdE2jSG12vONWAEAXoOGUPuMh0QGpLOF0JCoPWd6lxQZOQGyd0QR5r
8qbBZcNhO/azy3d2DT8Hhg/kSlrqzsydPt6uc4j4S+PD7CHcg7uVmBnF2Kxxvate5KN+q2dHM86j
EpYgfPdarJR0GuMFPsRVOps3ZXUVTBwSSZjXrfs6xsgGbNCGuUN2VWLtIRyjkbzxqFyeMyBFx7GG
6QOG3eTXP92+fSPnJS5B6AdVtHlacgc46WX7Cm/mkfcOgBqoyV89St6PzoX2d5C/F8j9VHeR/iuO
Hc64d8QhHtiAKzVqhCfnwawFIDEGHKoHO8oAX/eOGa0VldSI3y3JGdHJLrEJkRlL1R1vrV8f0IeD
JVgdIsXZS/nkql2MSA+LpXP7nUJ5nF6XOwn4QQ/yyLx39UnPIyN1Weo+5LNyYhFq06Kl9WMYaPHT
JZWDbbCHWAJt1U81nDu0f+vd5rVLGGTAx+hrLrnklNfg2OgQZpkPmiQ7LB9l3O3Nkwg+lszpd2og
PFC5rWu5y6N4RyDkap7BuDSvGm2gRaeeVvh56mWWM/zy33KggCf6lgJCPEjqaQjlBKLP/I6tTP2E
z/cE6kGAB1C/S2B5BxUPBqRmWF/tT71w2vfmThxYJiLQbkNizcAdQvmzf5cKD0ar7ZF9G0mjAwrU
dhbHem0j6ypnzvxl0MbtgvFYXZ+JHqC4G5XC4lrOIblBK+IDhhRykHTTfOWrf+UfDDaVZwb6eTNp
9xCla13RJ26/ckmHMqx20lU92+eMR5DBWLRBQD7gCaFZ53Fh0f6TaO4QoNyoPdhERpzFzdF4nX3z
ne26JA3qUPz2fsYc/tk+nSZqV4kJ9wTfnAqNPmOaTQifLhnNS3kuoXX5E6HlHbr9q6Q6xZFrro6i
CUmbsMIGhPAMaKDfVNpr4HVHHInU/AbHua4IwBxmoDWqM2AHuiGz0OKswaRRgINRYQPNc3XUnhVl
aoQnT8VL9kFMZI2c/gsd6+INK2KpFGZsSTOvD+VTBvoYcVnXSMZd3mGwMZlq2XkeTU/2gVpHcZYG
qIQuw5GVJ2QOTN0BAA28zvD6mN014WirI3UXAJHLdiJXBb7jhd/BcxNIwbSsgl7z5P0aIninhXBj
Bwe77ld6sPaCu5MrecOOXJeTvduOBCYqKoa9vUv1PfuZLYfviI8uETkM9YYTUUbt9qrfzJP5ll5x
JLyZkfpNdn2I9cfR1EMwqJBHc7Kwe+liwEA5SFFHOtoewgxO9mb8pgkw8RTmK1XeZAj9M4UjMcEj
DeWDndI8gJFrx30KTsEBACyprm171rWr3O5XSj0S83cJQ3qRI/nYjh98Vz0YpjZqcPDKMx0cdG3A
ZBoX/9MMxxJb2crCFvuhNAda1LduGlWrz3/t4YVs1HL1GUemtl/wWp6xETfVXawsDXStO75VUS9C
WEpgKkzM84jsYcGCsl5dFbAMDJBwO2d1ICm09lJ3mJ3MM4Fmn9WVKv7wYu9lKRAJQpC6Sdtg2RmB
jWUiH8lr4Q0hSnfllP+ke9641rc0RQb21NMqU7ALo2tWAThhFEHaVx0OCTzOCm+xvU8DXWdHqZ0l
Aeabec2hfrNfUaPLu5ZQ03RgA5IP6PzAcdm3fihmqpwKjXZsA89Ch09bAqcHwHjfMWwLLjkb13Q6
G0u8JaXbB72TIgAUtPuUTp/1Q7mtrxVslE9IP1lsJfWh0rz+LXsRq9d/YcnJKR0S9ZNc8HR9OWaZ
iwdmzkc8iK118t7Nb0UW2vaZz3SUIwU22gBZE6OENU3Vh5THhuUtkV7sZDqFcrAB0ngdwgHkrkVF
Ro1vVtJicXvHkBImueZ++h2kkEH7UqAFBfVLD2DQme7kbcOTnrwZzdjRSnIVfpNXr5cyKeuEhTZ6
f9ruslD71OzzeASY2Cyrs/r9F4tU4ti5P164HpLZ7+8ECYyKDgwBGlrh4SUIKK6eksN+DuejPu6M
LEAaQ9mZvw3mdk51nZp7ePL6ecRxT64r6o3c0V+68wxM/rMGc+kRJD1OxE+B1ICsNUEmU63xsDDr
QARWWA1htx0xw/pTJSK5djPJgWEF/GFMysG1EEWqY+WCf28SWiNtMHnrZZkSs/CfbGVBsVfBRzIy
X619S4/Rs+fGGZUCb+6Gth8Gt7duaCTJuEfBJn66y2BfBx4ylKHvvIrkMzYo4E9KfocoWF/6Y36s
kamM59ZLr+OjaIMCxouOPQrBIdeMLBQu4ksynQyH/ot+XFTkVHx0xSADjDBtDm0RQ5xDOQcKKT+k
H9a7sscmUf7w8/RuQrsLJ099b3ZtlMVjMrxpF1EGKxxhMKVXtcnoiNgUwvJbmFWu8FoztN+HKrBA
FFVJozprfaxNFxHAzLHYMd2uzbd4FxmSGxStX26hNP9JdQ9xj/oX2a5K+0G2bH1FdhExLGTpQckB
HHwC34IOvnnsFCrFkElvdfAM5l/hdrIHIXTbb7/Nzrg2r9xyWGjdUpRfcf2CDKqjDs6CbN5e6K7A
YCE6YjgtFitGCZPt3MpOBwLFKe+o44b6I81oA2l0v0DXe+B1IhyK8ACOL6T8EQqj1gWOGxMPfTqT
U3VFUmbRKMpxuNccqOgnYM/tBwdbi2BEkqKUoBZLpAe4lWuPriMmKtXhtR+ssAcwDV1xc/SzvgdH
z19Wn6FG/cTEJ/FUxqhbEfhxIZjX73nrdj/jrndlLBkcT6DqAOS/1NiqYxaibnGrc5Gonav7TVz6
VpTvrZ1AFsxCFeyY++yIyiF9x5opk6mJBSIwWoAbFcTV2GLB/WfetgDB7nX2jSEag9mmx/rBrOiS
QFeHTqGFDAk+4RdYEYojrrB/03cZGxYqKu4iWFInhRWUL0x2t+b7jbyL5V1qzlPptq9QnVMSMR8V
VB4AUQBIjfJs6W6L1gbWZRQew4UK5wG/DQS1j0TtbwwGTtUCZTwamkihZF/dlruV0+ndNt0u1jIK
lf171al+Q6AF7qSsudupg+Xntw8pxDCyCwNSNOO8SzIUfooPIdhSwuyOBdqAHPe1uDqnASBbC/tn
XEblrvmYLJom5S09CLRQNmqlEcDOD4SAi/YJfwaNKApWy0NMxt6BWE5pAVg8zk/1BS9bPknv0lm9
QczAj0U6Cj3CG7I+E4hk4OxJ42JwSVK+Q7tDo1D+9CwBQPJ02W/pN3bjisQgqoaD9UBg95P/diGH
pRcJT/tiOwthTYaeDzUybfb2BVlG6HpiN8dV7+hu72XfFYeHhX4oHCgomdcu5h7OKMyX8RVSAc7r
8RXSx9A6HYItruKmR+1C3ipf+pJWH1d29FiqpwL7IcBPPPLhg0Nf+up+cWrNrTtsTtO7c5RNruqx
L5b0j7RLOGDeSNkR14wrxNwyt53oaEWS377ZBnYirFA87F8g9ESndowciAlWwmWLrwf2uTsPd8Cc
D2t1G+QfAX5irYII9ddd9oGqmv9i95NL18jd8nOFwJfSn0mAsvRRNoHPxik/PMZzpu7Kb/0Vs/OS
f7CgCm3mLrlrJ+ZBRr7wG94CoAt7e8kgYHqmChSeau9kJ4UtgvKevdLcxe5vJLBO3GyPabX0Ho/6
OEME/iRfn5vNExJDD2dG8kk8m1gLDkMAPS89rHf59bWVYcu7kH1g2iJzjoOxfS/BsjuLrx0wcTBI
2VlJsh/EX61L2dD8l9+mLxwC5Cr79Vt9W6ugwTlxZsESmVfsUVgU5jdct526W2OOoPBbgasbSme7
4pstb0PqjlukFRTi7cqdLEJFzH5AjqNdB3vLf3BLSYXKSAM5SbM94lXSBbt8ShfELfYcGZhbc2g+
gKPbu6e+SeD6eOySXjOsJ8oe5Q/m8PSKEnqNwWNK5/yI7UjBloPIGYXd1T/6h/7WP7A9ZhcpQZDg
1PrzA72rtq93sm8mUXGWPPO1w2prAZQ2PjZPbJb6G2rr+/Q+h3BjHuIOQI24KzjSeEIp7a+vaNhZ
TvudACfZur0vwfKD2fdix5hNn925JZBlnAJQWO3ON+t1XRLbnQ4MV8E8eO+TKtCloNHQW1JQ/aF5
KCD9Y9kg4YMmbkaMkUpvzwW0HNo5Eb/M15Vw0/wKFcDoS22YBviHTaAn60EcsQuCObTjFS+2C7qL
Hi8BnoC0U70ehuAdGeOMFtCD6pdFRxYoynFQwtw6PMtnZAk/a5Rlmbd40ndrBUXvYQN/EGzkT3CB
itDci4/+FXEKBY2nfCb3XHdSfZiwlEYtMAFBz3bJYgJrJv77rFiMCQlUYbv9JnHX7LCkAe8j0PSe
FgyDpxbzBqEhl/MEWdlMKpL8788LQFhVMbSYKnaR9PJkebzDOY7ME3NzjsCUupWvpFR73xx0vG+j
J0os6TU+Ta0iRuIQjh9HuiRH7QVKGYToPJ4KibdBWeP1ZGJC1HnFYpifHziwG2eEs4GM96YCg+t3
mrygXFqa//Nhsbr9qAkjKIysjJe5hkWpoaAsu7KN7R/7p+ntaWeT0RopcC6IsOATvEoQdCp/H4zt
XpokDWAuQMQEYCw8/EIplA+Z9QBk2YWZQGEO7hERRAjPGrKnIDkg0a7bt6TzGylOKRSLWaQWoAEZ
0efuMGvKt1JIPa05mjnDOjO83zhvYf+11eg2LXouRtB/20h3t+n6owq2ZwNTUMKmI8Jjr9xQeiwV
CfljDMSoKSF45YqSecPxuJzNfiyCDVELKDMwzph40frHqoFefX6eW0sLWqT/Jpzf7FJcu6W/DGQr
sEdqTrOUH7MhIKGuj1UQNRg0KYSy7sureSrWNBREOahoPO2JXWpZu5oMzZGp6LQwVnQsnRoqJTsz
mDvePFgvYtx0v0hBA7Flu8+bcsRwoIBpNAadSHxbZMqoOY1uJy1flqKTGJdEIdGXhUztdn299NGI
lBX2mbKMOhOlq7mEs7Rmh44gdIIwxhqwdsRlSGnu5NrTxezNvVXaSzLVKDLtCWJgW0EOIpsW4FLx
rxWisWcpJqM54Aw3lRnyo49t1H+1GeAjYVh1xVj6eolyYZTGGAH2A28zdMOy5fyv//dbR/7VzTW4
Aui/31xjAV7CLanPW9tk/NB/XOhiLKVST8TqwlnD/RCNjWsKJpwXCsujvhpoVbVBp/FYqAoO4269
//sf/z/vd3n+dFtWJQs35uOiMLy6/+86GXPRl0FvzC6UivmXLZor9SmkAw4VAxdG5ZR1BtQuCVnp
f/9zZVw79D/eNm7ixy/A0mFuaco/7hGTekMsyoJ7xMq0YrRDUqwzgtycT6uBLPwmgaavuj1ieHvD
Bs8JOxmdbaNGmj3H/+GlPN/jP640A9eFm6k1zX7+Sq5/jIBc6NIKPLQLmYRrEXhLcC0E+ckaC1Tk
MTumAv7k80IYTN8F7tl011m7OTYq4Sld/8N0wG9++x+vRZHBoqqWpiu4nfG/j4eeM1khTQ6vvMV9
YTXHAf+8VqBcxUeGLBrDNWf/YSTUfzUBFUQ8TERMJEMz/jESBRy7TQjShUYNuc+cqzt+qRk4SVRa
4zYA3sTjN+XhXQiGC2PqoEcStV1Q2gMHQMqkjNWScSDGnEqI0tJCQa2v6fgiVviI3SJx1XUvFhgQ
sYJMHSoMrxhhgbe4OQINEeAwL7eG878f1H81poqqmojIWs9br/4xr9dUEziV0j60KhyEBq6HoUY7
/4fF8zdJ/zlzVAVrB7cgAzA0lf8+WguSzutgK104dfoNd9Ocp8pMZhPi94AVIyDBmnN93sSE6xhs
fDJb0cL1PfIfC+Lr5dnIMKPKXpzmHdOsHcY+EJb2Yw/PO0vEe9n+F3Nnttw2lm7pV6nIe+TBjI2O
kxXRnElJ1EQN1g1CtmTM88b49P1BVXkqTbHFruiOjnNRjnLKNglgYw//v9a3qqtxAKBR2OVarb0b
WHUQntNq9fXN0j/Rs5iDDN2eeKBCmwKsfr0O1zJ7zdcNjgMuW1PfyaEV2GicaLUMKc90rMJ0kzrG
tof2pE5lZbHKquTR1zoEjjGEEbt/9139XcTVQz0xFwwfWsHY+TdeKqoz78jJucMwadyxeDm6/fHz
v0xaRu3auRPydRlZ80aDaoPhaj5O2CktbR9iWuqTp/+lty4ig9qljwCOmswsEao8911OvT0EvAnV
RFGPMPRoCPgISzRFDNUmtuieOGU8LCbayBBQEyr1cu1bvE+ypcXu08bogvTt62d38vWF/QiFGc6b
zUA8enb4Tf4xBnsERYtK0ykytyEi0eFBNFE00418Vk9vHr6sGCDI9HBa/T4S1JUmnEyPTQ4be//u
TUCUEbH/XEbau3RiCq7+VZEUsHsSTtmuxN4/HNrA+w4n4gIbJQXTqN1NlCU5Yai+vjDt9J0VtsNq
rJvi07yEBpUBpFabOr+wGkrstoErENXaqgc1IyO0xKPmbhMK5xHkl68//dS6yAibiGcqwD3jaB42
e89szJQ1YZg4PQqliW6km9p20VrznYfIyiiQdPLMNZ+atUB1gv2D7wPJ7ggnF/dN1g5JV23GnmeJ
4ObFFvnL11d27jOOriy0pI5PlAGLyO9qtKu1KdIzk+/JMcnLoBku7wVN7uMx6UawWnTJS1FqK6Oj
BTAwi7g9A8wi1LX/wASZ4dIqmyv8MreYmmjGox9OksvEKy/Cqr1qAVUuhK4tuiGhS+VQMQiG4CUs
/JWsUQC3BiO5UYaHoGBtHiZglO/cFaH3fQKOCQ+Vxtc3Tpte5V9ne0NVLWEI5h4Xyf7RmmJaRWMo
wII2PuL0mWQZn5lJutQRQc2jlNfMqZMH3N20HMDd+EpJ16Rg61u42eLrr0LGyedv4giXzaqla87x
pFPajiqGwig3ZfZT8Wm2Bzr1a0dq9HGH276S3oUBsCIwLr7+3M+7E1STAmGdYwvdIOHhaK7xNTlW
cVJuxjFYODrvZM3NnudFix+NSbfyzu2HphF/dM+5PmHBM9YswzzeHbt1GI7DIHCHmQJ+BMpstrLP
RRU9fn1lJz/H1FWNB8xsPiXy/nUfbHOGM9zKyTeC2s3o6Wulw8xQemf2muLzttcgC/Rfn3O02VKM
xPYQjuQbkBRScc0Fmm9O+fZM6ZEFaLlJX/EuCfNtXkc983bxzYy2ThkduHxqDW3TrhR30lwZ6dJA
j6UZgbqK2AnNxiDlG2eD4GeQDzoUbKUJ4KbxqRmZbo/9vlCzNfxQZdlbKope6D6NKxBVeP69n+ID
0z2O+ZGxtcraX43tKk+D9LIz6dBprZPPXd9EAJ/LZZCPP/CZK9uOAyWeyQ55JL38ovnRChV5Afxf
DsT4xQCKvHbOguMprTYfIrCbiG+ag1IC7GOBuamTi3yLDEk74GPcCT/41qW2inAVuo7Vm7d+EfxU
YeItYo8OtmMJapij5qwqy3pWV3o03nBoLtceFdbcpQHe2thtohjxgOiDx3AcD354/fVI0U4sTGwo
HYvJQEUZRmbNr2MlSUbF4JiWb6IUIIAedPdtkt0anX4vKvc71Yh2pg7xLXaeJzeNbmo3MIE0dVj9
L/PQ2g2ZeY95/dnSyqUWFA+jkrxotpGwUstqlif6ehwCCjulvQhV/7Fq7YyH6zVzTInr3lPfqhp/
tRPfYmujS2UGj3lL61QBCGq435Ouu7ekux9lc6/HlFxbb2VGGQ2R1N1XZbA0sRFKk78QJbB7+2YR
dHg5o9tUNy/xktzqsr3HMudXb9GQbQ1Dext8be0pzh4eTDwzKv21ybR10dN6DLntnkcXKwwTSk3L
shoRV+BZmE/fUze7eFE7zX1ga28ff6+1L+u8vkV9u6hbCBU6cj6ZuLve8DYWbcGmUl/rqN14PXOa
Zj4berbFZ7FLwuxqDPQb3zKv/Rg2RFA9KGN+hdsF5k4QPARd/A2m8XgpA5g8nq/cyay+MhvnDWo2
1XxRPeXYEW/i1sW7ld1gjcvvOIMypjwMV2dGyImFgvgxTaP4RIYC1v1fB4iXQi3VqwF19JSP7VfD
TkIundsudci0slZh6r6FCNiRZFTIWVQee1z3NEE9o9uc+S7Tcn40gRq6Y4KbcGF5uMdHFKosbdsV
ab4BB4I8fRcrSjgZ1dKlQC/X2Fq7Q3gPHrroXntH/tBy9b6uUNYEgTCXeVvQTRSKv+1kf2YR0z6f
OgxOaKptT3lenysflT+0StDY2cbHMkC9qxBIZWm8IC73L7y++ualI3RCR082tQNnK1C6bdOo3plF
bYIjH98i+LasZ8R98r/js6IcYtF5QwNeVjxABEjX+P9SZfnBDcHUMeujfrjIEsSJRr6tJpqGnDzn
ZusiK04iHI32Dyu9SLATUJbvb+D9jVe5pyB/wliiQ0UnXnQZeZVcjLZyY7QJ1xJKHeIcbC0zB0Xe
2LC1qZifefift9AG5yMDJINFbUPXj2aqOpZFEuOpgtDa7KXu0nqvXmFQzdqkOpRddkiaAemPMQKL
yV+//vDPO2hzWk01ByQ0aW3W0T4zbgvcTVqEHUXQbsKvtOiH4UC1bhXa5WWnp3ejgnjo6w89MabY
tYO7dkhtZSdgH11xUed547dNssljJJ9oCYu4fh3tBuhHdG156KQzPHL9axo5t6io377++I8t4K9v
m6kaXLZO0qgNwv9og+SHSZGZSZlsRkua9BZbRoetI71T55RWr6PEvm0xB9DetuhJK6AtOqoTZWvO
elU8VY1xaKYfizC+Hmq8/EUvqJjkr8NwZzRXYPx2UY5F36nOPa3P0wRfnEMHm3bL4usfffHSom5t
NylfHNN9YOAGHsVbhAkfBOWZ08GpgWFQ9LO5TeyErKOPCpAKewKY/iaO4Ro4ODx8Z51azZWDzhvL
GCdK6T59/WA+b5i5PIjpBpDzabI53naZBWBNRcQogfjn3eI1H7QDSIaFWmgPH7c89tKlqTtnxuPn
baVJPDxDYtqs88FHL4FVU8SQnhNvlKbZDUm7Mc34OrTVy68vTzt1Ty2VchfpD2zRj8u4bLv6MOTf
3viZdWu3nOFzXjQKbiyV+bdSMS5jU19FqrUSsAXMmlm2MnBaNcM2RBQIpMqCAzc6T4p3bmSd2C5x
D8gb0lgLSR0SR69kr+h9FkXYfit8QGMY3BtWzxzgXcpQXjTtN82LEPlEMKK0c0PNmlba4/dxmvoc
C0gYK83RZ7OASBfKUbxxLeASJkY/KiCwFlQnZ17Pu62E6TbDoAmuARJJZvis0gJVcepfB5jgZ13r
jXPgg1cfwFuhYQQUvNSGhveYNASINawEfjjjtadgpunVAmccopCiyVZend0lJibyfiLIfEDHZGFi
oMdNgk8smRxthw+WgVKKpdUBL/r44wDxXNhJQJ8wkVNqBQfXdS+ytnZVC5JhzNXJFO+vAmGUc9jH
IDnC79T1UL71wP2UvN0A4nLnula+AnheFdMx4MyAm17STzdWEBNlsHi75vGAGyMYroHJRDd0yosX
oZcLrKU97NIKNVoJEMWzml2eQSLBNPWGO2dpFPXN11/i5MtF5ADtC1cHi380kaRmyebBz5MNnk4k
VVy2GmsH4cgzh7YT9UZGMHlYmsWkblPr42b8pd6I283IijJLNp1B0wltomhAdjBP12W7Ywt1gHmA
HpxnIw3rNmj0y8prLzsxnvsin3cqU4Veo01ECgulbfPXLzJGKjZi0KwbrYZ70fDLoq/Wtf8ap8Oz
NVk56zr5XpXWfjLCp+L7v3/DuQsmC7opVPW4IsdrYLdxwGw2xN7bdL8r9GVp5Z2ZrPXPh2SKYMyM
9Bko35M38+tl9nWcaWPOjGHHtBhcOP+zpEhQZzm38aBBeWDOigy5CVvbnXWSUQ55ftaiMdErKOIx
hgdODpvRZcs7te9C031KYeboHmEDPfLAWkPgdH4aPjXbkM5gcsIne/hTWUbYlQDh18YoO5ud0smd
UhSv3Mp5puuXg3p21j95n3QD1h3YC/Gpc5Nwkxyb6tdm6K8VrQGJHBevDWVTkJACZU0Sfm+S7ybg
l04BV9WxI7XLXZghgPl6YDjTEzmeDnhQNHlNzSCc5GidcxsdwJNfxhtMxrh0AP0LwA8QKEuolSHa
L0xSuaxvAnYTbAluXVGvVfHNEeYhRVuTv/c+1pUwbTc126WIBRLUdECUA7+0roayvbeuLNe7GqR+
ED3FjILBoBrFqynjR9eQ92mRv7q9elkAqp/VKCfN6lslrGXpK6hr2S9RqqYE6R5GrbwzoDWRTTSB
h9/DnGZ7IFJjmev2JR7ju9YAAVM41UXQGOAt1BUd/oXnOABP7acs5JjLsFdRnPYqWEv9MmA4zGIr
hLXz8vH/HTtdftzloqSiEuTfI/XcqmqefPYOFVbmP7x9x1v7yqunkkLKylZWuwzYkojbXUeTczG9
EFXXoQ8Kho2lNRUHmO82dzpytUNUZa+RX/1ogno7quZBCdllyo4Ju6zKe1gcN6NZdWxL3XlcBT+i
75oLcqQJECXYww0Or00OiyyeOFNOYqOMVuy3lsElCqsm5Ajd4zQXGw4/UiHgg5cqcOu0OAly/07W
9LMc5cwycGqDoakmx0gM3u50jPt1ukicpo9CACIbRWozrc/u/N7bqdFS88uHvBpe1QKtjpfcuvlw
5owzZSEej3uNyXDaNNOsNY73+7rGW21i396MnvYGru0Z2P+jowXL0s3uo+Kl0YyNsRne7clYZiHc
CZ7V3LnMPeNVtPI+KwHqiYKuXzFVqtZ1j4BC97IV9R4sVa68D6pk+/W7emp2paal2ez32Y99Ehy0
0Fb7ys/zTRehaHOybdlQ30m7+yrOtmMR79TOWRkBDi1UmkPGl0NHMuvU5j6RqCOcAOtMcJ0444+o
N59Tob6NsOAi8aClw2tcq2fOVCcfr6bRlqQXw5nuePU1FTcKK1HnG+x0+9LuKkRDj74sLlQ1vPXZ
bGVJvxwifz0I62yu0ImNNZ89VZ51zSJV72hsMeV1sjZLxhbhKXOd0az15iVvzdrKF5YS3eOs3wWj
+lYk6ht16hXEtnXWeXtLb+6x5s9iKZAxA5821Ozq6yd56rDLl+M4Y7AH4+R2NOumXmUCnOdJjjJ/
Bje2GkbrObKYLv3AmXE+vVQzaku+Ze1t392Zvf945hucOFfxZEiQFDYHLHG8DSwcM5RpRnWpHNr7
6fl0trvxayDm8tl023tVjR/z1L7sY7EP8ZOh88gj4zmqxzfp+LdKZj5nQPYVE9eso515O08sxxoZ
tbyXJmvSp+58C98yG6lDo4RuOFfn75ZVHpKaART65a1osnPN4FODxSBmS7c0Xee4dzRYGBlertdj
tqE6sKpIeavgmcwgry4KO7iPgoH/2J95nadnfLTy0q9XLcOgA23q7jRD/WVvWoxdX6kexSscy08j
OsYeb7gjr8j9O1f4dk497b9+1tF4c5UojkxzKpS58LHq0MNgqkHq4oSjha9lnwNgE8gaTWMdqOV+
LHIHE464EIPLS2svsKwfJqJvajorn35eVQxbNTefANWndPJJJwG3lIzrgqw+MDzqtlaKA5bYAIS+
ISnWQpG4cC6Kpjp8kI+RaKa0H2HzFe9mpm0Gg32h1YJdicZtHWjbMnOWWd5eD+GbrztLt85Q0jk7
gQebkove5xuZD2u1dC+Kqt27KdAXZVhXY71XuvIQA/BpFKymGECT9ipth63R4FIrm59RJA9tzbf0
s32fQTBJvfHeSuiU6C6RRjkm7XnogLBJ+nFWfBfbIOZ4lpsuzBdPfSbK5ltc25sKZJkyGMMckLbb
L1qVkBwDIs2qxI/2Qbh0uZSViUoSN565s9EEOZFfrtIepbSavhZIs6gs1uRgyYvRHxJYqBnriF2S
5JMzAsELrE1j1IEi+eGONxgnKK2WdeR3CDdlB5sOUFQ3RARENPFdk7JJJGAUMEiiJvwTE3UfWSKs
BGsf9E6whiyEZJwK9owQhmevRGcducY6IxZIKMUtGD08Ooz6UWS3oM4XRsF+zFH7bZ2xFFpQ42L8
wi3ZQW787mIPcsL6IDxxYYnqnQjDW7/KbpVaoqXw0DyZWNrzH7XQnvQE32IW549Rv4VlSBwQuFsa
B08OcCSvwOQNpNgNNoHFvxV7VyqhVg3gACOwVlLZTkOit8tbd3AuhD1gIuVLTvMAkPQ1+ta1EcM9
9ILLLmyec8fvF1kzrL+eLk++P5rjaEwOBrKVowOrXdalHGwmJL32FpXNjBx0N0NB4gUqIXOwl83o
XnCJZ+bBU5sU6h+cXhFToFU6+lgrGGCo+AMuMto/muruszilnp+dmYlOLkcWO0w6nJScAd/8OhWZ
iIOA17vZphvcTdM1eKIgwae4damm5MjpgG4Gt26lX4XE4pTa+Z3CqRmfRdWxucdUYY8Pjm6RlmnR
WXQU8HAkJYrTBv17p9iX/Oc9QgEOfWLm+eMdk/8yCFG8gkS8VCsAyYLiY0Mgj5TVTawTqSXsCy/V
6WBZwJI9gmg6yJmzVMt4BWtv4yfZW+7Luybwd3DFL9yhBaZA2lRrVTgUMqr5PkEhPgbitGsWQ24f
jAYMXMx02QxTjzBR5noFrTQYJqeTOrwa2bjJRgJ3Ameuuc4+DVSE/G96HSPMaTHgk+tF6GZ4Vxa3
lcjRsJuYBlQ5vk5PM4cMhv+rjxcish85SsWpDbRhAJ8V3VbwliD3shN58ZQO4cLUsQuYNww4egvN
DynUtNGVYJNKVkEEToEqVJ06cqFHrU+VAYyjBkI48cI1kR+kECBQl0nxjpEKMKkKm7tvwfIjjOh8
k0gDaR6KvitXA5p/p5A+eAcXh7YGh4Leo9Pau1rFRJlU/qzp8di20eMYF9A30kkkjucz9PiACSv4
9Tt4ar20DY7oLno3hur0jv5lvQzV2kqzuM2gH9Jj0h9SO7kYOnUda8TV/F991PERrS3gDecgHzeB
A0kxgy+cUWMHkzjvpHLmsk7ukm3OVehSkKNxnPv1utRSL/LSrLiueFMHpOn52TLo89W0b4+04Zvm
Ey+Gkx3c8JnLPLXroUpDSYqtFuewo12PXSEryBKml562LwT0NMXyIuXeCdwLreD58vuvb+zpT7Sm
LGOCTT9VG4BTo26BY7ipogoDWHWAKvOqecNTnlTvkjUEqtPy64/8mDqO91mTPpZaJ2pl51j8M9YF
VH8SFDZRnwRzk5DDFo0jZkuXoFG1mo3Svq9hM5EF1yX3QhzKGIpjNbBHqLqp1ZfjMZe3CgtVjdkV
n2kq2ZGG49odkDZYSg51guQRJ7UuYkRvFLo8THHj1i4cez5W49r3Cjl3BO9bhyuNrAFq2xctHN0F
78pFGMKXonlbzzXvvkowxkmYcKlrbPJUf+jd8iZTsmHmUYlF0LwIZABN2FXihU5+ArXZDtfx5D4v
a6BJCAAJCcvnnD6zORz/b5GAOmEBx/v6rp4ctYxZg1YQrWk0qL+O2q73yEoL3HTTlcV7Mjy60EZi
b9yCr9vr5lI2iwi/43iukHlqAMEDopBJQdf8dDKoW2UICt1ONxCq36ORx+eO9euQyNd00mD0VXEL
9+fw9cWeWv3pPKF4V6dfPnbXf5l5VLeKESRDPoxZQnJwNXMXnda09Fe5tYuEdp3k5WHan3z9uadm
vL987vH5ORrNpM0tNcXY3K9FwhiLRL3vdO2pytv915/lnqhQk0JsIxLjWMqscFS6lZ0g0INQpo2R
RXd933aLENm6TzVWrxJJjEvxk+BwnG70nAc1wMsuYGZQN9R40J5XOzOr3hj+W5JDP7Lt/jryjVtY
lX3qATg1EkR+ivbm23ixahNYnmd9i9BILnUdWV5P7F4NYzCIAOdY44NsQJqM8T1zI+xeyFOrINuy
p8UWjdukxq1NctvTh7nEFpFK7BO2O3cf57iRSoXzhgb+esbJi4Jxzl5fyQ7EbNRYQqg7e9raby0y
7mRNmh7BkEiplpnVfWtHsyMEjmOPJq01cq+9Z/uQnDvgl2SasARLGBPx3NdhCMdGf2smwW7aN5eV
8STYEfc1Y4NIhaUf9E+mPxKDJQ9R3uyJeyiWTqxc9LG17MDPhkrwUxmrYWkFckfGrNxbVUBaFOZX
EnrPLDGnXhp3CqCm8cDbeizqTJKiRndZUFcvOF3lxlMLjkKq5pNVWBc0fJ8kEWVnZnr91OB10WTg
hnBoFR+PJ86XPrmFTBB24ux1gPfIbj19odXzEhJuOKVDaVMLrg7dje1FRBqm3r4Po2jjR+l91dDW
LHTavimpHXr0M/OKZ/T2hFu144SWiC9g8cJLaACqg81aJi0WYM2CBvH1e3HCKWDisUDnoTPdUKs8
ei98ZUjQVCYwj7x0hX4Kh7tKxbuvtL2ZclXkbxWzEFOfMsBfj5WAsD3XRZg95FTIfYyIiivXbcMs
LLN7UvXQb2F1WpNagBMXfjuRHslja6w82wAeX0C8lAoBFIk6RUOr5L6GbbD5+qI+J36DfkQ0oE2b
KUH5Zxoxf5nRXHsQqdSNZNPr0bKkqA5KTRxkTpRFpfcrzfWKRZ6CDk917RDAV+AMn2Hv9ckGkVm8
DmOOAVArRSDOzEOnhBiItmkdTbsE51Nh1u+tsfBaJttCBJdNmLwqSXkb5BijLRMjsiTjpILjXVv9
AfjjddDLK4vW16z1OHnK2nnsVmmQvcuYBwWlHplb+j6QVuB0/BNNJi4IrUHtYyo/z9xT9cQMijYC
qQACNxo7x11NNfJ8m7JRij67Ikgpxu/XDEwbnroj+RmNCHe3H/Nw2wU7twM9kEfxeOWqsBu64E0d
Sv2aBhrd7QRikOFN+ZxNiepNG179kddlSL6TD5ktu0xeQ0eFe0KyoltQ48hs3hYrbJVFBFeV3E5e
tgHquCXCOyYrAJVZ7myS2DVJ2804Swljl+sk5BgBdeGp8wU3JdgBUAPSl1CgaNuJa+q941O8e6pL
I0Br6CpLtSxQnirGnbDCpwwZ0sxoTG3WFeyVhCIuY/eH0zEF21Hz5lvqwrPYzWTtBiHborRfIJa+
+56/633YT35kLXwjv53Wk9Z5IAbzZdoUysR4qqvqoDXNm06vj775UxvqGt1//mFDlYeAPX/XtVu3
kDTIgwuo9e3CD7ufV55q7F1WA9+M4jXVQizpVUlkiuvcEofM8REiIFNsC/OrkJsxmbijg/qS5cOP
M2Ph1FBAkGaoiFY41B531QaaCUktjXTTR3kCFtKYgfe9S/26X3Oe4/6E7m1rKoR4TvMXPps41c4o
S05sWjAICnTm1rSiHxd4ibsuy3TaoLk5j69LikfbATHcuiX3Bjnpxh3K5YiPdBbCWj73Fp+Y/SmV
0NOhjMsO8bj6ntFjb7o0zDZxQ4hkkUUbM4dh5gC6Xxgl9qocM9KlsO4t3oFV6gXAQ+uNV+TkPgdS
rPUs2ntNqW+NYYoAbF0ghORyqda2bXrvClrmgsCkQygIDmVvsWZXw56wqv6xiv3Hj/5/+O/5zT+O
CfXf/5Pf/8gLglf9QB799u+b5d3yP6e/8V9/4tc///f1e75/Td/rL//Q1f3qcPwHfvlH+dh/fq3F
q3z95TfLDEHNcNu8V8Pde90k8uMLcAHTn/w//eHf3j/+lcNQvP/x2+sb9x4MMX7nH5Kt+z9+tn37
4zcNzRNkRSpR//HXT/nnn5iu84/fVtVrRrEjO/333l9r+cdviu3+jrbDZt1khdEdLJq//a17//iR
o/4OdZgNvGvQoZncm7/9LcsrGfzxm2n9btuc1qYvMfXndL5cnTcfPzJ/N5ECIdJDu21PR8jf/vyG
vzzIfz3Yv2VNepOHmaz/+I2yPmvcr+dCHbWcEOiIbU6/5lH9XYsstcad2W76vmFXOCZFSOKApSv0
k+1yg638pQOOlozaPugwiSuDhcGXdgqcUh8yoD8glq8C6jiDKH9mfXWZjfwJSzG3dlVvyXq4aLAK
LRMVC5le/gxLgnZyshxMifrasApSDPjQSb0VRxXsbMoMLY+HDVL0KJxIRYTcgM2DvBxHwdpJm2ym
kqAFFfmHqKFmESR2KJMIrzqMi+YBFYX3Q5cNbW+vJtfTLUdwL0W9D2LAB54RqQsOMva1nYh3M8Bo
7ZaUv8NwKhClRF/mhP9aOHr1jvSzGEk+V+HBrMRZ7wZq/j0e27qc+VoOMKQF0FnchmUWeSSKmLYx
jwybtiQMnWxAZRWL7KUVqDjnltm15tyq9FY+6WFEiK9iK6ncm1lDkofu0pNQlCQHnFJmd4VPKGUQ
5WuZSjkrvClepmo82uD1BWzpi9DVMupy5U3vUjkr7HvqwhAIiZaZZQ4Bdko24hzXKEPp+kXnK4AI
FCDnTRW+asKHXMs0y55lAuToBFU2RncVRGwbMqcFNVYOl15pXcWBDj0mjm5oXe8SDXR5hAJh7rvl
m2iAA5GHAabHVV5r5LALVTduq7rq53HPQb305XJUCXQxHPRm0eiwJWnL+2GEaiNEiifdz57Tqjcx
chCX6JvotykKXWWwTLLYfiC+9hsZTy8oVOjFQ2mYsXPemlV/YSTJC4F/9dJM02+AsnEWGMVdVKkE
hJTkbFhy0LdmaIP8C7p0NlTFdURLdiM04ghlaBy0MWGRLuRrEYzWMhyLat8ryaPdynidqtFDU8U/
HZMRlWc/glRZqa1mztV82FVRoix9n8cg4gy1dxodGgkmmwRpRAM4+0mPqkGCmwydvFYXhqShL7EN
L+rgRXWCnx2ZczOvy19cI6Wn4kIYUYAG90Oy1yWa7No2HnzHYgcEycSUYKYD14aZI/I7G39S53d3
kVuKGW+TBTKTqvtolOwMguFO1TsilUsldFT8aR27oDHRSmBJvSDv1cdRSa/B9DehVvAqW143xPtW
ayNnjiUUewfNFbt+MtVeI2qJKY8MVUuqxiE0eGBam41zoliNF9uZ8i+x24EPqlTQN37Prisf+ueU
avE2NyxH/P9cef4bLyzGVwvL/2TnXss8j0+sLPzFP1cW53fHQk0H+GByPNvTYvWvlYUXjhxDtH7I
uVSbv/XnyuJMywdmBU4+qsuZlB/9ubJYv9P9oMCDqJlTMkfkf2dl4RD168rCWZE+ioly9YNKQEvj
19NVBEclNwi53jRtk1oH14BlSQnSwO9qpELb8F7bbyWZ6NpCSSN/r+okTTEhmO9hWndUFSz7riVa
eK3JtH9rPDel0QS5+J7EebdemS3+jsxpnBsGI/G/dPcWYPaH3VipOqVq9KQLyBQo/sAQaH2Jt6tX
y2dELvn4bI6D0mNW0t0A4GimRAQERWH7XR0yh85ZkgTezIQsABdIjhmdBlMBeecLvac/x8rMTlur
70RZJSxEie6CwlPrG8Xp00dO4OKa/X9zVZGschNJmyqR3sDVnxmpDZC8L3qXUOusjr9nQwZ+cEAA
AjAjktZDUQ7999AhgSe0EGRkcoTUMoRV+k0WlF2zvDdXI8FiPRFnIXtKtRNca93nZI1qylBf+D6n
Cr8qFmZYiHc7JCEkhinNii6+Sz3QZkU9RM9KG3dIwurOfRBkWrtbuxwbHMId1CbF1tehAqcQoTEU
5ZBfQsDea2HiSCLf0H8iDyWYFwlfcuwm7uDoMk3ldrFFCtFsHE2CplfJGC0Svdjr5OIc7Dgtr4NI
k7BcyzRX7ZyM8564pJUj6fqw4kvPDfZ+VksPjVeLzn8ZZ4Nd0N6pbdhpDjm2I7xsdYc3nG+e6YbC
3J8lTnnvRW4oXrM6MNMXqdTTumlwKtqNvkz+cZr4547zl/3Tf21z/59thP/7TkdT2fp/v8+9Cesf
7LDLJqw/T0jTX/1zQhK/41pxHYpdwsAvoHIa+ueExC5Y0KuirOia1FY/fvTnhGQz60x9CYgMGI2o
Gvx1QmL3S0+GYDT6M7pt/zsTkm4diTyZkKimUFXBsoV2jE/7dULqVfQNkeW3CHyCCpaa26hrV0I0
yqB97DWrzLaplVi+ZPLoTGjoWl+A8Azc0rfXbacm49byhjG8GqJE02aO3+X2nWXndBJJuLOhoXJn
2M5llgrCTI8l2R1ZlM8Z4xPw23HbNeQVBVea7g3uc8rI5pSOtl6/ErnqD89NoC7CaahHiRT9bfLx
BsBAwPCBah8DCFiN2iHmNKgzvyL3XRHzdoqTNIt8JECXWhobpiHOA6JyO+i5RS+UEa5k+yARfwRF
sPYIT88VlvmhvCTOcx9AuPLV9lFt9Kei0e7GjN1DGOe4vutl3BBHQIrVJvXEPFQgmHXZHhktORZu
fI0x7L61y1VhSDEjL4IsnA6kVG09cBAnfdROvkniL2FbYBkR/QbPIk7LmKxXWbkbnHU3IRtKNr2Q
Lhv3oozA1/HpP+m9XRNf9RADDCEmgHg+GAIorSHgB9ui1ChzjOjVUxKQ4sze6LjX3RqgtKjFz1wJ
91qkEkWekWGbJZBbfRaTi97o+2VbqbRFFHteqwURVP3wjV0WcDe1fa9V9SfOq01SCUlDmnIk2+Ai
QlCTWsRONkxYmpQ19JwcgmJNFFILZt7sL7si+hZqIxobAAEmgh6lJSDSKNYxWcVhoi5tCxQcugU9
4xTvJJcFOuN5aIzzoYaWL+lURz5ama68YLr7zknsPQnxDdtwzaa5306JXtcrEusSh8iXHshsD//V
yy5JnnpgufuZ1OlDC2jJTGnDpapCcq2CYjlT8LcKiFhDA2KxUmfhQIBhbgHz01hmU+XF6slL8VTI
8rjfB3mZN9PgsXoAhISWUI/xH4Mkf2RlqBaOX38LBaJZzSVcGejg6Ly0ZJzNvDIrl41SbJUSV2Bs
jJejCq8Ru/ZEHaaeLUuToPuAUncILFCHGtnSoeIosdSjlFaFu/BYWcuK3n+uqYD6NFgjCWY3xelY
37LgLsJ4TXyzOS5DrX/V6mLR+yzq46jdtHkBa6kifctRN2Fm7mqXDJvS8/8Xe+exXDlypeEnQgWA
TLjlXO/IS08WNwhaeJ+wTz8fKNVUdataE72WQjuRbLJIIPOc34IcI9OJ4ayXRl3SINmUuJHdaFvS
jTEkwa7L29MUYFquC2NXDIKuV/9xks7ByZs3NyfrU1cARn6iGQc7m5iRR/Z4Kofds67JT2lGz25J
QrrTFrp2VUDKd9yGpa0DyKDwF4KnU1LWHa57wRI5hSnJpeicPJggtEdWmcb+P+Ds//jL6d+CMI8v
6Xvxm2uJL/rlWgL+QzsEBsklMhs5f15L8wRtQ93yf88D9I9LSTJbw9jMmOWMv/ORH0Oy/GaC48xY
IrcYX/I3wJevMKw/Yi+z1MhkIGdYR/76J81DGtspirGwhN4xHJMeePUQFXa9RIUij5Gf6S9qSpF5
WbzfW+m1xgOGEUIrhy5B+GID48bK0b+jA5zQ9kt3M8ZSuzRqRHULDy0tyaaue8PwpC87c64RBPjb
mn1B0bgVBCfTcnrEg/EAgKOjBOoUq3mZKNqdpGZu6BAx1mQFqAvdJJ00cEy1b6Tun/wmNZfg3tGD
SySCKCbtqSydrXIm3prK0Uh/M6qE4V2Xd1KNbrLNJ3Q3S5+KnmnllDXdY1NV4O3wEpiwjhRT7HXr
KMuv4g4JXtY9umbAmC/FprN88FJXNhsPYRPlrA4VEZGI3KWROP2mK7PsBQeTWvdJ8dg5xtHuUzK8
CecH0bjKB/9kBtxdkReVZC9WXF1+rg0kfRojZN9QZZHa4QepXXo6CyXuaITR1I47N17mOW6bSOnI
8HAdLHqzJzBY46fV8sQwj4aW+lvLSXx5ypU+GRuQpjJat27tkxbaNybHaJZTEj89p1LZ/5Di/ce/
7LwCfz2J3hbZR918qN+873zdj/fd+8akCOQ6h9wQhjezej/3YnwODKg/sdP/e+P/zRgqmVB5TXXC
xaC1PEv8nZeeUfOPe7F0yYA0oVFNxFvsxn+mUhkXyQXVcKKEYUjNo0Pmvzf3+3pYwBKyvKvM+ihd
G8smuRjUQVTU1mfYKYKU/Frp0hOi8pz6kYC1M2PfuxM5ISGWTtrZhRXH7drwFPHF8fBME1i405xO
1BineHHyMohXZVnITT0kyTqeXzC+0a3NGxe5yYMW2Y/CYL/S55eSYAuab/zq1f56Y7EGzvnoEjnB
VrXZvRyjuRud6I26RrivZ+G1Po/QcVMMl+48VpMQqiCpMrda2V/3nSojitX1SbYHQA191es20apf
t6ScL8yuZWrQv27RidhU5iTDqMJHPUTdZ3HjVkH1WDMAryTd0RSd4k46unjWVk1jUDPFJUwnWfsk
R+sak/FOn+/3lou+58JPu2wXMgBUHrFMoUsfVjJPB7CBd6Ykq1XlwiPNvjrw+9p3gwEBQ8qsqcxz
F+h4FXtK5bX+cZznkGSeSJA/XrNN8Jrr9WWc005QTGDcUU5g6QwWIJ1bCUYcJ+3XUiLaTzUGvkrE
B4Lhly1jETzcuJwKW6DFGN5YAE4BB/+y+5qmGKv6ecDSmLTS+BPtEZ40BjCXSYyOVlr1mM0GZjRS
ZaGGMoaOfB7gYrDCmIlOKIBQJjwempeSzLGSyS+eR0BIpjn7sP0ukTkWTInUxjMuzoNjEevgyMyS
ZZLct63x2YvkvtfLU5g5r3aWnRJm0MzS6S6cx1IRgv+HTKoZE2tZNR8TE6wNSJ0w0Vp5toFfpyCa
WTcl4IVyIbrnTLG3h3qN2Z2rJdtWVrsVMZ2krBDaDNsAYXLTBN8LalDomLusixwSmKE7QQrLs0KW
TOsRYFE2FjJT/WQwqyfz0M4Ss6uZ4l2m+dAzsnUZGt/VPOiX88jfM/sbUgzrAgkzWdHKYV5kRaCm
MVmVbA0e2wNZFkA1WUaVsPsWzIFNaqLE0Br6C0PrQF/cJ92ikztlM6GP9r6ZgivD9j/4O5aLmB0m
m5eZmK1Gst104fzEUfQQZJcaFZppP4SLpi52A49iihofrJUuaa8meZAmRC8W93ZsP6bzJhXZdLkI
kexUqW69ID4zwSC1N9LLkDUsZR0rWcv0hj+90en8oml2Gt1Z2s8KxypX+MNDwGpnlPGlyapXsvJ5
rH6qR1zPKtg7w331j+UQ7/1IXY1eGyu94OBcqyLuVYYgkJx/d14xo69tU3Y0KTKLDB2sChFNkmRc
JAqYz+tbuyF1W2mkP/je50hxQhMNRypKzxJUqBmq/aD6VT+4z1pnnqIp3qWtAZLTrhRh9w1/IMgk
ajQwWbZ6t1HE/0kzP4s62FWI5kNq3KvB2UdWe6KVcm/w/lBWD1VAoLgwqOAJqKKLnURf5Iql0GAu
93P+tr1xkiJ+xlFB6a6UF17UnRub+GeaQ4uFyb8LpYBB2m9DoImdQxWmeX2KDTqo2qL+Dq2iLyDm
CX0LWNqmsIP2EMmLbjSrFtIoaBNqpRrJL6WK4FEC/IYTCeFO1yzHyXxvZX7XJVTMdPYq1xOFOMPM
Fi1VZVXZ2UufUhgkApKgf+lhX9TIq/IfxtAkKckqjyEVeoZFoDm1ocTLp7mikQJyBatB6KS3aTcs
RQ+K5xROs1OBetWrYc3vWi7jXt+NRnbTclUUSm6niIoHvb0oGm1DvsfWoOyPe4LtMzKu3WG8JcFJ
Ld00XreG++EMouMtcbGWUNFb9DdFaV/nqfXajwZcSbAuDFluzB7f/iCKj8Q2Npkwo6UWup/hkA3r
Whj36OSuTe6ZaqqOWVjvqslP17kwHsbaOsd6CoUNtcVfCwcMfTRBaF+nevkxaaxxRCusRIMnq6nI
f0IWfFvpFl6YygEKnaqPvnzDePNYZ/yZ4pQYFlWeJ2Vsk45496Y6ZRbDWV0d+4bYvZRiaF+n04Tj
wZ+qt7zzU8DacZcMeFF08UCBWkz7CkE49442vThlcCMp0y5HbqoYcDgd6IXmJ8k46bRdYBq3AzbQ
ZUxT6NLyal653r1qRueB5XSai4AR2xH9jD/8dmz7G4Qb2Ta0mm5X6cZFxRztperO8BuEgDI+5am+
V6ncS0kSpEfhJ0QnAVBmE+wal8ddBbXxQEv6W5A5xcFMM7lqautkGjx+YoBusYS6QQTz7ik6JCyT
VpPBwhyQvRY0PZdxYK9HJ9mannZdBjiAY4OkopKHuREtpTQGaty0IuzPnOR68tpPLzWe+OYvjAb+
smvzWzuyr9JkLsJQNH6GRX003MpaTbq3Ng3Os2GqznZev0x6ubNKAqmN+DZzbeokGtpJTDpgZPoo
XBIyRiOhoMnnrantV6lBeFnWQVADQPjodatS5gX0ubV0r8pG3E+B9upM5XzJaCcaFPFSR4jAmJa2
HTLL3dh4DcKeEl/WaKW8jmGDx74gJZSMCXS/0KAeH50D5TAKaZFWRVyHRbi2vCrTTiO3QIfdXMb9
XT92hsdvpqYNLIWxJdmN4rluriGK3Z0mZ17XDuPUv2y/+F5Nn7lf8rmpgXZnStjJSE61Zpq4Chlo
DE6b9h8csoYLYRd+cctWQ6sAaDYlO77/4c4UNMeHvgpmWrrpqkt3JqrNaKyWxhd7PTmh9jZa9ao3
9UPUBe89RLczM95gdWTBDrg0Oiu9qGZ63JmJcp+r2lqETj9Ma2ofSb/m6TjaSlvj6Tv3SXjsM05S
v7zu8+nK9AmnKrKeMzrtbkKrLQ+J1VLsMrjei5bIl3CwUrrMRvMfet7/+NUFXOGvV5fHF0wLeaCK
38hFZl3Uj+XF/sbeYmOIxw77T03ID7DC/UYc1QyIuwS6khbyC1yBXASJE5JWNgrx9ZGfcAUOe/6H
Amu2lqPr/BuAhfyd3p1vYgNYYA8VBNb+EUKfwikIiYZDQNUhOhdpxTtCY0pRUM6YFuIqQ/K0megr
37tFtMmS4FHXaYLq4arDQ+dSJuIIB7Fr9dwMabHCpDfceHp0LyG8sSan7lOXFGcph0+7HaMlV/om
gANcc/A9+VMQ3QyOSD+KJN5Rd7wP6pYBiERM56TchMJ6LzFf7a5eEia0BJLPzaVV6NyRaQI4SsOq
Kl1GHWEyBsZV9FanqQJz7hBIF8S2Ltyq3Iy28+hVGD+RON46RX5A4H/QVcks1JdLXy8f80S78NPE
Xk0GiVhF/1gZ9cZkI2AVPdglI69oCAicCHdsa58bV+tOSlCakGBdUWnYbv26ObhRFO6KQD+h7SZ7
0OvmUkg8UyxKFOJabH4qo4O+dbFcQVRczMpEk0EitbytTldo6RPNllT3eLtJdgcqPshkuAl4bsgY
1gmtre+7IHmqGk5CPx9uWjtsULXidDI1dXYmk5AffdqokZrPNN8GguFGmcmJIG16jjy9XGoDBwus
q72MTNwTht9DQqiHvharwTOz1VjyvYIG+haVJvgJYsgpRoOhtcy9Xnxl20hKUjYVBDXfE7t+cl0D
aynfsG25uUxXPlcdNUi2R3XZhM2kGteFRjtX14xPsnDunDzZOF6jLZmiJZkYpXniGbsOCv0AxbMx
+Tdu2oR73VBvsrfeC09/Dlra7PkrG3H9WtjJvZtW/qINYnrbpM4I5z/gm15mGTuuTYuMNWdAjymD
jjbaWyj565Lf0VboXXE2s7Y9SAVnqkMcb4KRUsqSbcamTKamtCKB+rmyGJyPaLzTZDWKRIWHJm3p
cBn1wnuOMaK+yGSU+2ykTk23iuyQBkO7i1pJG5VT2ysv9iAhCB3Ja3mZBkUCweGlRwQnYHt6Jdbj
ED2HvoZ6k4DqEakjCfbiEMWTvxzVdG2UyUMd98Wpkfmz75PZxno9zQXnw5KLOlsVlbltbTu+AYrO
95qtb9Kuiq6NNnsTAfto70SvfmTvs0GDn6bFfZ/6dDG1ExEFBWWPrpvLa3wO6sbG69kFuCLNJn4Z
w4FqXEW5bdBCpUiDWynUj82ouOj75jWwtJGfooZbq4sTQbvzAlfdRkQL8nFu8jKWtILqENYdtP6Y
TwfbrQ0ENlRVItAt160PBId/IBNkf9otkpnB1t8qLVAr4IBhGcbhhl5pbeFb6OkTrx03NszRfd+7
KV0vmOMSRjEJTnBSWkRfilnVS3KOnqd2fJoSBDNVo815XhLslKw9J0hJrDCbayNS1JI2JmMyr7gU
z8RNgPmFTAdh2j6HqWJB8e7JDXX2zuTdJyKex2txhgTgWSfAfYXGjdyrdmOwADiauSRMGr2WGvlx
CBKJHSaXkkbHkVbvqlC0PsXyXLoW2bARRXh6m9C3ZWJ2FGP0WJZzC2+ChqCP8JqEWY3wx6owcnZZ
veTEbC/BGVdDx2dUdLcsjIkntpfddz8kxCfBdpK7dcdCEjEPUCqbTnSsOlOGPCyS9GFpobGLnNg6
9kmvr72plwsSizZ2BbaiZ/ZVawGXtvPOOgZhB/WXax/TUM3qN6bfDNHRNYk5x1w0KAaNkMloyqxT
Zk4XfiijVWP4ycqaVMaVgXi7MbRF2DvV3ufgnJzm3sVzSdk4Qxv64FUfj7jkGYQ827+p8uJlTkgf
DPFgIJjah5Pdr4l9rQEkxvaJ9+miwV2BJaXwKDKOtGgxjJQQm/m0T1JeGhQAMJOk25iz4ERvtWa8
Ldyuvm/jaupqzk0XL1lj0Ay7mHwEK7vRIevtqMWBw3+rciZ9a+mj3l/nugkvVXYeCmXPUyR2CNOn
qcjHhy6u5lNyL6H+nnzDpoXU61Pj0jWCst3ZkaJxLSsT/A72VhKI7PhWvrRaTLlpl/vrJnDZ/BKK
7cl9sk9WE4pLRL47UfsOcrr4jJAtqucaoe9fA8h/+hw2W3D+eg7bveRvxdvvlFW/DGEOQxhWcy4R
E8iXWev/EGTb/YYWjuVNJxd0zrkHd/7BGVnfwHUtxyXOCFmvNYuufk5hs2XOIelI2HL+nL8zhZHN
8y8IMv8RWkGkh9wCQQM/xK++lSHBkyIDJ92VTRQk1AqGPodY08v+ZnJSjd5QLUcEPjRpdJFLbJR+
RW+xanrzNfLAQHtBpXSUXkq9qJDkaxmyq5ZWdk/xlCrqlAL5gBZwRpvHFwY1utSjdtmNctMJN6Mb
I3qoCnFfK2IAWgEY1Y86idUR9cuUASeyNpZJGz3lXTEtI33ARGFb1ZqUpgbrXrxN+/HCMvyropNX
+B+uKN1iKW20N1HUJ80xmVeci7FMbwItPXp990ig/TjnRPEjtlm7B66xycnijVHzu5PNb5E3jdWq
w2S3tHjFwCK29fzOOfPb5329iIPWGZfa1+tpzW9qNvjWvi8ma7zIi5CCcP/rtcY5URin4ut1t79e
/SwY4cRdZ2DmaO3e766rIQom7IhmXpzRSHrlBalukdoOstuadC7ROlHYdFDEhauBUajOCQ5pl7gS
WUED8qOPHkcAgc4F2Yep2+9Jj+TYKuuM+0J0/qoacaAHib7Wa3FUaWMseGDJ39bpqA2trWP461Gl
00GWnrkBP0s2oW4o2oaC90Ro/sXQYkoZARW42qrokPUxvfOert1Akfbo6YR2NGYa0JgJwXamBgEH
9GXJWnKcTIP/nJ+LT3TI1p109HQbt7nYOATlbMfSjC7MmXpUmU9+sK5mIF6GxoNRac12CAx6Q6Ja
Ti9J7IqjXubBcwbWs3OrSrvqPPcinXmzBJ4SeE+cPa/37iw/j85+ntrPMignurjtmUj0SXGyo+bg
qL45edagXRBynxf7lsCsdFk7UWHd//dExEEgOIn++kS8fQle3l/C4u03rBpf+GMx9eYVk+2TpDak
nl/ZQD9ZNfA3WDX2T6hSUmp/nonyG1Z+Ai4x9uN9/IPaVHzj88nqnT86myP/FqtGycG/nIlYIub+
H4St1hxf/MczsUuyeCjBUch0pO6YomPdLxdJUmxJ58UrezVGMf259j62eo5HplQXWARwNDVPjTsu
g/AxwS+W1PqqsqznwX/BtbVNsk+olGnMP8VIGIc8OiHqobjYCBEdB3aCId7Y8V0DXG4TVHusZ1jY
HQRuh5NrAyMy+3TMAyG5OHV07w9QXCWh5fqGz1z2k3pL1IdP01BLYg0SzZWeejTcfde7G8fqzkXb
HJFPrr3OvrVjd8NaS0Jm1K1y/MC9Lm4N5exjjp8sxeZn4JqVMfGqqkErOWzaWHBe3uvie8IiPE7P
E3tez2e5dnYg/XQdYyAUYJ9eNC7r4NqMSPvSDo51W0nyA/tnUz8Gw2t5FcbnklAjNwdsvy6nh9bZ
m6LbBHUG2mZtTeotjd4mzpVxkLRW9TrA0kjixmjYIFIkWhEfSaDvQIIugv28tA9685yaLSa0Fu6o
Y7/lsoIwtLXHeHgPESBo02OQ+mwC3km6GClGlLlv0IMsAUjGBFiXrh+9jHbFYLhoRcfA7i5td1hO
8YMoZrdXegg6fgqz+3Ss7MLW1QqhA4rREj/QZdU8dA2PSTedvKTd+GN3TkW31Onfrjw6jC1ooOmm
7h9NAoZyypcm5O0UjXI/higVfAeT3lPbbW3n4I9s7124jetgJeCS7GhcBEzHEWOplj1qTrPMcVpE
XJnOZRcfuKT3Do2zfc9cP9J7kbYWN++xzS6c3uDCusrSAwzMKWJSdoq7AZ2rRmdp6L1YZJuwp9Kh
qhY23wrCcw3Xatufslr77O9hOu4by8PFqq81tzlnXXnogzsbeyUGTKvT76uCdtTWXDc+QqzehFK8
rtVL0cIMmVdmw78PBKEl8jI8uDTt9ipai8FeptpLZ1+QGum7dLZ2POKXkroGnIaH1F4lldhkeHPc
PjjwK91D6vVryx6iKz8v3/LhGLfayai8T+yuCbDsnCsRju4eXxGEiiYv6pK8/r72L+o4201u+qDl
6hjBx+Sed9FVtEUn+OaWyh/Xduuw9jVXAYKvxlA0hctNkJh3CiHIogiNtfSSe1vzFjCOD1mHQVdq
9BljZ3jMU5Wv2xzrUdSGV9BlN4EwYGTT8Nke0zvpR0xFcehtmrEAQjeXvQua28NuJ0Gws+rgkuqB
i6ATC1sEEMH2dszqrVVqp0AQ8OU6lM1FWnM5ms5nEx3S6iLqH0YvXlnVsMszdJfFOw/0DnRraevd
onacrVcfOBSCIdr0fnr0eXZAia6J/jF25eBEchVYdfYwOTQcT3yOxp8xdOFsnbF/1cz4wsisz6JP
SOjXQSfqMjzaFFHHZrqOePrzatpNDqkmJUUrUfJU6xQQaP7BGKmDguZXXKTo6Dg0EnoMFjY5R1vg
n8vRsc5hbe0rd9x2jUeNoJR7o1Yw9oTpXKDHVCl/deAdXitKNO5zQkzbuo3Y/dRTZXbfp1C77HPr
NIZdtAnKmO01D/UdUiEwPXflGEw79AcukypbprzGZD4TYWQQHnQ0pNOdUT2ccpiOahUWB7shbABc
ahGP0JOdiEg+O9WsYPbs3CIWqvwk6hOPARZcBor56bl2s2fLe1QJ9U3sjJXlLYC+bZ63HmSthifP
MPlW5WEMM3JQL9rpCm/xIgxuk2nnW+9NdCcjmNRrM32uDFRMt0aNj9k9D9Z3M4zhn28C1korvfTy
GupxqYtnju+wuBLB95HTXic8138ruqt6ugicZ0j4oXilLmLtiXRLXyHUE824YD7TVWhTAvN9bLRV
714o8T5BZfhaet15tza5+xShLOnPY5rvV4mmcHcRCSCpIx5OSXCXR/nac177EvdostIm9E2dztAN
FBNtUU+uGs9fGPJJi8gpqp/y/Lbu1Na8m3tW29A54L86SlFvJ1meR9ugwdpRbOooI+J+fEeF/Ja2
+RtNiR9jxo0RedjfrY0YPDgFD/NTAt+RWJusmO4nryJHHEjBABvSHP2mTRj9pVOYvHAaNYrCeY6r
fIE8c5mQ0oBPyru2EAbTGPDu2cMlUMcW/s05wYJwtYDT9T1he4H1LnrjkUyEV1Mk15ZHwFJoVkej
KEnpiveQ7vC1iXHd19m+jbF1YCK5dQh5SD0uZgoHTkDIK2VP1aFHCgN4h2K4bRkhoW3i8NoZzWyT
VeJj1KtVIh6Aq261Jr1sdXxyxUhbURZFe6exb0KjuVTSRiI8kmqumnRnZfbnyGwEAxPmC0vLdpaO
QiAaKJWHYYGmadApkNPu0LjmpfSEOQ01G22FlKCjJEhQLIE9rzwFUTtts0TSyGkXEDgk5Yut0Kat
79yV4V3Tn5LMov55M0Y9iJ57sFC0dX64bDqScjNvg2hw899xmHF4tsD+9Th8igAI0t+wNPOX/RyG
Z0OCQ72pa+JymkO4frA0OB0MgXaUD+uWTqr7r8OwwMgAC6BL7ts/OB0YhomhYL52sUvBLPwtXem/
wgNCZ6yeXcKkhhrz+P8rPBBFlUWtmV7szLy/LER0Eo5236B9+eX38k8vzK/eYWOGGf4kXwUHgf80
CdEgQXUeyX+Jz6jDRgQ9BwetmykOWc1ZBo13gRQKskCS5hRhoupbca7mxIoqMRWQdlGvHWXf9wVr
YjrKl3//I2Fd/s3PhFSPdPl5GWHp+OPPFHqjjewhq3Z0IqefvLtM9tlVjwe2HjXF5TFtNNncVn3w
aGfNpaeCo1D4lfXCWqs83Ic4uura36oxPpnQUEmLYtZz90M/bNyo2OoJFIYfoxKrbgzTWA59SruY
VCfUiAg+IW8tlB1CbcYsPkQqPFFOwyEzbUTWbTrkYC00eNkXm5QCmZbKyhlqPvaTOc/Hj4Ny3gT5
63El7tIoWldddVG19vU44qwV09oatQfdQS8LH5ERkFa5zl2M9YuQcLkprGklk/a6cCWzrv3WqsYl
UD4pmOko9hYj+ojG07bUJSFo8M6yGUm1q7WDqMLPYGqqZRlN1xbZAw2p565Z7wfSRYAIdkhl19Q/
rGY4dLTzp7r3FqGn7aY4OydDuUE5e7TsftpCUdP4kBn4wfp4Q8Mlo2LgYftAzGctlI21Lm/WOOSu
cyOXK2FTAk8LxWuMBo7B5DFw/BtHIzOdyOq1VjjJOsTpJ4ZuVTNeLDRpD4u6AQ1NkqFzV4Fe6sWq
wJCNuETZly2uLytpHpUCDHJDetfDYJsXkviTASOPXhXvFgadpgo2TSOPOgBGKorbUPLrUV7wKrJ+
rXXOubXNm1oFu6wZ77sIZ0LpSMRh1im07YM1BefA9U5m65+gSC6rsrykSnNDyHR7KDXPXllFWtAs
aMuLPmzekrZCVdcpvNC7qc/iN1JTsnc+kWQyE1dt7qUZAe5SqVsNK81GxUN1nMbAPCGsFEfI2B5x
96xK1nIj9sGpU2cnmpr52S1vHasIV10/HWjDWkk7kRmSplY0Cy9PYnMJvzmInTbG/DWNPu+2bZ3W
DzKT7XnM7VfX6x08DeQ42V1BMwc/4yKsjXLnUzewMOreP+atfqtNYdST/42sHBAfulGEAzYnFAO9
FUcLyQisF/kLwgZ2kAZNxkil12pIp+A4OgXqpKlgEA207GZA0HRbBeW8mQqytUQi8UY0VySU3Cgn
Cy7bjqB9kT/JoH+ERrkyzGrWRXGl6naTnRpcPzf//sz4CqT50zE2t51Roa1LSTXmfJz+coy5rTFR
fYtbeyALBJe7kmiQ4lPiN+Dw6Skb9TNMJ8JIFI44/tGW1Yxjaow+/p8f5E/+NITB1PtIsroRKLvE
rP4J1q0Y4QdUGxWKEYpGnT4/ho2Lk8zKrqfKXPVee11NwYmc8XvTL/972X9FePxba+P/5O910bwV
QfDbGI9fvI3EeKB5+IPE4if8JV0Qf3Je5iYZ9Be/3vg0PJsOaXnUf+LS5kM/KAHxDf8I9vq5iwRi
4O/BX+6fvNazptz1BBk3PDvgRH9+htHC2VDMXbOrCk1HRKY8AKKm8Z91vSZgi1P3U4XNsNIZ8ycj
ZIOa3EMmeaoH+jYWheavjKyGV/Y2caUvx5b0Nz89RFa994X2mSb5hcUGXtUzMhJkM6Jcc54CO4VD
8B5lEnOhhrZ4HHlwfWCabgjUFpEZoHWub32SmbZwB973qZbnyZ/SNXko9UqHfYXatvVp5dMXuUwi
9M+mPiFAdDhf1xnKUOozcF9A8HqEYwSatYy7LFnVnR9zpcv6ZDdD3R47owxd2O4YBJBQ2eHGdKZ+
aadmuCqEW5v8g8n+2NR11lerySwGlH1Rr5YxPpAYaI9UaoT3Ubt2TAyKmgsSUkj/XHqpIFwxqt+s
cQyeZt3obZZamNO9fVCqU0uoWTGkV4GBGovwvOE9oqTN3QDJXyJPnuZOLlDJ3YQQd2EPCaqO3tLr
/dfJ8Z/O5M3qor8e1M8DVfHvvwGt+ap/zukk7KB5ovAYWRSU3dcw/uOtNb7pZA0wt5oOOWVsUz/f
WusbsQVCeMibDPPL7/HLW+u4aLAQW32xf3zV35BTmeJfXluHkZ9RFSGI9RW8/8erx1ZTnYf10O3G
mriWpMHiEHvHWkkP4kb7SIVDuZesS0LfAI26pmZXdBWi9SZYWyCO+9oan1UOfKRILqDRJDhAw2On
D3u5DU1cjGmkHuuuvgkyPMTp5B/6Ds1yll8YhfvGKnvwrIiwyFJtE0Cd5TQSIjPNNFriFWqlu9EL
tcy7KUvf0yErFvnUfk9iFDldkS1ju76JVfxIdQTR8C71vqozzl3UvrSZnx0Hp3lrXT18coLkhdK8
lTKGKy1r7b0ZBPd9R26QSEP9WchOe8A1ojc4b4HZTn6sm0TExHhVqoEclCbmjXHGMqLpg+D9Priy
LQRejkuypNethaeIfTNtJkwDLKm4D1GgLDSqd3EFZJg36NXuYqIV0OaLXL8KTXq3S/kA+HXpjfmd
WQflQnNyST5RdE9gl7/QMNoSNZrXx06LH6kUptGkVt/RTN+njv6UF+rc5vW9MJpj1RgvXYhQVZP9
vTZme9dqbgnQ2fObrBZ2TkC70EhuF5fovS8l7tVpzmi0UpoR+0I/+m0IAIXTRscyt40LW38hatvW
lh1Vm3QCP1qZUT4o29pVozMscX20a9J8gqUwtSAsF8xS3lsyH2Va4vAdu4H5kci5yIo3HrX0ASCd
2Z7aWtJyPB+MziAx1pZfYS1m4qA4IsCliEhtRDVLqIuMNDTTIilDpEbMp+ac/xLPSTCOwRG+Ep2T
iRtkD5QNsiA3j1CTc4bMhCaZ2G/f7AmXGcnGWeqN7sQL5yt6Bn3OCB4+B9LoczaNkcU22ukUn9RD
aNWls7fSwFjV0iacz+0Va5H3FBN9RMSkdhRRAVKccrEAQG4jHWjapp5zW9rNuKsEkURdB0ITaeyZ
odYtSzlRoOPfkC3ggh2zUBRBc1WlPVnmRKPTDsyl1zryNQrNB0hkmAZes0WRCyJQ4+p6pJZ6mXTj
wXSYPM2RWienB1Y2jcVkTx9O1hhrm3AOfttVjKosj9lFwrPfivBI+vh3TqSM1Iz2NjCtq9zrMFzC
c667iAm6UuRHFZ53OcoW2X+Xp2hw+nTZWnBAQ4/cLzCzh1z1JLhTj4Rd8bqNBop4Q8sGTlRpRdq6
TxGqeE1JDkyu/fmhX1QWFULUVls9OUVAUE60rRN23ueg70nTjhNE5ZedTqt8galpFhMN/7Ukfk2Q
HNp/fQsdP/L84/XjN+Spydf9xIsEidtk6yDuJVhnRkp+3EP6/7J3Hs1tI+sa/iu37h4q5LC4Z0GK
FCkqWcmyNyhZATln/PrzNGXZpOShx8Oqe7Q4NSuPKIBoNbq/fr83HOAeTdgrQIqC2ZtQJ78SShAh
CyRjs+X6Wj3SV6VvyhnBNkw826g5/2Af4obvUBPwLEyBoLqQD0hS4PY+1HoVVaJcY/RAL22mjuYN
PEqyyauYBCXCz2/V2iztIwVs58hdHyaT9cEyk/XhIq/j5iFYHzq19QG0Gklt50iqabV/SCTXFe+M
vUxtNFdlX0bupA3bVruG4YLsNrZ7sjuUtRx31CTr0cu7kUPsWrGrod0dM+80QssLNhrzdqfHeVl/
HTuab0VLwgd9n3uWMc7fsD/DovJBJfqvPe2dqSnEkI6vpcFpKSv+eRSAhTvQhSfwq+TDLIy1KXEj
/kwTokoo7/7UXystbTSXY9sdSY5cXBpSd4KMuqFiHWHdyRkuu/DiDXjxwZohjy7zfhCkeRlnsNM4
TvJjQ1Dqs3A41wTJHkCE1AD7PKFjCBy3wlHoHE7hPI6qVbPm6Sst4zXrbUJd8LqlOZ24KvW1sMXT
DeGQpwmzvCanHPbxzyOc6zmR6Ro3BA1otXQ8OMWy7rSlJbqqpZWfBGH2rPVjN+k097leG/U1wrNv
FB+Ik4RUN3080w0cL9T01sd0mimK5d8YkX0TZ3qkLlK/LU8KUWZLjY9G7qX2FmV4s67IY74MADm5
c32REctB0R6K8h3czZzqgUonXS/Ar/HGxPApbjAEFrX/2DhfmIDVUeoOR76igsW76+bPf0tigV1T
pu5YjPB/el8Qi995XYjsA4y9/soLQQeCtgVevPY2ADX+uRDBMYNygdEY1ugoEDaPsdba0gftJP4+
hv5nnmHiSm8hZQ1EXTdQGGCIucZqNrCYqvNiX9HQfvWylfRQYXHJoKppH22H8Bfa1RgLX6S0BS0b
AthxiEdVN227rMTQMHRaykQCnJ4pTrDocvssDpeIqK1qoiS1dFis6UPGmEqntuAUjbFZHiuCZ5QI
xpEhuEeSYCGZaz6SYCbVbd0fYyuAqAFP7GkHfwkWv3uhBgmLliA3IeQop4Ne3Op24SnzCrm/LXT/
wHZYALRrNwAfu2PiI4VJgLk2DFAFB2q021FdoUZCa5157UkrXAaGAF9eKN6oeakMTyIBAaaOqpxU
AhYk0beeQ/AlLnKNGiIF0b7SjkinnK2TR7W0jG9ancnpAtRhBHUEf5RH81RfI5KZACepGAgUBYym
QXyGk8FZo9mQ7pwTR3NpZhrHAzhn7KvPVkKxoobdTSGQUE2+LAfj3IraGaGQ97XiIh8DO40se1YK
LJXAeRNsNZLjR/zN7EkmYNcq84k0ai7yTLBdjfxzC0KbgdTicpGTRz/WI/5Brm9j/ygh/kxGd5np
2BxOcwsq4TSWlQF/9NFcZvCq9el/1wixRoAb/vUaMW2Sb09lfJ/+4ugsfvN1paCPBSnLkh2VLIQX
NuvPksU2ORb/sEPYArzohkEiRBu0NiVkEXktWbQDrBdYPKBnGS/Gg39QsgibsTcLBasNOThYeWFc
y3a9XbEkwove15pyofX5zK2+erSYJGmcNiHJBmWF3F2BzJXPMcWbJJYzl0Z1UsnhsS+rR5FXfmuE
VML8knbPml9D2oEyBa9F1dsbJ7fnFuQnehydchb3zWHK7/t5vRTxnK3E0TjWJxt/gl+00rCbefc8
uo2TKuUcwUjUc6JC21j4WKQIIzK0cpGo2tFh4vaXsaeniB6zWSIX510Mp0BF/cgZopfu4wwvUp8j
qqVeNYJ7O8rmA4bx2kxyi+DEgdgPWSK/88yi5xp6fkiWUTSrA3Nq5N2lFCmLEl3oBNODOU2a4zEz
Do28fLRRDuEye10a8lkekYqZdNdJ6Ny54OAGluKJFazaMV9ZbXZSkhZr6uXZSFchtPu5nI+fEw5l
h6pENrlSEu487+gZaPeVYpbmDKiipQYwAh3dpildVtqonIRtGMxh2WK4JfrnpG/acwNw7dhFFoW0
uSDEosW+e65FJM30dO/dIupOQp3TFEqqc1WBXyOjVwcdR3WthMga9NqW0X2V6ryRJA2zVxgFmps+
KmH4CEUMKo5JJB19kVOtoTmGewwCAiNCsxpK30yD0y6TiZYNPdYwmHaS43xNBZ5q8u04Na7xO0tA
eZqMp6Nc51lwhC5sqOYFqF9GRiSClY5ld+IU1tJuPAjUrpquPBPjKw3gUA21TwMn1ynkO12Dm0RA
nGd3nN3tBDVqscDNIb+F8fK5AwMYBteQppEABirXNo5ySyS6t83M9bGuETCCLAAFvc0OJRAGRzHo
+UpwzKhhBQSB+mfpgElYXrb0jO6mE2BFCWpR5s1KbeubDDTDz7W7CHRDM9svuF2lUI3Cz1Helauy
1HHGFaDI4EY3HnIgFBVo9Ywqvpay9KwFSQlAVHSQlUJALL4AW3RHOFKOvurBiRJwjB/jan5jrlEa
VQA2PhW1DYJjanAY2AIvcrAdU4A8pYB7sjXyUwsQyCU2cppycsWXYazg0rWtMlbiXZVgRsFr9BT3
OTGca1dgSxUgE6DPIWaR926e+ncDMFQSK8mKYLz7dIyU81RgVZhYTiPAKzJ/Lz2BZsmpO02At4wy
xJ0SwMsWwBcAWCiQMLMQbmRhct9FNRQ4eQFYRwxYacTHtYy3v+Hp/Szs8KWLCuTVsReI72yuMF7w
JkYiLWQnuo/KcFnUxTHiySVOmnNrDD+DkDUTfBwqJInKLE3se80AUuvLha6gCbTiEb5SXYzzzBnL
SWvJh/xB77rBPhs0Bpd148mM0cmT4ninhy6cLNN6RhYmnWEtGk1yszyLKxa/QbXxnIsCokZykJu0
IxnCz2mlWlr3nBThk0OTeUEB4Zzj1WRZNOgCvfxE2FnhTFXPsJ4qOwoWRqEcSVljaWcVKs+Z7nk0
nmXjgYyjh76iNwhJby61/v+rBb0A0jf9PL8D6x/AYV4gwn+9V3+BP/W+nhe/8xPg1oSTJTQU7M2E
KngTWHBoCcE0waxd0zXhYfZaz2twVEC8OfAbCoCayFp73aXVAwcTT9s26WitkYU/ARa4zttNWrF1
Q6b5JYMsvK3m+aw2+IVeLNx4mNT6bdpns43x+MXG+X7bJFTZwvzEEC1cBMnb26arNJiBqGQnkeiY
TM1AWSmpeuPV6dHu+2j27+4knnVjg861tpfDqiwXsEtOXBQYKHCxBjcjRGtmPc+qCp1uYc3rDlKi
UmNYbAQrh/wGX0G2mANk+jVeJpod47sB2DIrVf1GV4JFYHtAwzm8uKh5qgqoxAi5n5CLHEZ2MSNT
5BJua0l2kpkdNlbQzPHNfe69+Es3jHdqQYfAqcpzK1dgQlDLTTuw/NgHQU2b8joPpWWWDo9dTrRx
YS6CIqlXPnZx/Rhe6uQSQXL1LkaebUqbYV708TlK6pMhdfFOJnxeUdNpii9mVgK8pHYVLvs4QXMJ
W3PCsf1qSLQvKA+vCjMKlshf+mRCQJeJGU5yo8YO56EeYUvmtMtKK+hIBJ+GAtNfD1cEuac/qBro
gLEfShQb5KMtJprenWuJ98kwnXmuNHfYI6DeK9RPbU0LMoTPJ1vS19FN26mVW5+TAlBoyCMCPXA5
r3oPxw/vVvejDNQinCUqTMSu9Bd6VVTYnZgrHQ/iaa9HI8Vd8RXZwrHfZHfsPVcY6E2GxjoZ0+o8
NopVUIH2dql5OtQ8uuFdjbV2aRjmzGtAtFxzjs8MuPh40nXVJ6mD2R4O8kLOMdJXzKAjUpiAK9Ot
kap343ls5wuotEA7DdI+2fs2hji1BIa/1IJ2mShGP2HzuB19S5k1mLdMnJjxSsjBCWOihQNVJWOO
LRRqRVCtaluTrkC6e7LwxFocU9XydwsWaHqtJye1WbPr9frtBzX2tJVY1iGR9otm8J4Ahp4DsfTD
HFYntdgOhsSuZkGkQ0/MumIq201HIqbF7mBY2nyU3Wd99Ht0uvLdILKbOradUew/PRtRy4YUmmiN
Unqlldir2hAzLUPsXzzGQmdDK0fjXvfkWS12uqRFUFUmqJ+GIDh1veCqLjmkauElSqKTsSmeQieZ
Id/H5VOvH6ocm5hIMFLkLDPx+mC/JTynW+g90vm2aDE/dbwzhdzhOLCOApdww0r2VraE71mYPuQQ
J1XaXWkTn/a0vzhlHnfkvOEYll8mNMgC0SkL8as50kX3zKaNZkB0wTuMzlqbdV8pHb0lGRDuDJtp
D2svuScGkzI3ER06r7SfJGNwDkuadzFNvKDvTVHWWQu68ZjxV435lBi+Ri9AQnWFwnNcMau+5pG6
NE2sr2jT0HiR0AQbcvVNRYd+qCrBsilqwjf6lacG14WBoi+jrzOp/f5SaVD5maF/69vZGSs9rZix
jPH7CBaVhuYMl6B+4kL1Ke3gxE6tdBpE+ZfBr56zxlyhKSiWYxMUhF7ZiyHV8SsK08vOcmiZayrK
5J6AuUDBjE7V8i+lk933pXUtGdpJqZrXRUdbH3HkcUKODYseXi7kSfISm6U3ddLmQerraYClVWgA
ug7jJ8mEXm1a1AX0Gxvo01mkn9SFc8Z5g06P5d8HHTlPUhcey3F7zo42I/n6qFXRkdSNeQS2uJBA
iak2puROQapHUFGNSx+HnLTFQyVNLtNSWbiOBv1QO1HChmOPrK3wpeimrqEtiyA7dJPyUhIaREyS
5g2tR3jb7RWecMuI2dZW3rRJu5VkDhcQpUjEzpML3GOsqalIK8PPYZdlV5I8fg5ryZ2Al9tI4Bxl
Yic1aT1usiApFxU3Xkuyr9+GdnIOV2mhdNItPlMp+op8gSfvygjQmeMW/eD26WfVifFT1mGf0bXC
JB7Shh16nOZsf46uSsJ0FoLbaA/yPLXIFmxSFAKF1xdHcSvbp6wC4b075t5neUCYT6E6ziuK3mVu
NjV0xUih7LO8WwnA/Wb3hgiG+HZr39p4xXa5sR2yGuc57cUC/NicIm+atXmG8e6NisAk7j/J2unu
+/3CeWR7p6dPsnnDsY4g32EHCDXt2fbmaTDLYwVRFWHxz1b4UGHfoUWHu2/6yz3fpq6geaMIW/Pt
e/qa75pDxUPmuYcAR5j+ZBMDX9Xdt/lFmUQj9udtBCi6MZY2vhW5HnEb3/xm+u1SspTz3XcQg7NN
cWPwft7BeYOWuEpu9gRRFrQxsXWSD1uiHJ2rIV/uvg2F6LvbAO7QRjJNcGLjzXihzsC/3+NB6nG4
IIn92GoqLKHK5rhW42Uxyi+T8MPzXjbOD/BKt0OpXuICvqdSrWOXrrN/9qFXeEwcU95f6M+CrN4e
M9bXW0dp7bxOfM/TNY+EXenETuGnqhPN7AA3C4b6/8QZxqIvPxY5V5YJ1Y0y/PXHnGs2Bur9E1y+
C/H6Z5/Z+QRP67/Pz0ivd1rYPx8JmHtEKeLPBM6pcvLgZXszErZBL5fmBewiAZ2uX6IPOBQcFrfO
nn8+FAaTApUDbQblVd67NRT2gckBlK6RpQvBg/xhh4Ilee+hII+NdU9XdQNMmkbY21kBB42JYdJI
dV4oAP/5F2QLXICk+pZw93dmBM/5c5WAOqcYJN2xUmjfwzy2JgTezDJkN9shQ1ZGFc4q8p8fBUHz
fbNMvDMR+TsjwXU2hkK4Ros/NHRs0aR4NyHsAw1xDop1uoffbao/5lCAqez5bpgHrJdAVBvOKFuz
gq60wKqgSfMhFpMPOilEE2rPkTDIwbEg+P942HerBLZn6ChegbmXdenj7R3f/0bgqpuVzh8WFCwC
+AnzgrzaGW5OCri7us6OAUEeZZkIOPuos+Lli+0zFMaBDM+LV0THqJHYZDbmzaEwrQOqaTIs0BXK
LJ8fdyhe3tx9hoIy0zZUCkwTeeXLNrk1FM4Bqjq8lF6zOTgrfcxV8+WL7TcU67gqHD05aa8VItuz
woHLw+6BfMSWVRaVD7tW7L9sChsZXDx1euQQJRVL7LQbhw/B8yfHBcGrTuX9QqL8kLPinaLhH5UV
NJ6ZFOQDfxcRvxkKC0IE4BDrJrWW8rJ7f8AdBHBgz81UP4CfC99F/CeCet7MCo6kMluthZBD1aGd
fNwXZP/TBx09wb/bzNd7MysQqHEW4y0Sk+Ljllj7AxXaAQsiQk5IhFRRvCjv1grC6Cm7UZX92QHk
b7xDP8CfqR/Ej2vYJ3iqNiLLf/uBV9Dn/QU2zyjro9rWR0Wg+cvFX44y4t//2s43X6MxGz99RWfW
t/r++9+f8f3dt272+mCv/3MRPJX35YM/rH8wfP+mLynpf0NiuSOR/ccKsfMW5e683H2v/1vK3L43
+E2S/L6X3+15ue/Vf6OA2Pvyf81p3vfSu60+9r36Tn3ivhe/eEqzbwiX6/fQhRB3/HzL/+9/txeB
jU131yv1+8zXfZ/gd7aDe19/d1bYvpfflTu4/7Wr3VkB+95gB69o96V/tT38QPnfbxqvCP+vfm17
UxSfeIif7st//RsAAP//</cx:binary>
              </cx:geoCache>
            </cx:geography>
          </cx:layoutPr>
        </cx:series>
      </cx:plotAreaRegion>
    </cx:plotArea>
    <cx:legend pos="b" align="ctr" overlay="0">
      <cx:txPr>
        <a:bodyPr spcFirstLastPara="1" vertOverflow="ellipsis" horzOverflow="overflow" wrap="square" lIns="0" tIns="0" rIns="0" bIns="0" anchor="ctr" anchorCtr="1"/>
        <a:lstStyle/>
        <a:p>
          <a:pPr algn="ctr" rtl="0">
            <a:defRPr sz="1200">
              <a:latin typeface="Times New Roman" panose="02020603050405020304" pitchFamily="18" charset="0"/>
              <a:ea typeface="Times New Roman" panose="02020603050405020304" pitchFamily="18" charset="0"/>
              <a:cs typeface="Times New Roman" panose="02020603050405020304" pitchFamily="18" charset="0"/>
            </a:defRPr>
          </a:pPr>
          <a:endParaRPr lang="en-US" sz="12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endParaRPr>
        </a:p>
      </cx:txPr>
    </cx:legend>
  </cx:chart>
  <cx:fmtOvrs>
    <cx:fmtOvr idx="0">
      <cx:spPr>
        <a:solidFill>
          <a:schemeClr val="bg2"/>
        </a:solidFill>
        <a:ln w="12700">
          <a:solidFill>
            <a:schemeClr val="tx1"/>
          </a:solidFill>
        </a:ln>
      </cx:spPr>
    </cx:fmtOvr>
    <cx:fmtOvr idx="1">
      <cx:spPr>
        <a:solidFill>
          <a:schemeClr val="accent5">
            <a:lumMod val="20000"/>
            <a:lumOff val="80000"/>
          </a:schemeClr>
        </a:solidFill>
        <a:ln w="12700">
          <a:solidFill>
            <a:schemeClr val="tx1"/>
          </a:solidFill>
        </a:ln>
      </cx:spPr>
    </cx:fmtOvr>
    <cx:fmtOvr idx="2">
      <cx:spPr>
        <a:solidFill>
          <a:schemeClr val="accent5">
            <a:lumMod val="60000"/>
            <a:lumOff val="40000"/>
          </a:schemeClr>
        </a:solidFill>
        <a:ln w="12700">
          <a:solidFill>
            <a:schemeClr val="tx1"/>
          </a:solidFill>
        </a:ln>
      </cx:spPr>
    </cx:fmtOvr>
    <cx:fmtOvr idx="3">
      <cx:spPr>
        <a:solidFill>
          <a:schemeClr val="accent5">
            <a:lumMod val="75000"/>
          </a:schemeClr>
        </a:solidFill>
        <a:ln w="12700">
          <a:solidFill>
            <a:schemeClr val="tx1"/>
          </a:solidFill>
        </a:ln>
      </cx:spPr>
    </cx:fmtOvr>
    <cx:fmtOvr idx="4">
      <cx:spPr>
        <a:solidFill>
          <a:schemeClr val="accent1">
            <a:lumMod val="50000"/>
          </a:schemeClr>
        </a:solidFill>
        <a:ln w="12700">
          <a:solidFill>
            <a:schemeClr val="tx1"/>
          </a:solidFill>
        </a:ln>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legend pos="b" align="ctr" overlay="0">
      <cx:txPr>
        <a:bodyPr spcFirstLastPara="1" vertOverflow="ellipsis" horzOverflow="overflow" wrap="square" lIns="0" tIns="0" rIns="0" bIns="0" anchor="ctr" anchorCtr="1"/>
        <a:lstStyle/>
        <a:p>
          <a:pPr algn="ctr" rtl="0">
            <a:defRPr sz="1200"/>
          </a:pPr>
          <a:endParaRPr lang="en-US" sz="1200" b="0" i="0" u="none" strike="noStrike" baseline="0">
            <a:solidFill>
              <a:prstClr val="black">
                <a:lumMod val="65000"/>
                <a:lumOff val="35000"/>
              </a:prstClr>
            </a:solidFill>
            <a:latin typeface="Calibri" panose="020F0502020204030204"/>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Sheet1!$M$2:$M$17</cx:f>
        <cx:nf>Sheet1!M1</cx:nf>
        <cx:lvl ptCount="16" name="Cases of Babesiosis">
          <cx:pt idx="0">0</cx:pt>
          <cx:pt idx="1">0</cx:pt>
          <cx:pt idx="2">0</cx:pt>
          <cx:pt idx="3">0</cx:pt>
          <cx:pt idx="4">1–5</cx:pt>
          <cx:pt idx="5">1–5</cx:pt>
          <cx:pt idx="6">1–5</cx:pt>
          <cx:pt idx="7">6–10</cx:pt>
          <cx:pt idx="8">1–5</cx:pt>
          <cx:pt idx="9">1–5</cx:pt>
          <cx:pt idx="10">6–10</cx:pt>
          <cx:pt idx="11">1–5</cx:pt>
          <cx:pt idx="12">6–10</cx:pt>
          <cx:pt idx="13">11–25</cx:pt>
          <cx:pt idx="14">11–25</cx:pt>
          <cx:pt idx="15">26+</cx:pt>
        </cx:lvl>
      </cx:strDim>
      <cx:strDim type="cat">
        <cx:f>Sheet1!$G$2:$H$17</cx:f>
        <cx:nf>Sheet1!G1:H1</cx:nf>
        <cx:lvl ptCount="16" name="State">
          <cx:pt idx="0">Maine</cx:pt>
          <cx:pt idx="1">Maine</cx:pt>
          <cx:pt idx="2">Maine</cx:pt>
          <cx:pt idx="3">Maine</cx:pt>
          <cx:pt idx="4">Maine</cx:pt>
          <cx:pt idx="5">Maine</cx:pt>
          <cx:pt idx="6">Maine</cx:pt>
          <cx:pt idx="7">Maine</cx:pt>
          <cx:pt idx="8">Maine</cx:pt>
          <cx:pt idx="9">Maine</cx:pt>
          <cx:pt idx="10">Maine</cx:pt>
          <cx:pt idx="11">Maine</cx:pt>
          <cx:pt idx="12">Maine</cx:pt>
          <cx:pt idx="13">Maine</cx:pt>
          <cx:pt idx="14">Maine</cx:pt>
          <cx:pt idx="15">Maine</cx:pt>
        </cx:lvl>
        <cx:lvl ptCount="16" name="County">
          <cx:pt idx="0">Aroostook</cx:pt>
          <cx:pt idx="1">Piscataquis</cx:pt>
          <cx:pt idx="2">Franklin</cx:pt>
          <cx:pt idx="3">Somerset</cx:pt>
          <cx:pt idx="4">Washington</cx:pt>
          <cx:pt idx="5">Penobscot</cx:pt>
          <cx:pt idx="6">Hancock</cx:pt>
          <cx:pt idx="7">Waldo</cx:pt>
          <cx:pt idx="8">Sagadahoc</cx:pt>
          <cx:pt idx="9">Lincoln</cx:pt>
          <cx:pt idx="10">Androscoggin</cx:pt>
          <cx:pt idx="11">Oxford</cx:pt>
          <cx:pt idx="12">Kennebec</cx:pt>
          <cx:pt idx="13">Knox</cx:pt>
          <cx:pt idx="14">Cumberland</cx:pt>
          <cx:pt idx="15">York</cx:pt>
        </cx:lvl>
      </cx:strDim>
    </cx:data>
  </cx:chartData>
  <cx:chart>
    <cx:plotArea>
      <cx:plotAreaRegion>
        <cx:series layoutId="regionMap" uniqueId="{12C81263-A2AD-41CA-9AB1-8E59FBEC70D1}">
          <cx:tx>
            <cx:txData>
              <cx:f>Sheet1!$M$1</cx:f>
              <cx:v>Cases of Babesiosis</cx:v>
            </cx:txData>
          </cx:tx>
          <cx:spPr>
            <a:ln w="9525">
              <a:solidFill>
                <a:schemeClr val="tx1"/>
              </a:solidFill>
            </a:ln>
          </cx:spPr>
          <cx:dataId val="0"/>
          <cx:layoutPr>
            <cx:geography cultureLanguage="en-US" cultureRegion="US" attribution="Powered by Bing">
              <cx:geoCache provider="{E9337A44-BEBE-4D9F-B70C-5C5E7DAFC167}">
                <cx:binary>3Hxrc9W4tu1fofh8ndZb1q7dp+pI9nrkASQkpJsvrpAEvy1b8vvXn7kCoSHQfdhc7odLd0FXlpds
SUNzzDHHdPrft/O/bqv7G/dsrqvG/+t2/v151vftv377zd9m9/WNP6rzW2e9fd8f3dr6N/v+fX57
/9udu5nyJv2NIMx+u81uXH8/P/+vf8Pd0nt7am9v+tw258O9Wy7u/VD1/h+uffPSs5u7Om+i3Pcu
v+3x78/PbvLm/vmXH5Pfn+9umlt7Wz5/dt/0eb9cLu3978+/GEueP/vt6SO+ms6zCmbcD3cwmLEj
LhVRAmOCBOJMPn9W2Sb9eDkQ4RGVEq4piYVUIgwfH/7ipobxH2f0zNih6ZfHa9+c2MO0bu7u3L33
sLKH/359gy9WAxsR/+0ufHrm7eHZh71PAYbfn181eX9/9+x1f9Pf++fPcm8fJucWYw8rvnr9sEW/
fYnef/37yQewaU8++Qzgpzv8v136Esi/x/e/nbW+t/anIiyOBA9DEkrKKcdc0K8Q5ipUVKrDlzDh
jyB+APjTlD5t9z+cvW9D/PUtvgPkrwf9OjC/um/sO39r+8et/ma8/IeBzI8YQhwBgJgQJNHXMAum
qMJYMooFQ+Lx4R9w/jSnH8f561t8B85fD/p1cN64m6as8uZxp38GzOxISYY5BsKmH8P1c76W6Igx
ADdUKBQKfwXz45R+HOWv7vAdIH815tfB+FXuIf/fdEMOueYfqPE/juaQSsr+4uUnpK2OSMg4kpJj
JljI2OPDP0bzX7P6caQ/W9qnm3wH2N8a9uvg/drW987f/2Tq5piGQjDC+Lc0mDpSkME5E5KTg1ZT
X4L9OKVPIP3DMfx2hv7qDt8B81djfh2Mr298Bnq/tz+VufkRQuQgxRhVimGGn4S0PBIEKwIiDRI5
VU8T9F+T+nGcv3GP70D6G6N+Haxf36Q3dzeZvX2MqZ+RpCkELCCNMeaSAOagtT5P0kIdQTSDCMPk
oyZ/fPgH9v40px9H+utbfAfQXw/6dXA+uW+a+3f3PxVmBpIbNJbCQimCQwml0xOYpZBEEsUeL39g
5g8oP87ox0H+6g7fgfFXY34diK9vqjv7GEk/I4wB35ATQFaQB48E8u4TfPEBdsWlFFRI/CQvP8zn
x9H9cvh3QPvlgF8H19McXK/qp+ZidoSAmanilDD5jWJZHUESVlIyGSICOvyJvP44ox/H9ukNvgPd
p0N+HXz/u7kDz/XWpunPLpUxJGHJGLhaCHwP8EY/D18olcHyZFwhBskYgTP2yB0f+Pnzaf040t+8
y3fA/c1xvw7mL+f31t09bvjPIWuOEIKIFh8MrifyGtCWXAgRInBGCKIY/LHPs/GHCf04zk/GfwfC
T0b8OtieNHZ+3NyfgyyiQiBy+PeQZ5/EMahpBE6JpEoQhshXZH2Yzo/j+sXo70D1i+//OpiaoX53
76qb5qfGLD0KKcUI5DMTBCzLJ3USxCzlCmxroPFDyD7tTfw1qR/H9xv3+A6UvzHq18H6T+t+agOK
HoGMYtB1YBzsSmDor/KwxBw6jEogaEM96T8dJvPj6H4x+jtw/eL7/x8g+s9T/GLBh64jNFP/1hv8
TxvH/IgCapBOMaMIvMsn+RZYGUJWgYMt2bdw/djh/vvpfNup/FZj/MPC/nkr/t90gf++Q/yp5x5B
cyB+6NZ/1iT+56uP3eUnQ/8eOkiIH/Zxf/f7cwzmoQCy/AzPw40+fuNje+BpA/LLgfc3vv/9eSDk
ETQMORKcIinwQ3073X+4pICZQU5JjBnhMjyoqca6PoM3CsQRDIJ3BZikoRQP4e7t8HCJHQloToWg
yTnocQwvEzyu9ZWtltQ2nzbm48/PmqF+ZfOm978/V/DqQfvha4fpcgb9aoFCiZnkD7LvcP325gKc
W/g2/j9yJnVacux23E7iInAJPeOkW7pOZykrjW3ltiiz9E8197FsVf6GzsWbSrnXdllTjVWS7fPE
7/N6WI8FTuLSiW2H2J6HQa195bEuU35SpSWK26WKgqJLIuvq5jL3Ybvqvi/n/VTZNtXronhjwqaZ
hJnLIGRmHIMwPe44fKbLpuXqnqy8Ss8WNm5XPOT9dpFr0J7lVVmsm4Q6FOgODdm6YyKxPdKBl3m/
KynPTLCGrY182qP6dprl0sW9KsvhsoL+EDIhHZBO2qbklyjtq9NZDK4/Hi3lcMeh3o4k7FItwyxA
Z1nNqBnp2NSaDFN5l5CUmgytxLBZ5MOJz0rHr1svsd9XLe3nk4qzVFdjXkd1uY72uKS+lbXhoa2E
5kGSddelUq3ajoiM2yDDXbURdMytkaTsL9Vo5/MC5e2rug9lFjcDCD0T1A2TmjVoEDvqstbvWLKs
+VmxVuW6T1WXim07rmGoXbCuYWDKuiy7XVAXzm3okrek0HNdXnWMUrTFqEo0nMUkN7RfwnI7IHb5
+TsgX5y9W9suLk+zjy/xfPrxv3bxRfzwSshfHx3eAPrrp+29PUSXf/qlA0l8+tZfr5UcgvLTOyZP
Qv3Da0SPsfGfXPx7kviCI1TI0D8RxBfs/EAOH0Y8MoMAZhDQkKKEixA0GvgjH5lB4iMUohCHWApy
iH4gokdmkEcM6nF4E0UhElJID8+fPTIDPRgy8nBgMdTjRMn/hBkw6MYvmUFKRaHQYyqEqgCM9i+Z
oZcFCvo5WHfDorluW11gTfoIDZrc4mP3drgM9mm0Fprvp1R/tlHfoCUMC3zy8BB8B3D/lYLVQH/2
y4fbhtsOMuK6o/OsUW7W/qSaXtR2I/otyvXcmVDc4+n/9rGgoz5nw4ElfHQ5PNb9MXQmq18OwTYe
KrMQnfgT3m5E/b888iv+Bd7/fKEHFD7j31Iol4QjPLGnZljPsdS5j9NEL3nUF2/+eVcPyePpvkI/
JWQSGioI3oDA5Mm++ipoi3Ts3C7tp+Q4E3ILRsDLuVeZpk3YneW+zGJqQ6+FSvtooWVxpuqp1Jnk
tbakPJN1s8ZFkIQbOLnKNEtNzdS11qyu5hEGJtXUo2GzSnSdyBFrW2C0WWqvh4LdjZ3SM+yHppNs
dk1a0sjRut+WDexw2SVxVkwvk6AjUV1MZ0zgQuerLyI++yYSXbgZ4Z/Io33WW7RnllwMqWVmRbOe
5yWN3cpnTUX9Iunz7DixLmqYA3b1pQ7y+YqG7WiCRb6eZZW8PhtyMmvS5rtpWlGcSJRGqYWslnm8
E+7GLzOcPHqTLWulbbNcQZo3UzP0hlX82ItRGkz9mZysIZwfN9mwn0h/S616QZK11Kqh97wezvK2
e0vJeDUtbeS9Pwv4dL2QSRrZw86uBZbGiyQqsTPDFDAt/JyalY9xJd7BKxOtEQud9TqyTofDdDX7
ojVt696itANgiDVNHmyWJchMbWWnxRzOEbW7rrzFDbmnAYybKCBByjwSBG5F0rI1YVgb3KznFttt
O1VL7IYpiWHbdkG3/NEEx8KWddz3q4iG1uC6wrrJ8axbm8eM2bcytabIy1gOy325zleZoBFPZ5O7
+WqZ8sxUSbsdGzHrUq73lNZXaXvX1P5m8F0VLWHYaVX4wAyBWcqijuXUvk3mRgdSbEgTsg0V4xVv
63s02Tjv+yo63Kem8xVa+MvFvhKdqqPSM6z9avKWh1HYWx2K7CLlQFetm6O1CeAr1saM+NM1Txoj
62qKhqDtdC3mUleUjlHtYdfClkSTQO89gTXu59CWurbsPpAh2eI+N6xGpS6DVwmZsJZF/t6XsILa
J0xnQX9aQoluarr2mlTuj4KyWRfW3ykbVjrI5BwPZXlcl/DtYKX3qMpbXaVw5sgqjBKFxti2pgth
Ih2IF7M2a23QmMYFKshZpeSuE11psg7mLH1zrrC7YCsckwrjU1uo1IyBqmKKbKWrINv3FYobgtlm
6uD8dGU/6axqtF1QlCdI6KzsHBwZGDB22wegVQik0yU3oQpfwb1SY3vg+AQ2YyJu2wYMwdP7CGfT
WdqS80XmH45vQ1Svk87e4kKM0RxW5+lSFHpMPag7Fl6ULqnMDArPJAFutV1Lrylfay1FuT+cm3lp
Lst6erEQnhpa9W9xJ1LjgzG2tuWGSRXoQLlFjwTBA2RrGj7cV0Ez6CVDu3GoNxC+J9BDLPYDWifd
UhGPpXuVNzPe+sGfhW1/FTSO62KA7Xs4eagsI+DdRou0fUsIhGGVd/W2KJI4d0ka80PEWYngwGxR
l23UiDI9LxCzHSPFbuRWD6SNyzQdddivEJ0gc0Fpofsa96/JVLwoCTYrg0jFh7+ghV0bPwDHM5Bf
SkxXo4Q99ty9lXnjIqmGc7eIVBdq2YZN2mkI58WMb5LRkXjgk9R1X7cm7WZmgD8NTqs1SoZ6fzhO
oQ3GaCFAZmmfR7LNryr6xnWEbVDYlprX4pzbYFMICMis5Hqxy5u+bSedIAjxLFk3awOU/0BHJTKL
x6VZ6v5s4EOphyobdJ3AolSnkYCHFCm77z0Q1bgAIhUIazNPUUOSC5D0cBlAZSsBJ2wCLlZqt1Jx
kdFlK2Bi/QwfNsqe5yw/d+O0HVxzFZDSbVy+5Frl7mH8vPYbLu21ItNVNy5XTtU+CpKXSMBxRvks
TVrMV0OdblKZvx7WLgZSLXUzsXtiYZ7DdOAYV791Ob/qmnhMW6mVo/e2WK4Ih9MIXLZHMz2fWHWO
UX1eq+69WmU0cqJTcohjBoiuM2yXD8oNG+2gUVgvhnd1ahK5bFlQHyerPxsQbEU9AzpDceoz2Nb5
QO5zABwkQwvbmqWal0Wr00l0Oof8Y9wyn7kqgKypUqeJI/e5DIA7i/yy6l+Ow7Zb+zdLuZtH4M9A
wdLSsPB6Dpa9V+7tYUuWDlIMYWOhU4imuqwWU47rwwJxUHGoW7LjhwPP2/5t54vjRsl2q9bYwzPN
giGP5pZvpe//hIycmppksSsAcJUsSYx8fS6ZP4PU/jaj6R+uzLDOJdsKuZanC6TxQfoYqzzZqjmr
op7QeHDVuxWL1hQHVuMJsnrCZaCxWztdrb3T+ZTHyTQZO03leTi5ZWdb703fJoWZpD8vlmY0Vjkc
h1BH4oyfuraBEMrgxXQ81eeugaAg8/SK2ezFkPizroEKbXJAeofMl/XVGS36cxbYIeY2ew05+gQg
TKICyi5XktSE01U7y3rDOFl1WdjG9LN636fNtnaQAbIatRFukPYhLKHPchtlvI2heuQmgIg9DvOm
NqJfrpTMTCFyFAPLBtu2rUkU5lka5UuyWfyJmy7XtI6RLF/2xKVRJbo1CufwD9dJCtyhqM64Jp0c
4xqPlZZQUJk+9VWMONwKkuqd52vc1uxVURAMCXA+LeGP7ZtKL0m/a8lIrqcsiEJeb6sRZE1SDCdT
0Q8nhejglPINlKjkdA1EpdkQlDrPWWcm/qeQcJQ7O8GjZvJ2wtOxt6VpoIQ01q3DfhRdbKdUvVzd
fJ6tWQAcy27mpB91WaWNGSefmKqCojyksKisCWE7K1FvClVejqvtNBFrYsqqehfYcoCMvEKuGFOr
syFAQNqORB1rC2Nrquc1ZceewIzGqd8XXUONCsABSOX5IJJ3bKlKU/bB26AnoHWCBXZjGXe5NDbt
vJnrKdRAfBfBGO6d6sOoIFyHvuW6CeaNLEDAwVLaqHbTotGwhruAuVOydi/pJJoTv5Zv0gDIZ5xJ
ENO1iFtmZj6iXahwvRG4jdom78wsKQJZlsy6w3Wu8crz3RhOt6tsm+OCOh2OHMcjD83Sj5dhPzAd
kiCC7GDhEKFQw5/jhUJOd2wK4tXfAdtNJ2KcT1O64rifh0qH03BZ4MGanCc3toME9GESeZeZceE7
trwkwXqq5vwtrlUedWhKDaPVBPGRgTaAX4swNFfE2DzdFAG6DtKkN3nf7gSd0W5t+8oo1DZ6bjJN
it5tLRShuszY5ULzC5rJOpL9mB47wprI9RjHVCVNhC3In3akbjvP4QtWUdCB9NhB7gUzx+7zImtj
Lvezle8SeN82qoKabFsX4XW+GyUEVZJhMGmKag8EfLB8kn4T9nkODlOLdj2xF01Vgkrq/K2H0Ixt
e5fXcCCyMbtlpGz0sspFFxVqtUzWSIHijYqlT+K5jUo+361oxPHcVCMILQu8vZYQLUC5XaByEHgw
+YcTBUSRyzCHeEnOciuKSM2bRLrR5MAe6XKKp1aAo9OAB8VIs4OdoIdKAusML5Up0iQ/nYPkVcXv
0grA9sIWMW+aM16uVcwGOGl+XuPZ8jxewqSLaZ6/K/uxiuc6hwqkqDX0aIJY8XXUUNyCsgnLRCdN
T/XaCbeRqYdMjz2NAoKuchroISVlXEH1ZVTVyW058Zu6HiMQW/s1dOOrOl+ABjg4SWmyTSCFbwov
QF1N/fvZQSKe5vIdVEWjwaShuu0YaOHabQM6KKgfUsjoy2rgGBdRT9sGSh++aRB5A2/zdKbHVRi5
NMwNti9kXgaGZhj2KllH02blRYv6RhdjclnaIdsq3A3aDSBbiO/sZiyAj3piVFYCK9ZjEVlOT1le
vsuaqYHcth8kqc1QkdHMjL0Qlt8NULAa2VVq6zjp4xDKLcfkXZ2S9w1by2PHQdq2tsh1RwBXwbza
zqLbC+5L41FRGFQO15UYL2Qrvcb24LCBO5mGDk4BSfpzly3RKPEUZ7J4EaTDe+7mJOath8J2Ka4o
qrJNQKZpDxr1BW+qDamEN3lI7QaTsTvxIC16vAlQ10OxWRYxaEoBrqHHpvADFBsUjrQYqggqhY1Y
cr9NZbKhbh5N5cM/+hLzyLHgdd7KC9KOAqqJ2m8rugo9yXTDshZUM/a6cx5E7NL6bVLs1MjzM8qT
18lZ1XB+4UvrTJaUWdSMx0XBDEOWm6QcYWyxQs0hecTXvtnDT+/k2mcRDsRmUiOLU9V3UbYUwDbj
lrJrFU79zVyp14Iu/R6UldXVLBINuyaiQkmg8ImfghAG/3OGuFaTejmtKVTkYBlkw7QY4V1jShqG
mx6RS07YyyCc3zFXLRH8Ohzgm74oJjXtGwdquxLTtm7ndyHnCkgR4gx7ZOMpaaB2D30Wwe7Cce+n
2BaFiCRL1b6faqjomPO6FzNUcb4/nftDuBVu2olBRGs9hposqzpUm3A8VVmYOXWbSfJgO06Hk1Yx
FGGOtrQjMTx7M2VQMTqsPBTFuTIr1BgoD+jxMI/7NQCtn3XhsgGoMptG4EDsmhBxIyR4Dx78hqaM
g9EC1xTS9A1adyosT+zUnvVVtWglli1JQPPlbRllbHURyjbtPKNINPTPBrexw2N5PNbVOxlkb6ci
LuGXKdF6zEDV6JZ3N5YFUBfM+LjE7LhDyelA6ngN520wdhI8kvocrd19uSx7BinYKNe0OivQAvwP
5xf8wp3wzZ9oSTNjG7xfbHtu8+CmTWupQWd7XaMO0gkzzYghp4HM0V6oiz4bffQSW7HAiXV3aCpr
3bQVeAUNbrYy7zZrKbvIDrMy1l4MHCrZpLeZIbZ8V9DUa9SwySysXQ085nXDwDks12WXJPEIr3NH
YqD4NJHhiWvQduRvglk221XwbJPg+gU0ttddvsD5TPoqrpucx0Fn7JCvG9YO97VvL8Y6ey2b5E1T
pIURFXQowqwROq2AVGVwQhEPojpjbp9ze932nERVI+wmCWMCfpTuJp5pJUvjynA9aVdqqhRmALt7
Ojt67nN2RoWrjEO22BYt3gwVnfeMwWwqEe7g9adTtfJ1Z9PiLEjASSkANlC19FUbVDDLdAk0m2vt
loBtGVQokSzrTV11V6gB/2TOCp3M0KYo/ciitK1fCc+AmcFNipcWyrt+bFQ0gLDXYgISTNogFt34
qqezA3cISHxA4o0AkbTBTWBqNzgj2SBOaIj2+asAheNuyfpZ18XwXmSii4qtbCwYdC1sF/EpaCQ5
hFG1hqmmVbGF4mg0qMPJcZXMvR6SqKrLZieslQbc56t2ydXmUN+VvHPx0l0TcDCMKDKTNUBvRRFu
E7QowzJYQde+GCSEY7ZU2WlVgPxZWHBsEbmoJv+HbHoUsWUtzFgvL0rpoNMxDwTEioAOTrluMs6i
AePGTN4v0ZIDhWXQiSgb5iOalVqU83g29/MMVVvW6RIswd1SL9NmwXbeBdQZReEnC+2W66GQp0M3
TZs1cM2WsdWe2HKORbEqTVEb7EdeXMg0qPeW8HPaUXrSgAhKDlRfInmMErsJ5sJDzBWgWGWCjV/A
+aVpWpsuSPmOotlHy0rfZd5dTr59SWQmI5o4ZdSynFR4chsCr0VCOKuzqV7dfpiq/UjIy6qz/GRe
ScTSbtq2NWTXekHGjRkYTt0JEA4U9odcLQZVmQnKtCKDqkkpSNjcZyB1E6nATkNZNK3dtV3rbT0w
0JoZMPu8QgmP3TAaIkJQcjJ5paiN6slTUyMIpJZUp64CJ3Nel5fzNF0nhV21ICg01ZIdtyoAsSyp
23fTAy8WV+Nh8gqDUyw8uK7OptspGXszkrqKHQOrtePXiV1pTObEOOHu2jr4syrhnPlyro7XErJC
xVU8HTaQcLfHHmQFtuGmVYVJy4VFk8rVtpGFMyNwL84SvvGNehNyH2jOYE+b0vuYh+WmDl1UzOy4
WtyJ4PV5FoBr6BVkzGm2oFjKqACnDXam2UxCQviUs8ZL2UBB6almKBAmK5bNMg4+Yofz1Q803yIW
LhrXXRVPcHKqIPBQvt2KhIFdx8kblYJ/WzWxT/MsKl0KpdGfwuHpNI2g4p63s3N7W2N03E9gPjZr
AbGCq/eNEKMps2LYcA6yPBn6PvYYzjwc7vkEHN87PnRgClYwMxews4oGL8fCbcQ8nzYNrs06k/IV
a4N3TRnlaSkjgtob5dCop9RVO0hF+Dh9K4L3ZIXGoayAgFO/9DqzmdryIq01HaGpIDWUQGRbLUt2
hl29sx7OHCwFVNYwnee0OQ0YFBBqxdx0qrxrZuD3RXXFtrmy6xzXsk3MyJHTneys6WZQbGUS6nng
s6F4VMbL+pSrDOw5DucvDMQLLjuqC9IEl7IZwyinEzc9yrJ4TRhkRmj+aifACVL2QEDpBC4t0w93
Rn146cOlj+cOtpeUt9M0R6Va6vN8uVm9KrbgopyJoAlAlCtgk+pdHqjaqGaCXu+KdT1wpYk8mIAr
eON26l5OJGxBEove1JO9mnoW6NRBOyDBkCXwcNDWRGwcFi+nAAzoHu0rZU091pfBHU+Sk3Xtpamr
VZol4+fdkm/6lk4H0DZ8zDZd2+4H1t10fL+4MgWPFEpyz5N3Isk3SRG+AHG1UczFq+IDyAKsdCrC
azrTE1F5Pcpl1U2PTwMBNnbnN7WHeJ9gFaF1N6UjGTiCQKfgjQ7ax9aNd4qApZzj6oUoM8PLFIR7
4ZfYXszilIolAIt/DuKe1yARJeS83iWbVvjTtE2sCQd8GbQIGN6n0XgoMrIAR4hn52mT7bmzGJyB
zIKWptdJWWjWdTchWaBpMwTnoFBvDm3jZViuizQ8hT7BucdAdlNw3Oay0itxN3O5tGZq7U7ksDQ3
2xswBq/zmV6uAbucymqT99NZAD1HXVJV6bQt2ghO/I0X62sWNH8yBx+UgTtRfkDRwgPQWqqNRdBe
VG1WGQ/Jslx5EC8z7sHH+qPv+kK3uTqt4SxoS+0tDRCGdQOfOQp/LW9qjN92SwjbwkgMXU2oEksG
hqcFJh/q1XRdZXjjpHnIO9DaPnaVNBXUVyhhkEW6wkMdM9U6nbOzUSUxhrK2gv5QVFcyNZxdWHgD
7zVNep3mUAQGwC5N0iE9e+iluxY0N4c2iyicMGNP8sjtFwhJo5Jk3CLkQj2FtTRtUUzndux2Us5v
SZFEUGi/9OAvxQX8+qppxfwKCkkJ/vmuSWrwmog4K71dzxYvr1cu/kBizCNSg3TKMjvFrHmR9dMI
OdpRPRZQuaN0ANHZVpBSIc1kYij0Q5FXpeAisBEkHSo2WZC/c+Uyv/AcaD8PcmiFpAXMAWq/del8
1EvZ6kTZ13ik4TkvwdFb0rmIGrG0e0LabiOSXp1P9RbV99Oo3jUhfRUQCHOuuj/nEdiid1DthJeB
m+F5hSt0pRZoJae+AJ+FreBMV6GZcjj1tFjAUz4Utj3d8cTVGkNYVfByspb1eQj/J5FoKIAg58we
h6WAan8AWSKxvBxxeuG6AQzUccqipT3+H8LOYzl2XV3S79JzRNCbKejJ8kYlaYKQJQk60Junv1nq
ju6++544Z7AV2mstSVWE+//ML6G/gqVtIRHJ81QmOjn3Ne9c0pqnhdfNbobjcDakaFKll2qWc7/v
JCPWl/zBxzaNiVz2frGqPmmkLGng1VGpM+56O2thqZ0gC+RBxwyWVKhdNFhMbSuUsKuKy2RO7cGw
xqgZyi7Y+pQHmhxwayP7olFv2bp896SFNwTRP0Gx1yW6CmZlqWy3JrBgGLr5cdlwmvQNDt0UA6Ew
AzsVnpllNjYEwO7W6feK5Gmkanoakkfbuas8QCrorJgJ6Ffts079OwtTgm/AlQsIAJwGi3FIdRzZ
1lgcVAIBuIKo6pX6vgUP4hK9tlwizJuuqT3Wc5ZhEG0f0A+80QU2ooTB+9voQSzUtJ/ZedAFp22W
f/5NXcIdtPgSQBtatM8KNIPsN5PfElSUi5jnTqqskyTXA+iY6ZBvqd9WPWCjmY3UENO7tpgHa5Ig
KDzXOfqVX7XDuCv8s8tl6Mqt+B3TzLMYvq3dZ9zholFdtmbB32yYSvtmP19j8yy32mJzBwvSRds8
KyLoiC1vGrepG3hiK4TQwXYMAbsX4Ea45A2+pcBplnHRu1zd/BE5JycH0xcr3P6wZ9ikOdM8UVpr
yAtUANysMirJ43Mj4rXLNOgd5cTOo3ZVISzGZgNQqCk9bD+Dl5fjBvEfrZpkefaGU3nrR1jf3YyW
nfzyaV5jec1Ht6431zBNrEG12lCf4EUq6DeUbSbhQGpqt2if0HuhcpSIZy3Sby4L2bMz24wnM5YH
43vrMztW+1SioAJUNzOH5fD32dhPsouJKsPQX3LfZnnpjlbdOCVKgVzCETGk0xxqqqbQGdWxI1Sr
dskq7vpQFJFchOZyVgjWLB8qnaZZL2i9rE28WtitU/mh5CyBX1nG8kSwkjPIFIotyUchqWnUzFPq
QGtwM56i68H5GHZkOemWZEKwqPLjIJU/pYZTZjG6EZKC5RpMKV9brgadZAdqqb01RbacN31FK5mf
Migzfrrx71oyYZMqFlwbWXW1kb3rEzFh96uWI6r3dU5HSNklqkZzX2futo02JcbAD7YtlbTdpgqF
UvuoCwY1Cs0UiaW8791M5q8rXjnW5MgTvUNvJ1LbzQs0rTi0d40OZUFp1cEbW5EHZmN8zTDgdaXE
mhVgunQr9euZl29m057m54G26UdVdBIOPJ7STOWTBxuspnK+/o7DlPBBzTAD59OEPoLqef9W120A
6f+biXxPhlp2S1WC9JbpOa1s+Bp5uqE7TNkjHQh5NyffVAcXHdCtaaeRLmb/Y8OXd0kPqRN6rxjM
jsKgb6jGJxTIsFZdjeeGP5j6u5IrWywVzYYXhXa/hnQu5+1O1BlMpGrqo1YUh0q0SlAr7YiCpPcb
FQaWzKYPMtf1bRkhxdpFGUDXuteraKI5VxwFFauzqIXqSDb8z1yVYta3OYZnOpjFykNdTdcA1c1T
BV+mnSa0zBtnrxYauytoz8Sk6RTs3E3WOubi4LNQBq5axPBf09UHuOMxM6QU2hq347S29qsMikhU
8kc5jFDwylIOZsxGt8Tk9VmRbl5jTl1QEZifWl3s1GL9VWCIuOO0brECbSnQivq1zmB22soCcQgu
v58t/sSMOVFaO+rThgWGPqA6UpRg4QSTb9t6+ERNCcd2gr1LRgm0Sc4xaZ7shOzhNikIpWs9X4W0
Nq6h4whFYWM7Hbw+y9zai6l52dgawdjYp1mB0GlsC5pwywhrohb+wKdjoc1yLLbKcqC4evXGIKag
H0rBTvpyaR6FmcpoO+ysj/8+NDjFY1WuM8UDafB/P1UkTDC51wYJ+rBm+G3dH/73l8I/xF/9/dt2
6Db19e875NKNM4WWgBXQWeR1PGhTTjuMI/R4fFteDbmvcnaXUqFHW72/1bnVHctZTWGypWqAzqZy
2KTYIFA2+2xjBTiqkFe6ZMIOZdsvSJ06C0+PdtaRj4uxNR3te5sdVhOTpVY+68H8Kc5rSuQoH8rK
Fys7in5OiszeTngPeSyJEfNa90wrH6mQJvsoKUI4tpV6a6rk5zqHe1yOWQEA5kfXsY9VkmYCbCvg
7+PnXWUc6AAor2ymalHaOzJrUa0Pjc+FeCuyYoCSML/xSnaqhU17ycimYLa0CnRAnqGuUfdppw3+
WmIM1Xy7L2Ieffj6taOOeZFU1RLYOZ5IJSo0L5U+7duG1yBallA06PUUlEwVr/3cVpMuZwUq6+JS
VU3nk6K5LwrADM6qeAP3hb15wQhW42No2M4oxHUtCGxaZTgZXTHQ2ZjBnPRdAk2qBm82Td5QTnpM
FIItRi60SAX35+jS8uywGmwIg1OYzS+kRRTpevmwG0CsuenPOhMY3rhLRyilLW1knkjVc6VrwPNs
dckvtdocptk0aQbl0JPT3o7h4ketBHd5Vhp/6Gy0PnPq8qqC5Q60yjJWnMI2ULA5ny3fNNX+MG6o
oNJ+OKiSUgXbZndPGc0OethqUB/08Q5Kh6PxXv0sV0QEATA/ZpIdzqUzoCONG7L+rLVVPABUUKuW
4ylLl6juwX7kGdzmtl4XZ9Wh5dXTMHmGrYx+UWOyg9aibVm1ydhnsL5EkXoGMxQ6Eqz/QojvLVNN
X2TWRYgZyoSAi9uusKb5E0OaMp0n2qL7ZdUZ8aoYFW6um38VPjtjU5Xo8VLH3Jpfruov+rx+jVkL
rCjXdoh/JPDeXAhDECNltX0qSw9geZmXjvUNk1g/aKvMUEGXXThkm3Y1ThbJx/OYS2i7UwiWksxd
Vdpqt2+Y4RrybEZ1ZcDAriqvhLsVd+BRsVQmc89sbQ50s4RohoY87IbKSjjkoijriR1PE7OjVu2z
eNbxNjD9K6DFhpo0UtOjB7GVnTGyLVgKRd1zJiy/UCf90DA47Dzb963GDuChFK9TuHQyZVZ7davW
4Qa3B4RLZ7lD06cXGTqki2vXpgsU2NGdiU4u6my5E0E5b6XVch00WOsdGfJbqxHNIV0r3Ua7XZ1U
M6s7kJ3Oac0GBXBmwOSEUR7JDA2VhhXmGDXrXma0MU7Fi+7F7jrMcD0XLylDbbpIY/0ytDCRxGKU
L+DtCygF8IWlTpQO5Ev+0j+/qbJ22Qu0UEBzcpG+sBX+0oAi9b7UgAhKblt3bEwQ5MF234FXNY48
ad2JFbaXr40ChRt4lNWBSPz7X55tykFnjeQt+etYGgYVM7x1ZhNYiy05ZVzXo9zo5wNLtekwDPl8
mGuh7sYMPubzz4d2HjxhVxN8KlPf9/KQdNwM5dGwXobCug8zuMh6+yyXOXfH4mkvELnwKit949ug
O2XWwT5Oe9M1Fk3GU+KL38x55/VjBW19wkCQpZFdsG5f8CtXP+86HTK1oXltA2+0k+R1r6AugTBS
qF4xVB9k3XaSJDcnbvA52MRhntUmKNvCPG14xYQbuzrlsc3b8lLp2I7hAFfQXm3sZ1MNLgqvnxWd
mRSzwnAQwRHUBEgJrdafwA4ZnCbrIIATr8szA1yAOe11bYJ7MjMrBrSjunU3XoaUJ0PXbEHbz3Br
9OLU5Xk4djOPlyfzxTZs8tMEP3lRyx1rrNkZtpi1puFB2Edlh3IKh8DwXkvNFsJk671q7b4txiG4
FQfluWunpSDUqMbOHesK/VGnwxt99rVwSZwZOCg2d2wi9dTv2g5Hg5G1cP2MYEsBYgEEEwAEFKg8
mWp7oCgNqjY9CvZykjCrrG2n6oax5yg20TTZvqWuYyJrs0ZrSMBHs+E7OF9J33Ub1ZjV+MLKlQgb
whJi+ul4YUcyLS0g1s2fpxziubmm+NoeKIi5oUorMz0cDQM9/VK70oo6JNsmdA7IeqD0u/eG3J7S
dVGoClEM2/YWqE27xmiFlDR/2bZpu6SQEXZmC7alViW277M5cxBEcEZbsmMgcU7dqBq8/xJbSdo5
xdia7rpAE8Cb3KIyG7aTuckKlLq9JcnFobcMf51HbVfmE+o807RibTJyOuZZRUtpDaaUPPsy5QhX
EKCqqj4IFz9r2d0zgMyYWevREDDLF1wUtScbdtysnybaY9cKy1SHaNlAqx07vpNYD1GAryZd7PkI
0GIxsR0jWlnFOPuZtxpZ7Ujr9GgW+COrZK9OPtYd/B1tTjSG1kMxj4M2IlCSwbAZhVLFJJsk7Prj
bgFeFlnrNFNuNe0Oldkh3djkj5hvsNYLR5Wy5oa2TgZtZCTdYi/xsGgdtPupD4Q2erBjRx+dSRnr
Jum8eQWJ16RvRLKBvUMyDtaxPa1LhaOhk7UQZ+iroqANylTrKf6EndkdbIVIjtaX3K9bqwxYobae
zQBXDUYaj1aFw1N0515FBzyhIHCrcYaGWmequy0LvFgm7VDZrJiM0840B39eyi5ZeuP41zjiSdKu
MkiQtVtollUKuQAEwaQHYFKNMzE6xWlHvfRGvB+/VMy9bgLHLevJ8AoJfXQrKSDDSXrYKkXs+g3t
BVHXyqsMDbIOs6ESAsZz5grc+MT5i5qyMi62OkLE2UhsY9itXB9CjfOT3qxQScrUcNRWGyMzn9EL
DWkpJ2kzysk2wR8Uz8P/78/+PkzPv2WbDSxN71aI1VWvu5VhqmFn9GGqm1ICjA2ZGaPjvsbaKlKX
VUry51/8fabUsPlrW38q4gNzrb3V+dp5GgJdcbbUBalgxPlGQYla5+l1Bu5+S902yl35VL9a79OX
vZNhF2YPmfgEwq+Hskp7QbugnVtMBM2bz9a6Zx8qp8N87tvABktI6FNWWZ1e8zObym/p5IuAh1JY
BrVnfOEPjs3VwJcCo5fRbzS0elHOeX/Y3kxOsTAA2emn2qYd5Ou7ucv9bU8kn4QvXQNKHyI33Y4V
d+wbLELp04yUA1cd9Vp8GqavNe4mqBQsblu49be4FRDa2r0pjlPmGuf0RavCvv2cxB4bQg+LEecI
rMw6kXtvLamquGPql5yOe5DRVUohW2Oa2VaQC3QMpc93rAyAwiiX9rOR6BhW5d4yb4R84a0DzvPV
ezE4QHugMc3fbQSwZIAV+TGUdDlowLQ6R8QiaItbdUXVrdXRKnsScEXsHWdkSMaofuEv5B0oAaQk
xB68Jhh1T33RPkslUSSqLs6W/Qx79W7HHFM1HCuwx2EKM5FOSbsD31a2lL9PH9VE1XPmWie8udXR
vpZgfoglnl6z2/gi+53qALXdE2jSG12vONWAEAXoOGUPuMh0QGpLOF0JCoPWd6lxQZOQGyd0QR5r
8qbBZcNhO/azy3d2DT8Hhg/kSlrqzsydPt6uc4j4S+PD7CHcg7uVmBnF2Kxxvate5KN+q2dHM86j
EpYgfPdarJR0GuMFPsRVOps3ZXUVTBwSSZjXrfs6xsgGbNCGuUN2VWLtIRyjkbzxqFyeMyBFx7GG
6QOG3eTXP92+fSPnJS5B6AdVtHlacgc46WX7Cm/mkfcOgBqoyV89St6PzoX2d5C/F8j9VHeR/iuO
Hc64d8QhHtiAKzVqhCfnwawFIDEGHKoHO8oAX/eOGa0VldSI3y3JGdHJLrEJkRlL1R1vrV8f0IeD
JVgdIsXZS/nkql2MSA+LpXP7nUJ5nF6XOwn4QQ/yyLx39UnPIyN1Weo+5LNyYhFq06Kl9WMYaPHT
JZWDbbCHWAJt1U81nDu0f+vd5rVLGGTAx+hrLrnklNfg2OgQZpkPmiQ7LB9l3O3Nkwg+lszpd2og
PFC5rWu5y6N4RyDkap7BuDSvGm2gRaeeVvh56mWWM/zy33KggCf6lgJCPEjqaQjlBKLP/I6tTP2E
z/cE6kGAB1C/S2B5BxUPBqRmWF/tT71w2vfmThxYJiLQbkNizcAdQvmzf5cKD0ar7ZF9G0mjAwrU
dhbHem0j6ypnzvxl0MbtgvFYXZ+JHqC4G5XC4lrOIblBK+IDhhRykHTTfOWrf+UfDDaVZwb6eTNp
9xCla13RJ26/ckmHMqx20lU92+eMR5DBWLRBQD7gCaFZ53Fh0f6TaO4QoNyoPdhERpzFzdF4nX3z
ne26JA3qUPz2fsYc/tk+nSZqV4kJ9wTfnAqNPmOaTQifLhnNS3kuoXX5E6HlHbr9q6Q6xZFrro6i
CUmbsMIGhPAMaKDfVNpr4HVHHInU/AbHua4IwBxmoDWqM2AHuiGz0OKswaRRgINRYQPNc3XUnhVl
aoQnT8VL9kFMZI2c/gsd6+INK2KpFGZsSTOvD+VTBvoYcVnXSMZd3mGwMZlq2XkeTU/2gVpHcZYG
qIQuw5GVJ2QOTN0BAA28zvD6mN014WirI3UXAJHLdiJXBb7jhd/BcxNIwbSsgl7z5P0aIninhXBj
Bwe77ld6sPaCu5MrecOOXJeTvduOBCYqKoa9vUv1PfuZLYfviI8uETkM9YYTUUbt9qrfzJP5ll5x
JLyZkfpNdn2I9cfR1EMwqJBHc7Kwe+liwEA5SFFHOtoewgxO9mb8pgkw8RTmK1XeZAj9M4UjMcEj
DeWDndI8gJFrx30KTsEBACyprm171rWr3O5XSj0S83cJQ3qRI/nYjh98Vz0YpjZqcPDKMx0cdG3A
ZBoX/9MMxxJb2crCFvuhNAda1LduGlWrz3/t4YVs1HL1GUemtl/wWp6xETfVXawsDXStO75VUS9C
WEpgKkzM84jsYcGCsl5dFbAMDJBwO2d1ICm09lJ3mJ3MM4Fmn9WVKv7wYu9lKRAJQpC6Sdtg2RmB
jWUiH8lr4Q0hSnfllP+ke9641rc0RQb21NMqU7ALo2tWAThhFEHaVx0OCTzOCm+xvU8DXWdHqZ0l
Aeabec2hfrNfUaPLu5ZQ03RgA5IP6PzAcdm3fihmqpwKjXZsA89Ch09bAqcHwHjfMWwLLjkb13Q6
G0u8JaXbB72TIgAUtPuUTp/1Q7mtrxVslE9IP1lsJfWh0rz+LXsRq9d/YcnJKR0S9ZNc8HR9OWaZ
iwdmzkc8iK118t7Nb0UW2vaZz3SUIwU22gBZE6OENU3Vh5THhuUtkV7sZDqFcrAB0ngdwgHkrkVF
Ro1vVtJicXvHkBImueZ++h2kkEH7UqAFBfVLD2DQme7kbcOTnrwZzdjRSnIVfpNXr5cyKeuEhTZ6
f9ruslD71OzzeASY2Cyrs/r9F4tU4ti5P164HpLZ7+8ECYyKDgwBGlrh4SUIKK6eksN+DuejPu6M
LEAaQ9mZvw3mdk51nZp7ePL6ecRxT64r6o3c0V+68wxM/rMGc+kRJD1OxE+B1ICsNUEmU63xsDDr
QARWWA1htx0xw/pTJSK5djPJgWEF/GFMysG1EEWqY+WCf28SWiNtMHnrZZkSs/CfbGVBsVfBRzIy
X619S4/Rs+fGGZUCb+6Gth8Gt7duaCTJuEfBJn66y2BfBx4ylKHvvIrkMzYo4E9KfocoWF/6Y36s
kamM59ZLr+OjaIMCxouOPQrBIdeMLBQu4ksynQyH/ot+XFTkVHx0xSADjDBtDm0RQ5xDOQcKKT+k
H9a7sscmUf7w8/RuQrsLJ099b3ZtlMVjMrxpF1EGKxxhMKVXtcnoiNgUwvJbmFWu8FoztN+HKrBA
FFVJozprfaxNFxHAzLHYMd2uzbd4FxmSGxStX26hNP9JdQ9xj/oX2a5K+0G2bH1FdhExLGTpQckB
HHwC34IOvnnsFCrFkElvdfAM5l/hdrIHIXTbb7/Nzrg2r9xyWGjdUpRfcf2CDKqjDs6CbN5e6K7A
YCE6YjgtFitGCZPt3MpOBwLFKe+o44b6I81oA2l0v0DXe+B1IhyK8ACOL6T8EQqj1gWOGxMPfTqT
U3VFUmbRKMpxuNccqOgnYM/tBwdbi2BEkqKUoBZLpAe4lWuPriMmKtXhtR+ssAcwDV1xc/SzvgdH
z19Wn6FG/cTEJ/FUxqhbEfhxIZjX73nrdj/jrndlLBkcT6DqAOS/1NiqYxaibnGrc5Gonav7TVz6
VpTvrZ1AFsxCFeyY++yIyiF9x5opk6mJBSIwWoAbFcTV2GLB/WfetgDB7nX2jSEag9mmx/rBrOiS
QFeHTqGFDAk+4RdYEYojrrB/03cZGxYqKu4iWFInhRWUL0x2t+b7jbyL5V1qzlPptq9QnVMSMR8V
VB4AUQBIjfJs6W6L1gbWZRQew4UK5wG/DQS1j0TtbwwGTtUCZTwamkihZF/dlruV0+ndNt0u1jIK
lf171al+Q6AF7qSsudupg+Xntw8pxDCyCwNSNOO8SzIUfooPIdhSwuyOBdqAHPe1uDqnASBbC/tn
XEblrvmYLJom5S09CLRQNmqlEcDOD4SAi/YJfwaNKApWy0NMxt6BWE5pAVg8zk/1BS9bPknv0lm9
QczAj0U6Cj3CG7I+E4hk4OxJ42JwSVK+Q7tDo1D+9CwBQPJ02W/pN3bjisQgqoaD9UBg95P/diGH
pRcJT/tiOwthTYaeDzUybfb2BVlG6HpiN8dV7+hu72XfFYeHhX4oHCgomdcu5h7OKMyX8RVSAc7r
8RXSx9A6HYItruKmR+1C3ipf+pJWH1d29FiqpwL7IcBPPPLhg0Nf+up+cWrNrTtsTtO7c5RNruqx
L5b0j7RLOGDeSNkR14wrxNwyt53oaEWS377ZBnYirFA87F8g9ESndowciAlWwmWLrwf2uTsPd8Cc
D2t1G+QfAX5irYII9ddd9oGqmv9i95NL18jd8nOFwJfSn0mAsvRRNoHPxik/PMZzpu7Kb/0Vs/OS
f7CgCm3mLrlrJ+ZBRr7wG94CoAt7e8kgYHqmChSeau9kJ4UtgvKevdLcxe5vJLBO3GyPabX0Ho/6
OEME/iRfn5vNExJDD2dG8kk8m1gLDkMAPS89rHf59bWVYcu7kH1g2iJzjoOxfS/BsjuLrx0wcTBI
2VlJsh/EX61L2dD8l9+mLxwC5Cr79Vt9W6ugwTlxZsESmVfsUVgU5jdct526W2OOoPBbgasbSme7
4pstb0PqjlukFRTi7cqdLEJFzH5AjqNdB3vLf3BLSYXKSAM5SbM94lXSBbt8ShfELfYcGZhbc2g+
gKPbu6e+SeD6eOySXjOsJ8oe5Q/m8PSKEnqNwWNK5/yI7UjBloPIGYXd1T/6h/7WP7A9ZhcpQZDg
1PrzA72rtq93sm8mUXGWPPO1w2prAZQ2PjZPbJb6G2rr+/Q+h3BjHuIOQI24KzjSeEIp7a+vaNhZ
TvudACfZur0vwfKD2fdix5hNn925JZBlnAJQWO3ON+t1XRLbnQ4MV8E8eO+TKtCloNHQW1JQ/aF5
KCD9Y9kg4YMmbkaMkUpvzwW0HNo5Eb/M15Vw0/wKFcDoS22YBviHTaAn60EcsQuCObTjFS+2C7qL
Hi8BnoC0U70ehuAdGeOMFtCD6pdFRxYoynFQwtw6PMtnZAk/a5Rlmbd40ndrBUXvYQN/EGzkT3CB
itDci4/+FXEKBY2nfCb3XHdSfZiwlEYtMAFBz3bJYgJrJv77rFiMCQlUYbv9JnHX7LCkAe8j0PSe
FgyDpxbzBqEhl/MEWdlMKpL8788LQFhVMbSYKnaR9PJkebzDOY7ME3NzjsCUupWvpFR73xx0vG+j
J0os6TU+Ta0iRuIQjh9HuiRH7QVKGYToPJ4KibdBWeP1ZGJC1HnFYpifHziwG2eEs4GM96YCg+t3
mrygXFqa//Nhsbr9qAkjKIysjJe5hkWpoaAsu7KN7R/7p+ntaWeT0RopcC6IsOATvEoQdCp/H4zt
XpokDWAuQMQEYCw8/EIplA+Z9QBk2YWZQGEO7hERRAjPGrKnIDkg0a7bt6TzGylOKRSLWaQWoAEZ
0efuMGvKt1JIPa05mjnDOjO83zhvYf+11eg2LXouRtB/20h3t+n6owq2ZwNTUMKmI8Jjr9xQeiwV
CfljDMSoKSF45YqSecPxuJzNfiyCDVELKDMwzph40frHqoFefX6eW0sLWqT/Jpzf7FJcu6W/DGQr
sEdqTrOUH7MhIKGuj1UQNRg0KYSy7sureSrWNBREOahoPO2JXWpZu5oMzZGp6LQwVnQsnRoqJTsz
mDvePFgvYtx0v0hBA7Flu8+bcsRwoIBpNAadSHxbZMqoOY1uJy1flqKTGJdEIdGXhUztdn299NGI
lBX2mbKMOhOlq7mEs7Rmh44gdIIwxhqwdsRlSGnu5NrTxezNvVXaSzLVKDLtCWJgW0EOIpsW4FLx
rxWisWcpJqM54Aw3lRnyo49t1H+1GeAjYVh1xVj6eolyYZTGGAH2A28zdMOy5fyv//dbR/7VzTW4
Aui/31xjAV7CLanPW9tk/NB/XOhiLKVST8TqwlnD/RCNjWsKJpwXCsujvhpoVbVBp/FYqAoO4269
//sf/z/vd3n+dFtWJQs35uOiMLy6/+86GXPRl0FvzC6UivmXLZor9SmkAw4VAxdG5ZR1BtQuCVnp
f/9zZVw79D/eNm7ixy/A0mFuaco/7hGTekMsyoJ7xMq0YrRDUqwzgtycT6uBLPwmgaavuj1ieHvD
Bs8JOxmdbaNGmj3H/+GlPN/jP640A9eFm6k1zX7+Sq5/jIBc6NIKPLQLmYRrEXhLcC0E+ckaC1Tk
MTumAv7k80IYTN8F7tl011m7OTYq4Sld/8N0wG9++x+vRZHBoqqWpiu4nfG/j4eeM1khTQ6vvMV9
YTXHAf+8VqBcxUeGLBrDNWf/YSTUfzUBFUQ8TERMJEMz/jESBRy7TQjShUYNuc+cqzt+qRk4SVRa
4zYA3sTjN+XhXQiGC2PqoEcStV1Q2gMHQMqkjNWScSDGnEqI0tJCQa2v6fgiVviI3SJx1XUvFhgQ
sYJMHSoMrxhhgbe4OQINEeAwL7eG878f1H81poqqmojIWs9br/4xr9dUEziV0j60KhyEBq6HoUY7
/4fF8zdJ/zlzVAVrB7cgAzA0lf8+WguSzutgK104dfoNd9Ocp8pMZhPi94AVIyDBmnN93sSE6xhs
fDJb0cL1PfIfC+Lr5dnIMKPKXpzmHdOsHcY+EJb2Yw/PO0vEe9n+F3Nnttw2lm7pV6nIe+TBjI2O
kxXRnElJ1EQN1g1CtmTM88b49P1BVXkqTbHFruiOjnNRjnLKNglgYw//v9a3qqtxAKBR2OVarb0b
WHUQntNq9fXN0j/Rs5iDDN2eeKBCmwKsfr0O1zJ7zdcNjgMuW1PfyaEV2GicaLUMKc90rMJ0kzrG
tof2pE5lZbHKquTR1zoEjjGEEbt/9139XcTVQz0xFwwfWsHY+TdeKqoz78jJucMwadyxeDm6/fHz
v0xaRu3auRPydRlZ80aDaoPhaj5O2CktbR9iWuqTp/+lty4ig9qljwCOmswsEao8911OvT0EvAnV
RFGPMPRoCPgISzRFDNUmtuieOGU8LCbayBBQEyr1cu1bvE+ypcXu08bogvTt62d38vWF/QiFGc6b
zUA8enb4Tf4xBnsERYtK0ykytyEi0eFBNFE00418Vk9vHr6sGCDI9HBa/T4S1JUmnEyPTQ4be//u
TUCUEbH/XEbau3RiCq7+VZEUsHsSTtmuxN4/HNrA+w4n4gIbJQXTqN1NlCU5Yai+vjDt9J0VtsNq
rJvi07yEBpUBpFabOr+wGkrstoErENXaqgc1IyO0xKPmbhMK5xHkl68//dS6yAibiGcqwD3jaB42
e89szJQ1YZg4PQqliW6km9p20VrznYfIyiiQdPLMNZ+atUB1gv2D7wPJ7ggnF/dN1g5JV23GnmeJ
4ObFFvnL11d27jOOriy0pI5PlAGLyO9qtKu1KdIzk+/JMcnLoBku7wVN7uMx6UawWnTJS1FqK6Oj
BTAwi7g9A8wi1LX/wASZ4dIqmyv8MreYmmjGox9OksvEKy/Cqr1qAVUuhK4tuiGhS+VQMQiG4CUs
/JWsUQC3BiO5UYaHoGBtHiZglO/cFaH3fQKOCQ+Vxtc3Tpte5V9ne0NVLWEI5h4Xyf7RmmJaRWMo
wII2PuL0mWQZn5lJutQRQc2jlNfMqZMH3N20HMDd+EpJ16Rg61u42eLrr0LGyedv4giXzaqla87x
pFPajiqGwig3ZfZT8Wm2Bzr1a0dq9HGH276S3oUBsCIwLr7+3M+7E1STAmGdYwvdIOHhaK7xNTlW
cVJuxjFYODrvZM3NnudFix+NSbfyzu2HphF/dM+5PmHBM9YswzzeHbt1GI7DIHCHmQJ+BMpstrLP
RRU9fn1lJz/H1FWNB8xsPiXy/nUfbHOGM9zKyTeC2s3o6Wulw8xQemf2muLzttcgC/Rfn3O02VKM
xPYQjuQbkBRScc0Fmm9O+fZM6ZEFaLlJX/EuCfNtXkc983bxzYy2ThkduHxqDW3TrhR30lwZ6dJA
j6UZgbqK2AnNxiDlG2eD4GeQDzoUbKUJ4KbxqRmZbo/9vlCzNfxQZdlbKope6D6NKxBVeP69n+ID
0z2O+ZGxtcraX43tKk+D9LIz6dBprZPPXd9EAJ/LZZCPP/CZK9uOAyWeyQ55JL38ovnRChV5Afxf
DsT4xQCKvHbOguMprTYfIrCbiG+ag1IC7GOBuamTi3yLDEk74GPcCT/41qW2inAVuo7Vm7d+EfxU
YeItYo8OtmMJapij5qwqy3pWV3o03nBoLtceFdbcpQHe2thtohjxgOiDx3AcD354/fVI0U4sTGwo
HYvJQEUZRmbNr2MlSUbF4JiWb6IUIIAedPdtkt0anX4vKvc71Yh2pg7xLXaeJzeNbmo3MIE0dVj9
L/PQ2g2ZeY95/dnSyqUWFA+jkrxotpGwUstqlif6ehwCCjulvQhV/7Fq7YyH6zVzTInr3lPfqhp/
tRPfYmujS2UGj3lL61QBCGq435Ouu7ekux9lc6/HlFxbb2VGGQ2R1N1XZbA0sRFKk78QJbB7+2YR
dHg5o9tUNy/xktzqsr3HMudXb9GQbQ1Dext8be0pzh4eTDwzKv21ybR10dN6DLntnkcXKwwTSk3L
shoRV+BZmE/fUze7eFE7zX1ga28ff6+1L+u8vkV9u6hbCBU6cj6ZuLve8DYWbcGmUl/rqN14PXOa
Zj4berbFZ7FLwuxqDPQb3zKv/Rg2RFA9KGN+hdsF5k4QPARd/A2m8XgpA5g8nq/cyay+MhvnDWo2
1XxRPeXYEW/i1sW7ld1gjcvvOIMypjwMV2dGyImFgvgxTaP4RIYC1v1fB4iXQi3VqwF19JSP7VfD
TkIundsudci0slZh6r6FCNiRZFTIWVQee1z3NEE9o9uc+S7Tcn40gRq6Y4KbcGF5uMdHFKosbdsV
ab4BB4I8fRcrSjgZ1dKlQC/X2Fq7Q3gPHrroXntH/tBy9b6uUNYEgTCXeVvQTRSKv+1kf2YR0z6f
OgxOaKptT3lenysflT+0StDY2cbHMkC9qxBIZWm8IC73L7y++ualI3RCR082tQNnK1C6bdOo3plF
bYIjH98i+LasZ8R98r/js6IcYtF5QwNeVjxABEjX+P9SZfnBDcHUMeujfrjIEsSJRr6tJpqGnDzn
ZusiK04iHI32Dyu9SLATUJbvb+D9jVe5pyB/wliiQ0UnXnQZeZVcjLZyY7QJ1xJKHeIcbC0zB0Xe
2LC1qZifefift9AG5yMDJINFbUPXj2aqOpZFEuOpgtDa7KXu0nqvXmFQzdqkOpRddkiaAemPMQKL
yV+//vDPO2hzWk01ByQ0aW3W0T4zbgvcTVqEHUXQbsKvtOiH4UC1bhXa5WWnp3ejgnjo6w89MabY
tYO7dkhtZSdgH11xUed547dNssljJJ9oCYu4fh3tBuhHdG156KQzPHL9axo5t6io377++I8t4K9v
m6kaXLZO0qgNwv9og+SHSZGZSZlsRkua9BZbRoetI71T55RWr6PEvm0xB9DetuhJK6AtOqoTZWvO
elU8VY1xaKYfizC+Hmq8/EUvqJjkr8NwZzRXYPx2UY5F36nOPa3P0wRfnEMHm3bL4usfffHSom5t
NylfHNN9YOAGHsVbhAkfBOWZ08GpgWFQ9LO5TeyErKOPCpAKewKY/iaO4Ro4ODx8Z51azZWDzhvL
GCdK6T59/WA+b5i5PIjpBpDzabI53naZBWBNRcQogfjn3eI1H7QDSIaFWmgPH7c89tKlqTtnxuPn
baVJPDxDYtqs88FHL4FVU8SQnhNvlKbZDUm7Mc34OrTVy68vTzt1Ty2VchfpD2zRj8u4bLv6MOTf
3viZdWu3nOFzXjQKbiyV+bdSMS5jU19FqrUSsAXMmlm2MnBaNcM2RBQIpMqCAzc6T4p3bmSd2C5x
D8gb0lgLSR0SR69kr+h9FkXYfit8QGMY3BtWzxzgXcpQXjTtN82LEPlEMKK0c0PNmlba4/dxmvoc
C0gYK83RZ7OASBfKUbxxLeASJkY/KiCwFlQnZ17Pu62E6TbDoAmuARJJZvis0gJVcepfB5jgZ13r
jXPgg1cfwFuhYQQUvNSGhveYNASINawEfjjjtadgpunVAmccopCiyVZend0lJibyfiLIfEDHZGFi
oMdNgk8smRxthw+WgVKKpdUBL/r44wDxXNhJQJ8wkVNqBQfXdS+ytnZVC5JhzNXJFO+vAmGUc9jH
IDnC79T1UL71wP2UvN0A4nLnula+AnheFdMx4MyAm17STzdWEBNlsHi75vGAGyMYroHJRDd0yosX
oZcLrKU97NIKNVoJEMWzml2eQSLBNPWGO2dpFPXN11/i5MtF5ADtC1cHi380kaRmyebBz5MNnk4k
VVy2GmsH4cgzh7YT9UZGMHlYmsWkblPr42b8pd6I283IijJLNp1B0wltomhAdjBP12W7Ywt1gHmA
HpxnIw3rNmj0y8prLzsxnvsin3cqU4Veo01ECgulbfPXLzJGKjZi0KwbrYZ70fDLoq/Wtf8ap8Oz
NVk56zr5XpXWfjLCp+L7v3/DuQsmC7opVPW4IsdrYLdxwGw2xN7bdL8r9GVp5Z2ZrPXPh2SKYMyM
9Bko35M38+tl9nWcaWPOjGHHtBhcOP+zpEhQZzm38aBBeWDOigy5CVvbnXWSUQ55ftaiMdErKOIx
hgdODpvRZcs7te9C031KYeboHmEDPfLAWkPgdH4aPjXbkM5gcsIne/hTWUbYlQDh18YoO5ud0smd
UhSv3Mp5puuXg3p21j95n3QD1h3YC/Gpc5Nwkxyb6tdm6K8VrQGJHBevDWVTkJACZU0Sfm+S7ybg
l04BV9WxI7XLXZghgPl6YDjTEzmeDnhQNHlNzSCc5GidcxsdwJNfxhtMxrh0AP0LwA8QKEuolSHa
L0xSuaxvAnYTbAluXVGvVfHNEeYhRVuTv/c+1pUwbTc126WIBRLUdECUA7+0roayvbeuLNe7GqR+
ED3FjILBoBrFqynjR9eQ92mRv7q9elkAqp/VKCfN6lslrGXpK6hr2S9RqqYE6R5GrbwzoDWRTTSB
h9/DnGZ7IFJjmev2JR7ju9YAAVM41UXQGOAt1BUd/oXnOABP7acs5JjLsFdRnPYqWEv9MmA4zGIr
hLXz8vH/HTtdftzloqSiEuTfI/XcqmqefPYOFVbmP7x9x1v7yqunkkLKylZWuwzYkojbXUeTczG9
EFXXoQ8Kho2lNRUHmO82dzpytUNUZa+RX/1ogno7quZBCdllyo4Ju6zKe1gcN6NZdWxL3XlcBT+i
75oLcqQJECXYww0Or00OiyyeOFNOYqOMVuy3lsElCqsm5Ajd4zQXGw4/UiHgg5cqcOu0OAly/07W
9LMc5cwycGqDoakmx0gM3u50jPt1ukicpo9CACIbRWozrc/u/N7bqdFS88uHvBpe1QKtjpfcuvlw
5owzZSEej3uNyXDaNNOsNY73+7rGW21i396MnvYGru0Z2P+jowXL0s3uo+Kl0YyNsRne7clYZiHc
CZ7V3LnMPeNVtPI+KwHqiYKuXzFVqtZ1j4BC97IV9R4sVa68D6pk+/W7emp2paal2ez32Y99Ehy0
0Fb7ys/zTRehaHOybdlQ30m7+yrOtmMR79TOWRkBDi1UmkPGl0NHMuvU5j6RqCOcAOtMcJ0444+o
N59Tob6NsOAi8aClw2tcq2fOVCcfr6bRlqQXw5nuePU1FTcKK1HnG+x0+9LuKkRDj74sLlQ1vPXZ
bGVJvxwifz0I62yu0ImNNZ89VZ51zSJV72hsMeV1sjZLxhbhKXOd0az15iVvzdrKF5YS3eOs3wWj
+lYk6ht16hXEtnXWeXtLb+6x5s9iKZAxA5821Ozq6yd56rDLl+M4Y7AH4+R2NOumXmUCnOdJjjJ/
Bje2GkbrObKYLv3AmXE+vVQzaku+Ze1t392Zvf945hucOFfxZEiQFDYHLHG8DSwcM5RpRnWpHNr7
6fl0trvxayDm8tl023tVjR/z1L7sY7EP8ZOh88gj4zmqxzfp+LdKZj5nQPYVE9eso515O08sxxoZ
tbyXJmvSp+58C98yG6lDo4RuOFfn75ZVHpKaART65a1osnPN4FODxSBmS7c0Xee4dzRYGBlertdj
tqE6sKpIeavgmcwgry4KO7iPgoH/2J95nadnfLTy0q9XLcOgA23q7jRD/WVvWoxdX6kexSscy08j
OsYeb7gjr8j9O1f4dk497b9+1tF4c5UojkxzKpS58LHq0MNgqkHq4oSjha9lnwNgE8gaTWMdqOV+
LHIHE464EIPLS2svsKwfJqJvajorn35eVQxbNTefANWndPJJJwG3lIzrgqw+MDzqtlaKA5bYAIS+
ISnWQpG4cC6Kpjp8kI+RaKa0H2HzFe9mpm0Gg32h1YJdicZtHWjbMnOWWd5eD+GbrztLt85Q0jk7
gQebkove5xuZD2u1dC+Kqt27KdAXZVhXY71XuvIQA/BpFKymGECT9ipth63R4FIrm59RJA9tzbf0
s32fQTBJvfHeSuiU6C6RRjkm7XnogLBJ+nFWfBfbIOZ4lpsuzBdPfSbK5ltc25sKZJkyGMMckLbb
L1qVkBwDIs2qxI/2Qbh0uZSViUoSN565s9EEOZFfrtIepbSavhZIs6gs1uRgyYvRHxJYqBnriF2S
5JMzAsELrE1j1IEi+eGONxgnKK2WdeR3CDdlB5sOUFQ3RARENPFdk7JJJGAUMEiiJvwTE3UfWSKs
BGsf9E6whiyEZJwK9owQhmevRGcducY6IxZIKMUtGD08Ooz6UWS3oM4XRsF+zFH7bZ2xFFpQ42L8
wi3ZQW787mIPcsL6IDxxYYnqnQjDW7/KbpVaoqXw0DyZWNrzH7XQnvQE32IW549Rv4VlSBwQuFsa
B08OcCSvwOQNpNgNNoHFvxV7VyqhVg3gACOwVlLZTkOit8tbd3AuhD1gIuVLTvMAkPQ1+ta1EcM9
9ILLLmyec8fvF1kzrL+eLk++P5rjaEwOBrKVowOrXdalHGwmJL32FpXNjBx0N0NB4gUqIXOwl83o
XnCJZ+bBU5sU6h+cXhFToFU6+lgrGGCo+AMuMto/muruszilnp+dmYlOLkcWO0w6nJScAd/8OhWZ
iIOA17vZphvcTdM1eKIgwae4damm5MjpgG4Gt26lX4XE4pTa+Z3CqRmfRdWxucdUYY8Pjm6RlmnR
WXQU8HAkJYrTBv17p9iX/Oc9QgEOfWLm+eMdk/8yCFG8gkS8VCsAyYLiY0Mgj5TVTawTqSXsCy/V
6WBZwJI9gmg6yJmzVMt4BWtv4yfZW+7Luybwd3DFL9yhBaZA2lRrVTgUMqr5PkEhPgbitGsWQ24f
jAYMXMx02QxTjzBR5noFrTQYJqeTOrwa2bjJRgJ3Ameuuc4+DVSE/G96HSPMaTHgk+tF6GZ4Vxa3
lcjRsJuYBlQ5vk5PM4cMhv+rjxcish85SsWpDbRhAJ8V3VbwliD3shN58ZQO4cLUsQuYNww4egvN
DynUtNGVYJNKVkEEToEqVJ06cqFHrU+VAYyjBkI48cI1kR+kECBQl0nxjpEKMKkKm7tvwfIjjOh8
k0gDaR6KvitXA5p/p5A+eAcXh7YGh4Leo9Pau1rFRJlU/qzp8di20eMYF9A30kkkjucz9PiACSv4
9Tt4ar20DY7oLno3hur0jv5lvQzV2kqzuM2gH9Jj0h9SO7kYOnUda8TV/F991PERrS3gDecgHzeB
A0kxgy+cUWMHkzjvpHLmsk7ukm3OVehSkKNxnPv1utRSL/LSrLiueFMHpOn52TLo89W0b4+04Zvm
Ey+Gkx3c8JnLPLXroUpDSYqtFuewo12PXSEryBKml562LwT0NMXyIuXeCdwLreD58vuvb+zpT7Sm
LGOCTT9VG4BTo26BY7ipogoDWHWAKvOqecNTnlTvkjUEqtPy64/8mDqO91mTPpZaJ2pl51j8M9YF
VH8SFDZRnwRzk5DDFo0jZkuXoFG1mo3Svq9hM5EF1yX3QhzKGIpjNbBHqLqp1ZfjMZe3CgtVjdkV
n2kq2ZGG49odkDZYSg51guQRJ7UuYkRvFLo8THHj1i4cez5W49r3Cjl3BO9bhyuNrAFq2xctHN0F
78pFGMKXonlbzzXvvkowxkmYcKlrbPJUf+jd8iZTsmHmUYlF0LwIZABN2FXihU5+ArXZDtfx5D4v
a6BJCAAJCcvnnD6zORz/b5GAOmEBx/v6rp4ctYxZg1YQrWk0qL+O2q73yEoL3HTTlcV7Mjy60EZi
b9yCr9vr5lI2iwi/43iukHlqAMEDopBJQdf8dDKoW2UICt1ONxCq36ORx+eO9euQyNd00mD0VXEL
9+fw9cWeWv3pPKF4V6dfPnbXf5l5VLeKESRDPoxZQnJwNXMXnda09Fe5tYuEdp3k5WHan3z9uadm
vL987vH5ORrNpM0tNcXY3K9FwhiLRL3vdO2pytv915/lnqhQk0JsIxLjWMqscFS6lZ0g0INQpo2R
RXd933aLENm6TzVWrxJJjEvxk+BwnG70nAc1wMsuYGZQN9R40J5XOzOr3hj+W5JDP7Lt/jryjVtY
lX3qATg1EkR+ivbm23ixahNYnmd9i9BILnUdWV5P7F4NYzCIAOdY44NsQJqM8T1zI+xeyFOrINuy
p8UWjdukxq1NctvTh7nEFpFK7BO2O3cf57iRSoXzhgb+esbJi4Jxzl5fyQ7EbNRYQqg7e9raby0y
7mRNmh7BkEiplpnVfWtHsyMEjmOPJq01cq+9Z/uQnDvgl2SasARLGBPx3NdhCMdGf2smwW7aN5eV
8STYEfc1Y4NIhaUf9E+mPxKDJQ9R3uyJeyiWTqxc9LG17MDPhkrwUxmrYWkFckfGrNxbVUBaFOZX
EnrPLDGnXhp3CqCm8cDbeizqTJKiRndZUFcvOF3lxlMLjkKq5pNVWBc0fJ8kEWVnZnr91OB10WTg
hnBoFR+PJ86XPrmFTBB24ux1gPfIbj19odXzEhJuOKVDaVMLrg7dje1FRBqm3r4Po2jjR+l91dDW
LHTavimpHXr0M/OKZ/T2hFu144SWiC9g8cJLaACqg81aJi0WYM2CBvH1e3HCKWDisUDnoTPdUKs8
ei98ZUjQVCYwj7x0hX4Kh7tKxbuvtL2ZclXkbxWzEFOfMsBfj5WAsD3XRZg95FTIfYyIiivXbcMs
LLN7UvXQb2F1WpNagBMXfjuRHslja6w82wAeX0C8lAoBFIk6RUOr5L6GbbD5+qI+J36DfkQ0oE2b
KUH5Zxoxf5nRXHsQqdSNZNPr0bKkqA5KTRxkTpRFpfcrzfWKRZ6CDk917RDAV+AMn2Hv9ckGkVm8
DmOOAVArRSDOzEOnhBiItmkdTbsE51Nh1u+tsfBaJttCBJdNmLwqSXkb5BijLRMjsiTjpILjXVv9
AfjjddDLK4vW16z1OHnK2nnsVmmQvcuYBwWlHplb+j6QVuB0/BNNJi4IrUHtYyo/z9xT9cQMijYC
qQACNxo7x11NNfJ8m7JRij67Ikgpxu/XDEwbnroj+RmNCHe3H/Nw2wU7twM9kEfxeOWqsBu64E0d
Sv2aBhrd7QRikOFN+ZxNiepNG179kddlSL6TD5ktu0xeQ0eFe0KyoltQ48hs3hYrbJVFBFeV3E5e
tgHquCXCOyYrAJVZ7myS2DVJ2804Swljl+sk5BgBdeGp8wU3JdgBUAPSl1CgaNuJa+q941O8e6pL
I0Br6CpLtSxQnirGnbDCpwwZ0sxoTG3WFeyVhCIuY/eH0zEF21Hz5lvqwrPYzWTtBiHborRfIJa+
+56/633YT35kLXwjv53Wk9Z5IAbzZdoUysR4qqvqoDXNm06vj775UxvqGt1//mFDlYeAPX/XtVu3
kDTIgwuo9e3CD7ufV55q7F1WA9+M4jXVQizpVUlkiuvcEofM8REiIFNsC/OrkJsxmbijg/qS5cOP
M2Ph1FBAkGaoiFY41B531QaaCUktjXTTR3kCFtKYgfe9S/26X3Oe4/6E7m1rKoR4TvMXPps41c4o
S05sWjAICnTm1rSiHxd4ibsuy3TaoLk5j69LikfbATHcuiX3Bjnpxh3K5YiPdBbCWj73Fp+Y/SmV
0NOhjMsO8bj6ntFjb7o0zDZxQ4hkkUUbM4dh5gC6Xxgl9qocM9KlsO4t3oFV6gXAQ+uNV+TkPgdS
rPUs2ntNqW+NYYoAbF0ghORyqda2bXrvClrmgsCkQygIDmVvsWZXw56wqv6xiv3Hj/5/+O/5zT+O
CfXf/5Pf/8gLglf9QB799u+b5d3yP6e/8V9/4tc///f1e75/Td/rL//Q1f3qcPwHfvlH+dh/fq3F
q3z95TfLDEHNcNu8V8Pde90k8uMLcAHTn/w//eHf3j/+lcNQvP/x2+sb9x4MMX7nH5Kt+z9+tn37
4zcNzRNkRSpR//HXT/nnn5iu84/fVtVrRrEjO/333l9r+cdviu3+jrbDZt1khdEdLJq//a17//iR
o/4OdZgNvGvQoZncm7/9LcsrGfzxm2n9btuc1qYvMfXndL5cnTcfPzJ/N5ECIdJDu21PR8jf/vyG
vzzIfz3Yv2VNepOHmaz/+I2yPmvcr+dCHbWcEOiIbU6/5lH9XYsstcad2W76vmFXOCZFSOKApSv0
k+1yg638pQOOlozaPugwiSuDhcGXdgqcUh8yoD8glq8C6jiDKH9mfXWZjfwJSzG3dlVvyXq4aLAK
LRMVC5le/gxLgnZyshxMifrasApSDPjQSb0VRxXsbMoMLY+HDVL0KJxIRYTcgM2DvBxHwdpJm2ym
kqAFFfmHqKFmESR2KJMIrzqMi+YBFYX3Q5cNbW+vJtfTLUdwL0W9D2LAB54RqQsOMva1nYh3M8Bo
7ZaUv8NwKhClRF/mhP9aOHr1jvSzGEk+V+HBrMRZ7wZq/j0e27qc+VoOMKQF0FnchmUWeSSKmLYx
jwybtiQMnWxAZRWL7KUVqDjnltm15tyq9FY+6WFEiK9iK6ncm1lDkofu0pNQlCQHnFJmd4VPKGUQ
5WuZSjkrvClepmo82uD1BWzpi9DVMupy5U3vUjkr7HvqwhAIiZaZZQ4Bdko24hzXKEPp+kXnK4AI
FCDnTRW+asKHXMs0y55lAuToBFU2RncVRGwbMqcFNVYOl15pXcWBDj0mjm5oXe8SDXR5hAJh7rvl
m2iAA5GHAabHVV5r5LALVTduq7rq53HPQb305XJUCXQxHPRm0eiwJWnL+2GEaiNEiifdz57Tqjcx
chCX6JvotykKXWWwTLLYfiC+9hsZTy8oVOjFQ2mYsXPemlV/YSTJC4F/9dJM02+AsnEWGMVdVKkE
hJTkbFhy0LdmaIP8C7p0NlTFdURLdiM04ghlaBy0MWGRLuRrEYzWMhyLat8ryaPdynidqtFDU8U/
HZMRlWc/glRZqa1mztV82FVRoix9n8cg4gy1dxodGgkmmwRpRAM4+0mPqkGCmwydvFYXhqShL7EN
L+rgRXWCnx2ZczOvy19cI6Wn4kIYUYAG90Oy1yWa7No2HnzHYgcEycSUYKYD14aZI/I7G39S53d3
kVuKGW+TBTKTqvtolOwMguFO1TsilUsldFT8aR27oDHRSmBJvSDv1cdRSa/B9DehVvAqW143xPtW
ayNnjiUUewfNFbt+MtVeI2qJKY8MVUuqxiE0eGBam41zoliNF9uZ8i+x24EPqlTQN37Prisf+ueU
avE2NyxH/P9cef4bLyzGVwvL/2TnXss8j0+sLPzFP1cW53fHQk0H+GByPNvTYvWvlYUXjhxDtH7I
uVSbv/XnyuJMywdmBU4+qsuZlB/9ubJYv9P9oMCDqJlTMkfkf2dl4RD168rCWZE+ioly9YNKQEvj
19NVBEclNwi53jRtk1oH14BlSQnSwO9qpELb8F7bbyWZ6NpCSSN/r+okTTEhmO9hWndUFSz7riVa
eK3JtH9rPDel0QS5+J7EebdemS3+jsxpnBsGI/G/dPcWYPaH3VipOqVq9KQLyBQo/sAQaH2Jt6tX
y2dELvn4bI6D0mNW0t0A4GimRAQERWH7XR0yh85ZkgTezIQsABdIjhmdBlMBeecLvac/x8rMTlur
70RZJSxEie6CwlPrG8Xp00dO4OKa/X9zVZGschNJmyqR3sDVnxmpDZC8L3qXUOusjr9nQwZ+cEAA
AjAjktZDUQ7999AhgSe0EGRkcoTUMoRV+k0WlF2zvDdXI8FiPRFnIXtKtRNca93nZI1qylBf+D6n
Cr8qFmZYiHc7JCEkhinNii6+Sz3QZkU9RM9KG3dIwurOfRBkWrtbuxwbHMId1CbF1tehAqcQoTEU
5ZBfQsDea2HiSCLf0H8iDyWYFwlfcuwm7uDoMk3ldrFFCtFsHE2CplfJGC0Svdjr5OIc7Dgtr4NI
k7BcyzRX7ZyM8564pJUj6fqw4kvPDfZ+VksPjVeLzn8ZZ4Nd0N6pbdhpDjm2I7xsdYc3nG+e6YbC
3J8lTnnvRW4oXrM6MNMXqdTTumlwKtqNvkz+cZr4547zl/3Tf21z/59thP/7TkdT2fp/v8+9Cesf
7LDLJqw/T0jTX/1zQhK/41pxHYpdwsAvoHIa+ueExC5Y0KuirOia1FY/fvTnhGQz60x9CYgMGI2o
Gvx1QmL3S0+GYDT6M7pt/zsTkm4diTyZkKimUFXBsoV2jE/7dULqVfQNkeW3CHyCCpaa26hrV0I0
yqB97DWrzLaplVi+ZPLoTGjoWl+A8Azc0rfXbacm49byhjG8GqJE02aO3+X2nWXndBJJuLOhoXJn
2M5llgrCTI8l2R1ZlM8Z4xPw23HbNeQVBVea7g3uc8rI5pSOtl6/ErnqD89NoC7CaahHiRT9bfLx
BsBAwPCBah8DCFiN2iHmNKgzvyL3XRHzdoqTNIt8JECXWhobpiHOA6JyO+i5RS+UEa5k+yARfwRF
sPYIT88VlvmhvCTOcx9AuPLV9lFt9Kei0e7GjN1DGOe4vutl3BBHQIrVJvXEPFQgmHXZHhktORZu
fI0x7L61y1VhSDEjL4IsnA6kVG09cBAnfdROvkniL2FbYBkR/QbPIk7LmKxXWbkbnHU3IRtKNr2Q
Lhv3oozA1/HpP+m9XRNf9RADDCEmgHg+GAIorSHgB9ui1ChzjOjVUxKQ4sze6LjX3RqgtKjFz1wJ
91qkEkWekWGbJZBbfRaTi97o+2VbqbRFFHteqwURVP3wjV0WcDe1fa9V9SfOq01SCUlDmnIk2+Ai
QlCTWsRONkxYmpQ19JwcgmJNFFILZt7sL7si+hZqIxobAAEmgh6lJSDSKNYxWcVhoi5tCxQcugU9
4xTvJJcFOuN5aIzzoYaWL+lURz5ama68YLr7zknsPQnxDdtwzaa5306JXtcrEusSh8iXHshsD//V
yy5JnnpgufuZ1OlDC2jJTGnDpapCcq2CYjlT8LcKiFhDA2KxUmfhQIBhbgHz01hmU+XF6slL8VTI
8rjfB3mZN9PgsXoAhISWUI/xH4Mkf2RlqBaOX38LBaJZzSVcGejg6Ly0ZJzNvDIrl41SbJUSV2Bs
jJejCq8Ru/ZEHaaeLUuToPuAUncILFCHGtnSoeIosdSjlFaFu/BYWcuK3n+uqYD6NFgjCWY3xelY
37LgLsJ4TXyzOS5DrX/V6mLR+yzq46jdtHkBa6kifctRN2Fm7mqXDJvS8/8Xe+exXDlypeEnQgWA
TLjlXO/IS08WNwhaeJ+wTz8fKNVUdataE72WQjuRbLJIIPOc34IcI9OJ4ayXRl3SINmUuJHdaFvS
jTEkwa7L29MUYFquC2NXDIKuV/9xks7ByZs3NyfrU1cARn6iGQc7m5iRR/Z4Kofds67JT2lGz25J
QrrTFrp2VUDKd9yGpa0DyKDwF4KnU1LWHa57wRI5hSnJpeicPJggtEdWmcb+P+Ds//jL6d+CMI8v
6Xvxm2uJL/rlWgL+QzsEBsklMhs5f15L8wRtQ93yf88D9I9LSTJbw9jMmOWMv/ORH0Oy/GaC48xY
IrcYX/I3wJevMKw/Yi+z1MhkIGdYR/76J81DGtspirGwhN4xHJMeePUQFXa9RIUij5Gf6S9qSpF5
WbzfW+m1xgOGEUIrhy5B+GID48bK0b+jA5zQ9kt3M8ZSuzRqRHULDy0tyaaue8PwpC87c64RBPjb
mn1B0bgVBCfTcnrEg/EAgKOjBOoUq3mZKNqdpGZu6BAx1mQFqAvdJJ00cEy1b6Tun/wmNZfg3tGD
SySCKCbtqSydrXIm3prK0Uh/M6qE4V2Xd1KNbrLNJ3Q3S5+KnmnllDXdY1NV4O3wEpiwjhRT7HXr
KMuv4g4JXtY9umbAmC/FprN88FJXNhsPYRPlrA4VEZGI3KWROP2mK7PsBQeTWvdJ8dg5xtHuUzK8
CecH0bjKB/9kBtxdkReVZC9WXF1+rg0kfRojZN9QZZHa4QepXXo6CyXuaITR1I47N17mOW6bSOnI
8HAdLHqzJzBY46fV8sQwj4aW+lvLSXx5ypU+GRuQpjJat27tkxbaNybHaJZTEj89p1LZ/5Di/ce/
7LwCfz2J3hbZR918qN+873zdj/fd+8akCOQ6h9wQhjezej/3YnwODKg/sdP/e+P/zRgqmVB5TXXC
xaC1PEv8nZeeUfOPe7F0yYA0oVFNxFvsxn+mUhkXyQXVcKKEYUjNo0Pmvzf3+3pYwBKyvKvM+ihd
G8smuRjUQVTU1mfYKYKU/Frp0hOi8pz6kYC1M2PfuxM5ISGWTtrZhRXH7drwFPHF8fBME1i405xO
1BineHHyMohXZVnITT0kyTqeXzC+0a3NGxe5yYMW2Y/CYL/S55eSYAuab/zq1f56Y7EGzvnoEjnB
VrXZvRyjuRud6I26RrivZ+G1Po/QcVMMl+48VpMQqiCpMrda2V/3nSojitX1SbYHQA191es20apf
t6ScL8yuZWrQv27RidhU5iTDqMJHPUTdZ3HjVkH1WDMAryTd0RSd4k46unjWVk1jUDPFJUwnWfsk
R+sak/FOn+/3lou+58JPu2wXMgBUHrFMoUsfVjJPB7CBd6Ykq1XlwiPNvjrw+9p3gwEBQ8qsqcxz
F+h4FXtK5bX+cZznkGSeSJA/XrNN8Jrr9WWc005QTGDcUU5g6QwWIJ1bCUYcJ+3XUiLaTzUGvkrE
B4Lhly1jETzcuJwKW6DFGN5YAE4BB/+y+5qmGKv6ecDSmLTS+BPtEZ40BjCXSYyOVlr1mM0GZjRS
ZaGGMoaOfB7gYrDCmIlOKIBQJjwempeSzLGSyS+eR0BIpjn7sP0ukTkWTInUxjMuzoNjEevgyMyS
ZZLct63x2YvkvtfLU5g5r3aWnRJm0MzS6S6cx1IRgv+HTKoZE2tZNR8TE6wNSJ0w0Vp5toFfpyCa
WTcl4IVyIbrnTLG3h3qN2Z2rJdtWVrsVMZ2krBDaDNsAYXLTBN8LalDomLusixwSmKE7QQrLs0KW
TOsRYFE2FjJT/WQwqyfz0M4Ss6uZ4l2m+dAzsnUZGt/VPOiX88jfM/sbUgzrAgkzWdHKYV5kRaCm
MVmVbA0e2wNZFkA1WUaVsPsWzIFNaqLE0Br6C0PrQF/cJ92ikztlM6GP9r6ZgivD9j/4O5aLmB0m
m5eZmK1Gst104fzEUfQQZJcaFZppP4SLpi52A49iihofrJUuaa8meZAmRC8W93ZsP6bzJhXZdLkI
kexUqW69ID4zwSC1N9LLkDUsZR0rWcv0hj+90en8oml2Gt1Z2s8KxypX+MNDwGpnlPGlyapXsvJ5
rH6qR1zPKtg7w331j+UQ7/1IXY1eGyu94OBcqyLuVYYgkJx/d14xo69tU3Y0KTKLDB2sChFNkmRc
JAqYz+tbuyF1W2mkP/je50hxQhMNRypKzxJUqBmq/aD6VT+4z1pnnqIp3qWtAZLTrhRh9w1/IMgk
ajQwWbZ6t1HE/0kzP4s62FWI5kNq3KvB2UdWe6KVcm/w/lBWD1VAoLgwqOAJqKKLnURf5Iql0GAu
93P+tr1xkiJ+xlFB6a6UF17UnRub+GeaQ4uFyb8LpYBB2m9DoImdQxWmeX2KDTqo2qL+Dq2iLyDm
CX0LWNqmsIP2EMmLbjSrFtIoaBNqpRrJL6WK4FEC/IYTCeFO1yzHyXxvZX7XJVTMdPYq1xOFOMPM
Fi1VZVXZ2UufUhgkApKgf+lhX9TIq/IfxtAkKckqjyEVeoZFoDm1ocTLp7mikQJyBatB6KS3aTcs
RQ+K5xROs1OBetWrYc3vWi7jXt+NRnbTclUUSm6niIoHvb0oGm1DvsfWoOyPe4LtMzKu3WG8JcFJ
Ld00XreG++EMouMtcbGWUNFb9DdFaV/nqfXajwZcSbAuDFluzB7f/iCKj8Q2Npkwo6UWup/hkA3r
Whj36OSuTe6ZaqqOWVjvqslP17kwHsbaOsd6CoUNtcVfCwcMfTRBaF+nevkxaaxxRCusRIMnq6nI
f0IWfFvpFl6YygEKnaqPvnzDePNYZ/yZ4pQYFlWeJ2Vsk45496Y6ZRbDWV0d+4bYvZRiaF+n04Tj
wZ+qt7zzU8DacZcMeFF08UCBWkz7CkE49442vThlcCMp0y5HbqoYcDgd6IXmJ8k46bRdYBq3AzbQ
ZUxT6NLyal653r1qRueB5XSai4AR2xH9jD/8dmz7G4Qb2Ta0mm5X6cZFxRztperO8BuEgDI+5am+
V6ncS0kSpEfhJ0QnAVBmE+wal8ddBbXxQEv6W5A5xcFMM7lqautkGjx+YoBusYS6QQTz7ik6JCyT
VpPBwhyQvRY0PZdxYK9HJ9mannZdBjiAY4OkopKHuREtpTQGaty0IuzPnOR68tpPLzWe+OYvjAb+
smvzWzuyr9JkLsJQNH6GRX003MpaTbq3Ng3Os2GqznZev0x6ubNKAqmN+DZzbeokGtpJTDpgZPoo
XBIyRiOhoMnnrantV6lBeFnWQVADQPjodatS5gX0ubV0r8pG3E+B9upM5XzJaCcaFPFSR4jAmJa2
HTLL3dh4DcKeEl/WaKW8jmGDx74gJZSMCXS/0KAeH50D5TAKaZFWRVyHRbi2vCrTTiO3QIfdXMb9
XT92hsdvpqYNLIWxJdmN4rluriGK3Z0mZ17XDuPUv2y/+F5Nn7lf8rmpgXZnStjJSE61Zpq4Chlo
DE6b9h8csoYLYRd+cctWQ6sAaDYlO77/4c4UNMeHvgpmWrrpqkt3JqrNaKyWxhd7PTmh9jZa9ao3
9UPUBe89RLczM95gdWTBDrg0Oiu9qGZ63JmJcp+r2lqETj9Ma2ofSb/m6TjaSlvj6Tv3SXjsM05S
v7zu8+nK9AmnKrKeMzrtbkKrLQ+J1VLsMrjei5bIl3CwUrrMRvMfet7/+NUFXOGvV5fHF0wLeaCK
38hFZl3Uj+XF/sbeYmOIxw77T03ID7DC/UYc1QyIuwS6khbyC1yBXASJE5JWNgrx9ZGfcAUOe/6H
Amu2lqPr/BuAhfyd3p1vYgNYYA8VBNb+EUKfwikIiYZDQNUhOhdpxTtCY0pRUM6YFuIqQ/K0megr
37tFtMmS4FHXaYLq4arDQ+dSJuIIB7Fr9dwMabHCpDfceHp0LyG8sSan7lOXFGcph0+7HaMlV/om
gANcc/A9+VMQ3QyOSD+KJN5Rd7wP6pYBiERM56TchMJ6LzFf7a5eEia0BJLPzaVV6NyRaQI4SsOq
Kl1GHWEyBsZV9FanqQJz7hBIF8S2Ltyq3Iy28+hVGD+RON46RX5A4H/QVcks1JdLXy8f80S78NPE
Xk0GiVhF/1gZ9cZkI2AVPdglI69oCAicCHdsa58bV+tOSlCakGBdUWnYbv26ObhRFO6KQD+h7SZ7
0OvmUkg8UyxKFOJabH4qo4O+dbFcQVRczMpEk0EitbytTldo6RPNllT3eLtJdgcqPshkuAl4bsgY
1gmtre+7IHmqGk5CPx9uWjtsULXidDI1dXYmk5AffdqokZrPNN8GguFGmcmJIG16jjy9XGoDBwus
q72MTNwTht9DQqiHvharwTOz1VjyvYIG+haVJvgJYsgpRoOhtcy9Xnxl20hKUjYVBDXfE7t+cl0D
aynfsG25uUxXPlcdNUi2R3XZhM2kGteFRjtX14xPsnDunDzZOF6jLZmiJZkYpXniGbsOCv0AxbMx
+Tdu2oR73VBvsrfeC09/Dlra7PkrG3H9WtjJvZtW/qINYnrbpM4I5z/gm15mGTuuTYuMNWdAjymD
jjbaWyj565Lf0VboXXE2s7Y9SAVnqkMcb4KRUsqSbcamTKamtCKB+rmyGJyPaLzTZDWKRIWHJm3p
cBn1wnuOMaK+yGSU+2ykTk23iuyQBkO7i1pJG5VT2ysv9iAhCB3Ja3mZBkUCweGlRwQnYHt6Jdbj
ED2HvoZ6k4DqEakjCfbiEMWTvxzVdG2UyUMd98Wpkfmz75PZxno9zQXnw5KLOlsVlbltbTu+AYrO
95qtb9Kuiq6NNnsTAfto70SvfmTvs0GDn6bFfZ/6dDG1ExEFBWWPrpvLa3wO6sbG69kFuCLNJn4Z
w4FqXEW5bdBCpUiDWynUj82ouOj75jWwtJGfooZbq4sTQbvzAlfdRkQL8nFu8jKWtILqENYdtP6Y
TwfbrQ0ENlRVItAt160PBId/IBNkf9otkpnB1t8qLVAr4IBhGcbhhl5pbeFb6OkTrx03NszRfd+7
KV0vmOMSRjEJTnBSWkRfilnVS3KOnqd2fJoSBDNVo815XhLslKw9J0hJrDCbayNS1JI2JmMyr7gU
z8RNgPmFTAdh2j6HqWJB8e7JDXX2zuTdJyKex2txhgTgWSfAfYXGjdyrdmOwADiauSRMGr2WGvlx
CBKJHSaXkkbHkVbvqlC0PsXyXLoW2bARRXh6m9C3ZWJ2FGP0WJZzC2+ChqCP8JqEWY3wx6owcnZZ
veTEbC/BGVdDx2dUdLcsjIkntpfddz8kxCfBdpK7dcdCEjEPUCqbTnSsOlOGPCyS9GFpobGLnNg6
9kmvr72plwsSizZ2BbaiZ/ZVawGXtvPOOgZhB/WXax/TUM3qN6bfDNHRNYk5x1w0KAaNkMloyqxT
Zk4XfiijVWP4ycqaVMaVgXi7MbRF2DvV3ufgnJzm3sVzSdk4Qxv64FUfj7jkGYQ827+p8uJlTkgf
DPFgIJjah5Pdr4l9rQEkxvaJ9+miwV2BJaXwKDKOtGgxjJQQm/m0T1JeGhQAMJOk25iz4ERvtWa8
Ldyuvm/jaupqzk0XL1lj0Ay7mHwEK7vRIevtqMWBw3+rciZ9a+mj3l/nugkvVXYeCmXPUyR2CNOn
qcjHhy6u5lNyL6H+nnzDpoXU61Pj0jWCst3ZkaJxLSsT/A72VhKI7PhWvrRaTLlpl/vrJnDZ/BKK
7cl9sk9WE4pLRL47UfsOcrr4jJAtqucaoe9fA8h/+hw2W3D+eg7bveRvxdvvlFW/DGEOQxhWcy4R
E8iXWev/EGTb/YYWjuVNJxd0zrkHd/7BGVnfwHUtxyXOCFmvNYuufk5hs2XOIelI2HL+nL8zhZHN
8y8IMv8RWkGkh9wCQQM/xK++lSHBkyIDJ92VTRQk1AqGPodY08v+ZnJSjd5QLUcEPjRpdJFLbJR+
RW+xanrzNfLAQHtBpXSUXkq9qJDkaxmyq5ZWdk/xlCrqlAL5gBZwRpvHFwY1utSjdtmNctMJN6Mb
I3qoCnFfK2IAWgEY1Y86idUR9cuUASeyNpZJGz3lXTEtI33ARGFb1ZqUpgbrXrxN+/HCMvyropNX
+B+uKN1iKW20N1HUJ80xmVeci7FMbwItPXp990ig/TjnRPEjtlm7B66xycnijVHzu5PNb5E3jdWq
w2S3tHjFwCK29fzOOfPb5329iIPWGZfa1+tpzW9qNvjWvi8ma7zIi5CCcP/rtcY5URin4ut1t79e
/SwY4cRdZ2DmaO3e766rIQom7IhmXpzRSHrlBalukdoOstuadC7ROlHYdFDEhauBUajOCQ5pl7gS
WUED8qOPHkcAgc4F2Yep2+9Jj+TYKuuM+0J0/qoacaAHib7Wa3FUaWMseGDJ39bpqA2trWP461Gl
00GWnrkBP0s2oW4o2oaC90Ro/sXQYkoZARW42qrokPUxvfOert1Akfbo6YR2NGYa0JgJwXamBgEH
9GXJWnKcTIP/nJ+LT3TI1p109HQbt7nYOATlbMfSjC7MmXpUmU9+sK5mIF6GxoNRac12CAx6Q6Ja
Ti9J7IqjXubBcwbWs3OrSrvqPPcinXmzBJ4SeE+cPa/37iw/j85+ntrPMignurjtmUj0SXGyo+bg
qL45edagXRBynxf7lsCsdFk7UWHd//dExEEgOIn++kS8fQle3l/C4u03rBpf+GMx9eYVk+2TpDak
nl/ZQD9ZNfA3WDX2T6hSUmp/nonyG1Z+Ai4x9uN9/IPaVHzj88nqnT86myP/FqtGycG/nIlYIub+
H4St1hxf/MczsUuyeCjBUch0pO6YomPdLxdJUmxJ58UrezVGMf259j62eo5HplQXWARwNDVPjTsu
g/AxwS+W1PqqsqznwX/BtbVNsk+olGnMP8VIGIc8OiHqobjYCBEdB3aCId7Y8V0DXG4TVHusZ1jY
HQRuh5NrAyMy+3TMAyG5OHV07w9QXCWh5fqGz1z2k3pL1IdP01BLYg0SzZWeejTcfde7G8fqzkXb
HJFPrr3OvrVjd8NaS0Jm1K1y/MC9Lm4N5exjjp8sxeZn4JqVMfGqqkErOWzaWHBe3uvie8IiPE7P
E3tez2e5dnYg/XQdYyAUYJ9eNC7r4NqMSPvSDo51W0nyA/tnUz8Gw2t5FcbnklAjNwdsvy6nh9bZ
m6LbBHUG2mZtTeotjd4mzpVxkLRW9TrA0kjixmjYIFIkWhEfSaDvQIIugv28tA9685yaLSa0Fu6o
Y7/lsoIwtLXHeHgPESBo02OQ+mwC3km6GClGlLlv0IMsAUjGBFiXrh+9jHbFYLhoRcfA7i5td1hO
8YMoZrdXegg6fgqz+3Ss7MLW1QqhA4rREj/QZdU8dA2PSTedvKTd+GN3TkW31Onfrjw6jC1ooOmm
7h9NAoZyypcm5O0UjXI/higVfAeT3lPbbW3n4I9s7124jetgJeCS7GhcBEzHEWOplj1qTrPMcVpE
XJnOZRcfuKT3Do2zfc9cP9J7kbYWN++xzS6c3uDCusrSAwzMKWJSdoq7AZ2rRmdp6L1YZJuwp9Kh
qhY23wrCcw3Xatufslr77O9hOu4by8PFqq81tzlnXXnogzsbeyUGTKvT76uCdtTWXDc+QqzehFK8
rtVL0cIMmVdmw78PBKEl8jI8uDTt9ipai8FeptpLZ1+QGum7dLZ2POKXkroGnIaH1F4lldhkeHPc
PjjwK91D6vVryx6iKz8v3/LhGLfayai8T+yuCbDsnCsRju4eXxGEiiYv6pK8/r72L+o4201u+qDl
6hjBx+Sed9FVtEUn+OaWyh/Xduuw9jVXAYKvxlA0hctNkJh3CiHIogiNtfSSe1vzFjCOD1mHQVdq
9BljZ3jMU5Wv2xzrUdSGV9BlN4EwYGTT8Nke0zvpR0xFcehtmrEAQjeXvQua28NuJ0Gws+rgkuqB
i6ATC1sEEMH2dszqrVVqp0AQ8OU6lM1FWnM5ms5nEx3S6iLqH0YvXlnVsMszdJfFOw/0DnRraevd
onacrVcfOBSCIdr0fnr0eXZAia6J/jF25eBEchVYdfYwOTQcT3yOxp8xdOFsnbF/1cz4wsisz6JP
SOjXQSfqMjzaFFHHZrqOePrzatpNDqkmJUUrUfJU6xQQaP7BGKmDguZXXKTo6Dg0EnoMFjY5R1vg
n8vRsc5hbe0rd9x2jUeNoJR7o1Yw9oTpXKDHVCl/deAdXitKNO5zQkzbuo3Y/dRTZXbfp1C77HPr
NIZdtAnKmO01D/UdUiEwPXflGEw79AcukypbprzGZD4TYWQQHnQ0pNOdUT2ccpiOahUWB7shbABc
ahGP0JOdiEg+O9WsYPbs3CIWqvwk6hOPARZcBor56bl2s2fLe1QJ9U3sjJXlLYC+bZ63HmSthifP
MPlW5WEMM3JQL9rpCm/xIgxuk2nnW+9NdCcjmNRrM32uDFRMt0aNj9k9D9Z3M4zhn28C1korvfTy
GupxqYtnju+wuBLB95HTXic8138ruqt6ugicZ0j4oXilLmLtiXRLXyHUE824YD7TVWhTAvN9bLRV
714o8T5BZfhaet15tza5+xShLOnPY5rvV4mmcHcRCSCpIx5OSXCXR/nac177EvdostIm9E2dztAN
FBNtUU+uGs9fGPJJi8gpqp/y/Lbu1Na8m3tW29A54L86SlFvJ1meR9ugwdpRbOooI+J+fEeF/Ja2
+RtNiR9jxo0RedjfrY0YPDgFD/NTAt+RWJusmO4nryJHHEjBABvSHP2mTRj9pVOYvHAaNYrCeY6r
fIE8c5mQ0oBPyru2EAbTGPDu2cMlUMcW/s05wYJwtYDT9T1he4H1LnrjkUyEV1Mk15ZHwFJoVkej
KEnpiveQ7vC1iXHd19m+jbF1YCK5dQh5SD0uZgoHTkDIK2VP1aFHCgN4h2K4bRkhoW3i8NoZzWyT
VeJj1KtVIh6Aq261Jr1sdXxyxUhbURZFe6exb0KjuVTSRiI8kmqumnRnZfbnyGwEAxPmC0vLdpaO
QiAaKJWHYYGmadApkNPu0LjmpfSEOQ01G22FlKCjJEhQLIE9rzwFUTtts0TSyGkXEDgk5Yut0Kat
79yV4V3Tn5LMov55M0Y9iJ57sFC0dX64bDqScjNvg2hw899xmHF4tsD+9Th8igAI0t+wNPOX/RyG
Z0OCQ72pa+JymkO4frA0OB0MgXaUD+uWTqr7r8OwwMgAC6BL7ts/OB0YhomhYL52sUvBLPwtXem/
wgNCZ6yeXcKkhhrz+P8rPBBFlUWtmV7szLy/LER0Eo5236B9+eX38k8vzK/eYWOGGf4kXwUHgf80
CdEgQXUeyX+Jz6jDRgQ9BwetmykOWc1ZBo13gRQKskCS5hRhoupbca7mxIoqMRWQdlGvHWXf9wVr
YjrKl3//I2Fd/s3PhFSPdPl5GWHp+OPPFHqjjewhq3Z0IqefvLtM9tlVjwe2HjXF5TFtNNncVn3w
aGfNpaeCo1D4lfXCWqs83Ic4uura36oxPpnQUEmLYtZz90M/bNyo2OoJFIYfoxKrbgzTWA59SruY
VCfUiAg+IW8tlB1CbcYsPkQqPFFOwyEzbUTWbTrkYC00eNkXm5QCmZbKyhlqPvaTOc/Hj4Ny3gT5
63El7tIoWldddVG19vU44qwV09oatQfdQS8LH5ERkFa5zl2M9YuQcLkprGklk/a6cCWzrv3WqsYl
UD4pmOko9hYj+ojG07bUJSFo8M6yGUm1q7WDqMLPYGqqZRlN1xbZAw2p565Z7wfSRYAIdkhl19Q/
rGY4dLTzp7r3FqGn7aY4OydDuUE5e7TsftpCUdP4kBn4wfp4Q8Mlo2LgYftAzGctlI21Lm/WOOSu
cyOXK2FTAk8LxWuMBo7B5DFw/BtHIzOdyOq1VjjJOsTpJ4ZuVTNeLDRpD4u6AQ1NkqFzV4Fe6sWq
wJCNuETZly2uLytpHpUCDHJDetfDYJsXkviTASOPXhXvFgadpgo2TSOPOgBGKorbUPLrUV7wKrJ+
rXXOubXNm1oFu6wZ77sIZ0LpSMRh1im07YM1BefA9U5m65+gSC6rsrykSnNDyHR7KDXPXllFWtAs
aMuLPmzekrZCVdcpvNC7qc/iN1JTsnc+kWQyE1dt7qUZAe5SqVsNK81GxUN1nMbAPCGsFEfI2B5x
96xK1nIj9sGpU2cnmpr52S1vHasIV10/HWjDWkk7kRmSplY0Cy9PYnMJvzmInTbG/DWNPu+2bZ3W
DzKT7XnM7VfX6x08DeQ42V1BMwc/4yKsjXLnUzewMOreP+atfqtNYdST/42sHBAfulGEAzYnFAO9
FUcLyQisF/kLwgZ2kAZNxkil12pIp+A4OgXqpKlgEA207GZA0HRbBeW8mQqytUQi8UY0VySU3Cgn
Cy7bjqB9kT/JoH+ERrkyzGrWRXGl6naTnRpcPzf//sz4CqT50zE2t51Roa1LSTXmfJz+coy5rTFR
fYtbeyALBJe7kmiQ4lPiN+Dw6Skb9TNMJ8JIFI44/tGW1Yxjaow+/p8f5E/+NITB1PtIsroRKLvE
rP4J1q0Y4QdUGxWKEYpGnT4/ho2Lk8zKrqfKXPVee11NwYmc8XvTL/972X9FePxba+P/5O910bwV
QfDbGI9fvI3EeKB5+IPE4if8JV0Qf3Je5iYZ9Be/3vg0PJsOaXnUf+LS5kM/KAHxDf8I9vq5iwRi
4O/BX+6fvNazptz1BBk3PDvgRH9+htHC2VDMXbOrCk1HRKY8AKKm8Z91vSZgi1P3U4XNsNIZ8ycj
ZIOa3EMmeaoH+jYWheavjKyGV/Y2caUvx5b0Nz89RFa994X2mSb5hcUGXtUzMhJkM6Jcc54CO4VD
8B5lEnOhhrZ4HHlwfWCabgjUFpEZoHWub32SmbZwB973qZbnyZ/SNXko9UqHfYXatvVp5dMXuUwi
9M+mPiFAdDhf1xnKUOozcF9A8HqEYwSatYy7LFnVnR9zpcv6ZDdD3R47owxd2O4YBJBQ2eHGdKZ+
aadmuCqEW5v8g8n+2NR11lerySwGlH1Rr5YxPpAYaI9UaoT3Ubt2TAyKmgsSUkj/XHqpIFwxqt+s
cQyeZt3obZZamNO9fVCqU0uoWTGkV4GBGovwvOE9oqTN3QDJXyJPnuZOLlDJ3YQQd2EPCaqO3tLr
/dfJ8Z/O5M3qor8e1M8DVfHvvwGt+ap/zukk7KB5ovAYWRSU3dcw/uOtNb7pZA0wt5oOOWVsUz/f
WusbsQVCeMibDPPL7/HLW+u4aLAQW32xf3zV35BTmeJfXluHkZ9RFSGI9RW8/8erx1ZTnYf10O3G
mriWpMHiEHvHWkkP4kb7SIVDuZesS0LfAI26pmZXdBWi9SZYWyCO+9oan1UOfKRILqDRJDhAw2On
D3u5DU1cjGmkHuuuvgkyPMTp5B/6Ds1yll8YhfvGKnvwrIiwyFJtE0Cd5TQSIjPNNFriFWqlu9EL
tcy7KUvf0yErFvnUfk9iFDldkS1ju76JVfxIdQTR8C71vqozzl3UvrSZnx0Hp3lrXT18coLkhdK8
lTKGKy1r7b0ZBPd9R26QSEP9WchOe8A1ojc4b4HZTn6sm0TExHhVqoEclCbmjXHGMqLpg+D9Priy
LQRejkuypNethaeIfTNtJkwDLKm4D1GgLDSqd3EFZJg36NXuYqIV0OaLXL8KTXq3S/kA+HXpjfmd
WQflQnNyST5RdE9gl7/QMNoSNZrXx06LH6kUptGkVt/RTN+njv6UF+rc5vW9MJpj1RgvXYhQVZP9
vTZme9dqbgnQ2fObrBZ2TkC70EhuF5fovS8l7tVpzmi0UpoR+0I/+m0IAIXTRscyt40LW38hatvW
lh1Vm3QCP1qZUT4o29pVozMscX20a9J8gqUwtSAsF8xS3lsyH2Va4vAdu4H5kci5yIo3HrX0ASCd
2Z7aWtJyPB+MziAx1pZfYS1m4qA4IsCliEhtRDVLqIuMNDTTIilDpEbMp+ac/xLPSTCOwRG+Ep2T
iRtkD5QNsiA3j1CTc4bMhCaZ2G/f7AmXGcnGWeqN7sQL5yt6Bn3OCB4+B9LoczaNkcU22ukUn9RD
aNWls7fSwFjV0iacz+0Va5H3FBN9RMSkdhRRAVKccrEAQG4jHWjapp5zW9rNuKsEkURdB0ITaeyZ
odYtSzlRoOPfkC3ggh2zUBRBc1WlPVnmRKPTDsyl1zryNQrNB0hkmAZes0WRCyJQ4+p6pJZ6mXTj
wXSYPM2RWienB1Y2jcVkTx9O1hhrm3AOfttVjKosj9lFwrPfivBI+vh3TqSM1Iz2NjCtq9zrMFzC
c667iAm6UuRHFZ53OcoW2X+Xp2hw+nTZWnBAQ4/cLzCzh1z1JLhTj4Rd8bqNBop4Q8sGTlRpRdq6
TxGqeE1JDkyu/fmhX1QWFULUVls9OUVAUE60rRN23ueg70nTjhNE5ZedTqt8galpFhMN/7Ukfk2Q
HNp/fQsdP/L84/XjN+Spydf9xIsEidtk6yDuJVhnRkp+3EP6/7J3Hs1tI+sa/iu37h4q5LC4Z0GK
FCkqWcmyNyhZATln/PrzNGXZpOShx8Oqe7Q4NSuPKIBoNbq/fr83HOAeTdgrQIqC2ZtQJ78SShAh
CyRjs+X6Wj3SV6VvyhnBNkw826g5/2Af4obvUBPwLEyBoLqQD0hS4PY+1HoVVaJcY/RAL22mjuYN
PEqyyauYBCXCz2/V2iztIwVs58hdHyaT9cEyk/XhIq/j5iFYHzq19QG0Gklt50iqabV/SCTXFe+M
vUxtNFdlX0bupA3bVruG4YLsNrZ7sjuUtRx31CTr0cu7kUPsWrGrod0dM+80QssLNhrzdqfHeVl/
HTuab0VLwgd9n3uWMc7fsD/DovJBJfqvPe2dqSnEkI6vpcFpKSv+eRSAhTvQhSfwq+TDLIy1KXEj
/kwTokoo7/7UXystbTSXY9sdSY5cXBpSd4KMuqFiHWHdyRkuu/DiDXjxwZohjy7zfhCkeRlnsNM4
TvJjQ1Dqs3A41wTJHkCE1AD7PKFjCBy3wlHoHE7hPI6qVbPm6Sst4zXrbUJd8LqlOZ24KvW1sMXT
DeGQpwmzvCanHPbxzyOc6zmR6Ro3BA1otXQ8OMWy7rSlJbqqpZWfBGH2rPVjN+k097leG/U1wrNv
FB+Ik4RUN3080w0cL9T01sd0mimK5d8YkX0TZ3qkLlK/LU8KUWZLjY9G7qX2FmV4s67IY74MADm5
c32REctB0R6K8h3czZzqgUonXS/Ar/HGxPApbjAEFrX/2DhfmIDVUeoOR76igsW76+bPf0tigV1T
pu5YjPB/el8Qi995XYjsA4y9/soLQQeCtgVevPY2ADX+uRDBMYNygdEY1ugoEDaPsdba0gftJP4+
hv5nnmHiSm8hZQ1EXTdQGGCIucZqNrCYqvNiX9HQfvWylfRQYXHJoKppH22H8Bfa1RgLX6S0BS0b
AthxiEdVN227rMTQMHRaykQCnJ4pTrDocvssDpeIqK1qoiS1dFis6UPGmEqntuAUjbFZHiuCZ5QI
xpEhuEeSYCGZaz6SYCbVbd0fYyuAqAFP7GkHfwkWv3uhBgmLliA3IeQop4Ne3Op24SnzCrm/LXT/
wHZYALRrNwAfu2PiI4VJgLk2DFAFB2q021FdoUZCa5157UkrXAaGAF9eKN6oeakMTyIBAaaOqpxU
AhYk0beeQ/AlLnKNGiIF0b7SjkinnK2TR7W0jG9ancnpAtRhBHUEf5RH81RfI5KZACepGAgUBYym
QXyGk8FZo9mQ7pwTR3NpZhrHAzhn7KvPVkKxoobdTSGQUE2+LAfj3IraGaGQ97XiIh8DO40se1YK
LJXAeRNsNZLjR/zN7EkmYNcq84k0ai7yTLBdjfxzC0KbgdTicpGTRz/WI/5Brm9j/ygh/kxGd5np
2BxOcwsq4TSWlQF/9NFcZvCq9el/1wixRoAb/vUaMW2Sb09lfJ/+4ugsfvN1paCPBSnLkh2VLIQX
NuvPksU2ORb/sEPYArzohkEiRBu0NiVkEXktWbQDrBdYPKBnGS/Gg39QsgibsTcLBasNOThYeWFc
y3a9XbEkwove15pyofX5zK2+erSYJGmcNiHJBmWF3F2BzJXPMcWbJJYzl0Z1UsnhsS+rR5FXfmuE
VML8knbPml9D2oEyBa9F1dsbJ7fnFuQnehydchb3zWHK7/t5vRTxnK3E0TjWJxt/gl+00rCbefc8
uo2TKuUcwUjUc6JC21j4WKQIIzK0cpGo2tFh4vaXsaeniB6zWSIX510Mp0BF/cgZopfu4wwvUp8j
qqVeNYJ7O8rmA4bx2kxyi+DEgdgPWSK/88yi5xp6fkiWUTSrA3Nq5N2lFCmLEl3oBNODOU2a4zEz
Do28fLRRDuEye10a8lkekYqZdNdJ6Ny54OAGluKJFazaMV9ZbXZSkhZr6uXZSFchtPu5nI+fEw5l
h6pENrlSEu487+gZaPeVYpbmDKiipQYwAh3dpildVtqonIRtGMxh2WK4JfrnpG/acwNw7dhFFoW0
uSDEosW+e65FJM30dO/dIupOQp3TFEqqc1WBXyOjVwcdR3WthMga9NqW0X2V6ryRJA2zVxgFmps+
KmH4CEUMKo5JJB19kVOtoTmGewwCAiNCsxpK30yD0y6TiZYNPdYwmHaS43xNBZ5q8u04Na7xO0tA
eZqMp6Nc51lwhC5sqOYFqF9GRiSClY5ld+IU1tJuPAjUrpquPBPjKw3gUA21TwMn1ynkO12Dm0RA
nGd3nN3tBDVqscDNIb+F8fK5AwMYBteQppEABirXNo5ySyS6t83M9bGuETCCLAAFvc0OJRAGRzHo
+UpwzKhhBQSB+mfpgElYXrb0jO6mE2BFCWpR5s1KbeubDDTDz7W7CHRDM9svuF2lUI3Cz1Helauy
1HHGFaDI4EY3HnIgFBVo9Ywqvpay9KwFSQlAVHSQlUJALL4AW3RHOFKOvurBiRJwjB/jan5jrlEa
VQA2PhW1DYJjanAY2AIvcrAdU4A8pYB7sjXyUwsQyCU2cppycsWXYazg0rWtMlbiXZVgRsFr9BT3
OTGca1dgSxUgE6DPIWaR926e+ncDMFQSK8mKYLz7dIyU81RgVZhYTiPAKzJ/Lz2BZsmpO02At4wy
xJ0SwMsWwBcAWCiQMLMQbmRhct9FNRQ4eQFYRwxYacTHtYy3v+Hp/Szs8KWLCuTVsReI72yuMF7w
JkYiLWQnuo/KcFnUxTHiySVOmnNrDD+DkDUTfBwqJInKLE3se80AUuvLha6gCbTiEb5SXYzzzBnL
SWvJh/xB77rBPhs0Bpd148mM0cmT4ninhy6cLNN6RhYmnWEtGk1yszyLKxa/QbXxnIsCokZykJu0
IxnCz2mlWlr3nBThk0OTeUEB4Zzj1WRZNOgCvfxE2FnhTFXPsJ4qOwoWRqEcSVljaWcVKs+Z7nk0
nmXjgYyjh76iNwhJby61/v+rBb0A0jf9PL8D6x/AYV4gwn+9V3+BP/W+nhe/8xPg1oSTJTQU7M2E
KngTWHBoCcE0waxd0zXhYfZaz2twVEC8OfAbCoCayFp73aXVAwcTT9s26WitkYU/ARa4zttNWrF1
Q6b5JYMsvK3m+aw2+IVeLNx4mNT6bdpns43x+MXG+X7bJFTZwvzEEC1cBMnb26arNJiBqGQnkeiY
TM1AWSmpeuPV6dHu+2j27+4knnVjg861tpfDqiwXsEtOXBQYKHCxBjcjRGtmPc+qCp1uYc3rDlKi
UmNYbAQrh/wGX0G2mANk+jVeJpod47sB2DIrVf1GV4JFYHtAwzm8uKh5qgqoxAi5n5CLHEZ2MSNT
5BJua0l2kpkdNlbQzPHNfe69+Es3jHdqQYfAqcpzK1dgQlDLTTuw/NgHQU2b8joPpWWWDo9dTrRx
YS6CIqlXPnZx/Rhe6uQSQXL1LkaebUqbYV708TlK6pMhdfFOJnxeUdNpii9mVgK8pHYVLvs4QXMJ
W3PCsf1qSLQvKA+vCjMKlshf+mRCQJeJGU5yo8YO56EeYUvmtMtKK+hIBJ+GAtNfD1cEuac/qBro
gLEfShQb5KMtJprenWuJ98kwnXmuNHfYI6DeK9RPbU0LMoTPJ1vS19FN26mVW5+TAlBoyCMCPXA5
r3oPxw/vVvejDNQinCUqTMSu9Bd6VVTYnZgrHQ/iaa9HI8Vd8RXZwrHfZHfsPVcY6E2GxjoZ0+o8
NopVUIH2dql5OtQ8uuFdjbV2aRjmzGtAtFxzjs8MuPh40nXVJ6mD2R4O8kLOMdJXzKAjUpiAK9Ot
kap343ls5wuotEA7DdI+2fs2hji1BIa/1IJ2mShGP2HzuB19S5k1mLdMnJjxSsjBCWOihQNVJWOO
LRRqRVCtaluTrkC6e7LwxFocU9XydwsWaHqtJye1WbPr9frtBzX2tJVY1iGR9otm8J4Ahp4DsfTD
HFYntdgOhsSuZkGkQ0/MumIq201HIqbF7mBY2nyU3Wd99Ht0uvLdILKbOradUew/PRtRy4YUmmiN
Unqlldir2hAzLUPsXzzGQmdDK0fjXvfkWS12uqRFUFUmqJ+GIDh1veCqLjmkauElSqKTsSmeQieZ
Id/H5VOvH6ocm5hIMFLkLDPx+mC/JTynW+g90vm2aDE/dbwzhdzhOLCOApdww0r2VraE71mYPuQQ
J1XaXWkTn/a0vzhlHnfkvOEYll8mNMgC0SkL8as50kX3zKaNZkB0wTuMzlqbdV8pHb0lGRDuDJtp
D2svuScGkzI3ER06r7SfJGNwDkuadzFNvKDvTVHWWQu68ZjxV435lBi+Ri9AQnWFwnNcMau+5pG6
NE2sr2jT0HiR0AQbcvVNRYd+qCrBsilqwjf6lacG14WBoi+jrzOp/f5SaVD5maF/69vZGSs9rZix
jPH7CBaVhuYMl6B+4kL1Ke3gxE6tdBpE+ZfBr56zxlyhKSiWYxMUhF7ZiyHV8SsK08vOcmiZayrK
5J6AuUDBjE7V8i+lk933pXUtGdpJqZrXRUdbH3HkcUKODYseXi7kSfISm6U3ddLmQerraYClVWgA
ug7jJ8mEXm1a1AX0Gxvo01mkn9SFc8Z5g06P5d8HHTlPUhcey3F7zo42I/n6qFXRkdSNeQS2uJBA
iak2puROQapHUFGNSx+HnLTFQyVNLtNSWbiOBv1QO1HChmOPrK3wpeimrqEtiyA7dJPyUhIaREyS
5g2tR3jb7RWecMuI2dZW3rRJu5VkDhcQpUjEzpML3GOsqalIK8PPYZdlV5I8fg5ryZ2Al9tI4Bxl
Yic1aT1usiApFxU3Xkuyr9+GdnIOV2mhdNItPlMp+op8gSfvygjQmeMW/eD26WfVifFT1mGf0bXC
JB7Shh16nOZsf46uSsJ0FoLbaA/yPLXIFmxSFAKF1xdHcSvbp6wC4b075t5neUCYT6E6ziuK3mVu
NjV0xUih7LO8WwnA/Wb3hgiG+HZr39p4xXa5sR2yGuc57cUC/NicIm+atXmG8e6NisAk7j/J2unu
+/3CeWR7p6dPsnnDsY4g32EHCDXt2fbmaTDLYwVRFWHxz1b4UGHfoUWHu2/6yz3fpq6geaMIW/Pt
e/qa75pDxUPmuYcAR5j+ZBMDX9Xdt/lFmUQj9udtBCi6MZY2vhW5HnEb3/xm+u1SspTz3XcQg7NN
cWPwft7BeYOWuEpu9gRRFrQxsXWSD1uiHJ2rIV/uvg2F6LvbAO7QRjJNcGLjzXihzsC/3+NB6nG4
IIn92GoqLKHK5rhW42Uxyi+T8MPzXjbOD/BKt0OpXuICvqdSrWOXrrN/9qFXeEwcU95f6M+CrN4e
M9bXW0dp7bxOfM/TNY+EXenETuGnqhPN7AA3C4b6/8QZxqIvPxY5V5YJ1Y0y/PXHnGs2Bur9E1y+
C/H6Z5/Z+QRP67/Pz0ivd1rYPx8JmHtEKeLPBM6pcvLgZXszErZBL5fmBewiAZ2uX6IPOBQcFrfO
nn8+FAaTApUDbQblVd67NRT2gckBlK6RpQvBg/xhh4Ilee+hII+NdU9XdQNMmkbY21kBB42JYdJI
dV4oAP/5F2QLXICk+pZw93dmBM/5c5WAOqcYJN2xUmjfwzy2JgTezDJkN9shQ1ZGFc4q8p8fBUHz
fbNMvDMR+TsjwXU2hkK4Ros/NHRs0aR4NyHsAw1xDop1uoffbao/5lCAqez5bpgHrJdAVBvOKFuz
gq60wKqgSfMhFpMPOilEE2rPkTDIwbEg+P942HerBLZn6ChegbmXdenj7R3f/0bgqpuVzh8WFCwC
+AnzgrzaGW5OCri7us6OAUEeZZkIOPuos+Lli+0zFMaBDM+LV0THqJHYZDbmzaEwrQOqaTIs0BXK
LJ8fdyhe3tx9hoIy0zZUCkwTeeXLNrk1FM4Bqjq8lF6zOTgrfcxV8+WL7TcU67gqHD05aa8VItuz
woHLw+6BfMSWVRaVD7tW7L9sChsZXDx1euQQJRVL7LQbhw/B8yfHBcGrTuX9QqL8kLPinaLhH5UV
NJ6ZFOQDfxcRvxkKC0IE4BDrJrWW8rJ7f8AdBHBgz81UP4CfC99F/CeCet7MCo6kMluthZBD1aGd
fNwXZP/TBx09wb/bzNd7MysQqHEW4y0Sk+Ljllj7AxXaAQsiQk5IhFRRvCjv1grC6Cm7UZX92QHk
b7xDP8CfqR/Ej2vYJ3iqNiLLf/uBV9Dn/QU2zyjro9rWR0Wg+cvFX44y4t//2s43X6MxGz99RWfW
t/r++9+f8f3dt272+mCv/3MRPJX35YM/rH8wfP+mLynpf0NiuSOR/ccKsfMW5e683H2v/1vK3L43
+E2S/L6X3+15ue/Vf6OA2Pvyf81p3vfSu60+9r36Tn3ivhe/eEqzbwiX6/fQhRB3/HzL/+9/txeB
jU131yv1+8zXfZ/gd7aDe19/d1bYvpfflTu4/7Wr3VkB+95gB69o96V/tT38QPnfbxqvCP+vfm17
UxSfeIif7st//RsAAP//</cx:binary>
              </cx:geoCache>
            </cx:geography>
          </cx:layoutPr>
        </cx:series>
      </cx:plotAreaRegion>
    </cx:plotArea>
    <cx:legend pos="b" align="ctr" overlay="0">
      <cx:txPr>
        <a:bodyPr spcFirstLastPara="1" vertOverflow="ellipsis" horzOverflow="overflow" wrap="square" lIns="0" tIns="0" rIns="0" bIns="0" anchor="ctr" anchorCtr="1"/>
        <a:lstStyle/>
        <a:p>
          <a:pPr algn="ctr" rtl="0">
            <a:defRPr sz="1200">
              <a:latin typeface="Times New Roman" panose="02020603050405020304" pitchFamily="18" charset="0"/>
              <a:ea typeface="Times New Roman" panose="02020603050405020304" pitchFamily="18" charset="0"/>
              <a:cs typeface="Times New Roman" panose="02020603050405020304" pitchFamily="18" charset="0"/>
            </a:defRPr>
          </a:pPr>
          <a:endParaRPr lang="en-US" sz="12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endParaRPr>
        </a:p>
      </cx:txPr>
    </cx:legend>
  </cx:chart>
  <cx:fmtOvrs>
    <cx:fmtOvr idx="1">
      <cx:spPr>
        <a:solidFill>
          <a:schemeClr val="accent2">
            <a:lumMod val="20000"/>
            <a:lumOff val="80000"/>
          </a:schemeClr>
        </a:solidFill>
        <a:ln w="9525">
          <a:solidFill>
            <a:schemeClr val="tx1"/>
          </a:solidFill>
        </a:ln>
      </cx:spPr>
    </cx:fmtOvr>
    <cx:fmtOvr idx="2">
      <cx:spPr>
        <a:solidFill>
          <a:schemeClr val="accent2">
            <a:lumMod val="60000"/>
            <a:lumOff val="40000"/>
          </a:schemeClr>
        </a:solidFill>
        <a:ln w="9525">
          <a:solidFill>
            <a:schemeClr val="tx1"/>
          </a:solidFill>
        </a:ln>
      </cx:spPr>
    </cx:fmtOvr>
    <cx:fmtOvr idx="4">
      <cx:spPr>
        <a:solidFill>
          <a:schemeClr val="accent2">
            <a:lumMod val="50000"/>
          </a:schemeClr>
        </a:solidFill>
        <a:ln w="9525">
          <a:solidFill>
            <a:schemeClr val="tx1"/>
          </a:solidFill>
        </a:ln>
      </cx:spPr>
    </cx:fmtOvr>
    <cx:fmtOvr idx="3">
      <cx:spPr>
        <a:solidFill>
          <a:schemeClr val="accent2"/>
        </a:solidFill>
        <a:ln w="9525">
          <a:solidFill>
            <a:schemeClr val="tx1"/>
          </a:solidFill>
        </a:ln>
      </cx:spPr>
    </cx:fmtOvr>
    <cx:fmtOvr idx="0">
      <cx:spPr>
        <a:solidFill>
          <a:schemeClr val="bg2"/>
        </a:solidFill>
        <a:ln w="9525">
          <a:solidFill>
            <a:schemeClr val="tx1"/>
          </a:solidFill>
        </a:ln>
      </cx:spPr>
    </cx:fmtOvr>
  </cx:fmtOvrs>
</cx: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227BA-4623-4A5E-BCB8-2DE0E2BC932B}"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961865F8-3E02-4530-90C1-7330622D2CF9}">
      <dgm:prSet phldrT="[Text]" custT="1"/>
      <dgm:spPr/>
      <dgm:t>
        <a:bodyPr/>
        <a:lstStyle/>
        <a:p>
          <a:r>
            <a:rPr lang="en-US" sz="2400" dirty="0">
              <a:latin typeface="Times New Roman" panose="02020603050405020304" pitchFamily="18" charset="0"/>
              <a:cs typeface="Times New Roman" panose="02020603050405020304" pitchFamily="18" charset="0"/>
            </a:rPr>
            <a:t>Common</a:t>
          </a:r>
          <a:endParaRPr lang="en-US" sz="3300" dirty="0">
            <a:latin typeface="Times New Roman" panose="02020603050405020304" pitchFamily="18" charset="0"/>
            <a:cs typeface="Times New Roman" panose="02020603050405020304" pitchFamily="18" charset="0"/>
          </a:endParaRPr>
        </a:p>
      </dgm:t>
    </dgm:pt>
    <dgm:pt modelId="{97F51266-1B29-4F4F-B91E-AFE648D8BAEA}" type="parTrans" cxnId="{FE0CF564-A331-4F44-BB2B-734A9935A6ED}">
      <dgm:prSet/>
      <dgm:spPr/>
      <dgm:t>
        <a:bodyPr/>
        <a:lstStyle/>
        <a:p>
          <a:endParaRPr lang="en-US">
            <a:latin typeface="Times New Roman" panose="02020603050405020304" pitchFamily="18" charset="0"/>
            <a:cs typeface="Times New Roman" panose="02020603050405020304" pitchFamily="18" charset="0"/>
          </a:endParaRPr>
        </a:p>
      </dgm:t>
    </dgm:pt>
    <dgm:pt modelId="{027D0349-F1E7-429C-8BF8-70DCF7B1AAB6}" type="sibTrans" cxnId="{FE0CF564-A331-4F44-BB2B-734A9935A6ED}">
      <dgm:prSet/>
      <dgm:spPr/>
      <dgm:t>
        <a:bodyPr/>
        <a:lstStyle/>
        <a:p>
          <a:endParaRPr lang="en-US">
            <a:latin typeface="Times New Roman" panose="02020603050405020304" pitchFamily="18" charset="0"/>
            <a:cs typeface="Times New Roman" panose="02020603050405020304" pitchFamily="18" charset="0"/>
          </a:endParaRPr>
        </a:p>
      </dgm:t>
    </dgm:pt>
    <dgm:pt modelId="{67B4B5F8-7B35-40FA-9277-9EE5BAE4B4C7}">
      <dgm:prSet phldrT="[Text]" custT="1"/>
      <dgm:spPr/>
      <dgm:t>
        <a:bodyPr/>
        <a:lstStyle/>
        <a:p>
          <a:r>
            <a:rPr lang="en-US" sz="2400" dirty="0">
              <a:latin typeface="Times New Roman" panose="02020603050405020304" pitchFamily="18" charset="0"/>
              <a:cs typeface="Times New Roman" panose="02020603050405020304" pitchFamily="18" charset="0"/>
            </a:rPr>
            <a:t>Rare</a:t>
          </a:r>
          <a:endParaRPr lang="en-US" sz="2000" dirty="0">
            <a:latin typeface="Times New Roman" panose="02020603050405020304" pitchFamily="18" charset="0"/>
            <a:cs typeface="Times New Roman" panose="02020603050405020304" pitchFamily="18" charset="0"/>
          </a:endParaRPr>
        </a:p>
      </dgm:t>
    </dgm:pt>
    <dgm:pt modelId="{3DF7B51A-FB09-4052-BEBD-A2A104D9E8AB}" type="parTrans" cxnId="{4B962682-6C12-45AF-933C-7E656A2B2717}">
      <dgm:prSet/>
      <dgm:spPr/>
      <dgm:t>
        <a:bodyPr/>
        <a:lstStyle/>
        <a:p>
          <a:endParaRPr lang="en-US">
            <a:latin typeface="Times New Roman" panose="02020603050405020304" pitchFamily="18" charset="0"/>
            <a:cs typeface="Times New Roman" panose="02020603050405020304" pitchFamily="18" charset="0"/>
          </a:endParaRPr>
        </a:p>
      </dgm:t>
    </dgm:pt>
    <dgm:pt modelId="{A7AFE62C-D22D-4D26-B496-EB7E369BE30F}" type="sibTrans" cxnId="{4B962682-6C12-45AF-933C-7E656A2B2717}">
      <dgm:prSet/>
      <dgm:spPr/>
      <dgm:t>
        <a:bodyPr/>
        <a:lstStyle/>
        <a:p>
          <a:endParaRPr lang="en-US">
            <a:latin typeface="Times New Roman" panose="02020603050405020304" pitchFamily="18" charset="0"/>
            <a:cs typeface="Times New Roman" panose="02020603050405020304" pitchFamily="18" charset="0"/>
          </a:endParaRPr>
        </a:p>
      </dgm:t>
    </dgm:pt>
    <dgm:pt modelId="{AC0CF16D-FB72-4CD1-A13D-F88D39EE01CD}">
      <dgm:prSet phldrT="[Text]"/>
      <dgm:spPr/>
      <dgm:t>
        <a:bodyPr/>
        <a:lstStyle/>
        <a:p>
          <a:r>
            <a:rPr lang="en-US" dirty="0">
              <a:latin typeface="Times New Roman" panose="02020603050405020304" pitchFamily="18" charset="0"/>
              <a:cs typeface="Times New Roman" panose="02020603050405020304" pitchFamily="18" charset="0"/>
            </a:rPr>
            <a:t>Ehrlichiosis*</a:t>
          </a:r>
        </a:p>
      </dgm:t>
    </dgm:pt>
    <dgm:pt modelId="{8ADB2962-76DD-47A3-A628-85F130ED808A}" type="parTrans" cxnId="{A24B48FE-3802-4366-AD3A-417F3F6642A6}">
      <dgm:prSet/>
      <dgm:spPr/>
      <dgm:t>
        <a:bodyPr/>
        <a:lstStyle/>
        <a:p>
          <a:endParaRPr lang="en-US">
            <a:latin typeface="Times New Roman" panose="02020603050405020304" pitchFamily="18" charset="0"/>
            <a:cs typeface="Times New Roman" panose="02020603050405020304" pitchFamily="18" charset="0"/>
          </a:endParaRPr>
        </a:p>
      </dgm:t>
    </dgm:pt>
    <dgm:pt modelId="{4D39F0B1-945C-4C6F-934E-16132F822493}" type="sibTrans" cxnId="{A24B48FE-3802-4366-AD3A-417F3F6642A6}">
      <dgm:prSet/>
      <dgm:spPr/>
      <dgm:t>
        <a:bodyPr/>
        <a:lstStyle/>
        <a:p>
          <a:endParaRPr lang="en-US">
            <a:latin typeface="Times New Roman" panose="02020603050405020304" pitchFamily="18" charset="0"/>
            <a:cs typeface="Times New Roman" panose="02020603050405020304" pitchFamily="18" charset="0"/>
          </a:endParaRPr>
        </a:p>
      </dgm:t>
    </dgm:pt>
    <dgm:pt modelId="{1E8E8287-59C7-480A-88CE-15C2A62FFD6B}">
      <dgm:prSet/>
      <dgm:spPr/>
      <dgm:t>
        <a:bodyPr/>
        <a:lstStyle/>
        <a:p>
          <a:r>
            <a:rPr lang="en-US" i="1" dirty="0">
              <a:latin typeface="Times New Roman" panose="02020603050405020304" pitchFamily="18" charset="0"/>
              <a:cs typeface="Times New Roman" panose="02020603050405020304" pitchFamily="18" charset="0"/>
            </a:rPr>
            <a:t>Borrelia </a:t>
          </a:r>
          <a:r>
            <a:rPr lang="en-US" i="1" dirty="0" err="1">
              <a:latin typeface="Times New Roman" panose="02020603050405020304" pitchFamily="18" charset="0"/>
              <a:cs typeface="Times New Roman" panose="02020603050405020304" pitchFamily="18" charset="0"/>
            </a:rPr>
            <a:t>miyamotoi</a:t>
          </a:r>
          <a:endParaRPr lang="en-US" i="1" dirty="0">
            <a:latin typeface="Times New Roman" panose="02020603050405020304" pitchFamily="18" charset="0"/>
            <a:cs typeface="Times New Roman" panose="02020603050405020304" pitchFamily="18" charset="0"/>
          </a:endParaRPr>
        </a:p>
      </dgm:t>
    </dgm:pt>
    <dgm:pt modelId="{0416A9CC-081D-469D-BC16-635E86EF1AF9}" type="parTrans" cxnId="{69072795-00F3-4B00-853E-B246F9316E85}">
      <dgm:prSet/>
      <dgm:spPr/>
      <dgm:t>
        <a:bodyPr/>
        <a:lstStyle/>
        <a:p>
          <a:endParaRPr lang="en-US"/>
        </a:p>
      </dgm:t>
    </dgm:pt>
    <dgm:pt modelId="{E3340E01-01B0-497E-BA6A-40B1AC178A77}" type="sibTrans" cxnId="{69072795-00F3-4B00-853E-B246F9316E85}">
      <dgm:prSet/>
      <dgm:spPr/>
      <dgm:t>
        <a:bodyPr/>
        <a:lstStyle/>
        <a:p>
          <a:endParaRPr lang="en-US"/>
        </a:p>
      </dgm:t>
    </dgm:pt>
    <dgm:pt modelId="{B0F32A3F-09FB-4E0B-A065-FCC8AD662ADB}">
      <dgm:prSet phldrT="[Text]"/>
      <dgm:spPr/>
      <dgm:t>
        <a:bodyPr/>
        <a:lstStyle/>
        <a:p>
          <a:r>
            <a:rPr lang="en-US" dirty="0">
              <a:latin typeface="Times New Roman" panose="02020603050405020304" pitchFamily="18" charset="0"/>
              <a:cs typeface="Times New Roman" panose="02020603050405020304" pitchFamily="18" charset="0"/>
            </a:rPr>
            <a:t>Anaplasmosis</a:t>
          </a:r>
        </a:p>
      </dgm:t>
    </dgm:pt>
    <dgm:pt modelId="{EDE27B6A-C8E2-4DBD-B920-46686CC8722C}" type="parTrans" cxnId="{AFD28D53-0C2F-4D0A-9DCC-3058B84FDACB}">
      <dgm:prSet/>
      <dgm:spPr/>
      <dgm:t>
        <a:bodyPr/>
        <a:lstStyle/>
        <a:p>
          <a:endParaRPr lang="en-US"/>
        </a:p>
      </dgm:t>
    </dgm:pt>
    <dgm:pt modelId="{535C5477-6A7B-403B-BFCA-2F754FA19D3D}" type="sibTrans" cxnId="{AFD28D53-0C2F-4D0A-9DCC-3058B84FDACB}">
      <dgm:prSet/>
      <dgm:spPr/>
      <dgm:t>
        <a:bodyPr/>
        <a:lstStyle/>
        <a:p>
          <a:endParaRPr lang="en-US"/>
        </a:p>
      </dgm:t>
    </dgm:pt>
    <dgm:pt modelId="{EEA451AB-C55F-40DA-AD01-48A333464D44}">
      <dgm:prSet/>
      <dgm:spPr/>
      <dgm:t>
        <a:bodyPr/>
        <a:lstStyle/>
        <a:p>
          <a:r>
            <a:rPr lang="en-US" dirty="0">
              <a:latin typeface="Times New Roman" panose="02020603050405020304" pitchFamily="18" charset="0"/>
              <a:cs typeface="Times New Roman" panose="02020603050405020304" pitchFamily="18" charset="0"/>
            </a:rPr>
            <a:t>Lyme Disease</a:t>
          </a:r>
        </a:p>
      </dgm:t>
    </dgm:pt>
    <dgm:pt modelId="{669DFE06-D081-47E1-8691-6E75F1D7B829}" type="sibTrans" cxnId="{06C4CBDF-B37B-41E6-9415-4C9F5D1621E8}">
      <dgm:prSet/>
      <dgm:spPr/>
      <dgm:t>
        <a:bodyPr/>
        <a:lstStyle/>
        <a:p>
          <a:endParaRPr lang="en-US">
            <a:latin typeface="Times New Roman" panose="02020603050405020304" pitchFamily="18" charset="0"/>
            <a:cs typeface="Times New Roman" panose="02020603050405020304" pitchFamily="18" charset="0"/>
          </a:endParaRPr>
        </a:p>
      </dgm:t>
    </dgm:pt>
    <dgm:pt modelId="{41709941-53C9-43BF-AEEA-FA954F3B149D}" type="parTrans" cxnId="{06C4CBDF-B37B-41E6-9415-4C9F5D1621E8}">
      <dgm:prSet/>
      <dgm:spPr/>
      <dgm:t>
        <a:bodyPr/>
        <a:lstStyle/>
        <a:p>
          <a:endParaRPr lang="en-US">
            <a:latin typeface="Times New Roman" panose="02020603050405020304" pitchFamily="18" charset="0"/>
            <a:cs typeface="Times New Roman" panose="02020603050405020304" pitchFamily="18" charset="0"/>
          </a:endParaRPr>
        </a:p>
      </dgm:t>
    </dgm:pt>
    <dgm:pt modelId="{4291329B-CC32-4EF1-A07A-9A10C064A1CC}">
      <dgm:prSet phldrT="[Text]"/>
      <dgm:spPr/>
      <dgm:t>
        <a:bodyPr/>
        <a:lstStyle/>
        <a:p>
          <a:r>
            <a:rPr lang="en-US" dirty="0">
              <a:latin typeface="Times New Roman" panose="02020603050405020304" pitchFamily="18" charset="0"/>
              <a:cs typeface="Times New Roman" panose="02020603050405020304" pitchFamily="18" charset="0"/>
            </a:rPr>
            <a:t>Babesiosis</a:t>
          </a:r>
        </a:p>
      </dgm:t>
    </dgm:pt>
    <dgm:pt modelId="{2426BB74-5408-48DF-A05C-BDC86A2B2323}" type="parTrans" cxnId="{82F1A8BD-2A79-4CF6-BF54-7E3D6E0FCF41}">
      <dgm:prSet/>
      <dgm:spPr/>
      <dgm:t>
        <a:bodyPr/>
        <a:lstStyle/>
        <a:p>
          <a:endParaRPr lang="en-US"/>
        </a:p>
      </dgm:t>
    </dgm:pt>
    <dgm:pt modelId="{6395565B-4DF7-4D96-9AB4-3CEEE4381997}" type="sibTrans" cxnId="{82F1A8BD-2A79-4CF6-BF54-7E3D6E0FCF41}">
      <dgm:prSet/>
      <dgm:spPr/>
      <dgm:t>
        <a:bodyPr/>
        <a:lstStyle/>
        <a:p>
          <a:endParaRPr lang="en-US"/>
        </a:p>
      </dgm:t>
    </dgm:pt>
    <dgm:pt modelId="{E56210B8-F0B8-4B94-9976-65A064BC5DFA}">
      <dgm:prSet phldrT="[Text]" custT="1"/>
      <dgm:spPr/>
      <dgm:t>
        <a:bodyPr/>
        <a:lstStyle/>
        <a:p>
          <a:r>
            <a:rPr lang="en-US" sz="2400" dirty="0">
              <a:latin typeface="Times New Roman" panose="02020603050405020304" pitchFamily="18" charset="0"/>
              <a:cs typeface="Times New Roman" panose="02020603050405020304" pitchFamily="18" charset="0"/>
            </a:rPr>
            <a:t>Potential Threat**</a:t>
          </a:r>
        </a:p>
      </dgm:t>
    </dgm:pt>
    <dgm:pt modelId="{7FB06F90-3E79-4F43-8EE8-31533631F877}" type="parTrans" cxnId="{32AD0575-44BD-485A-9A91-BBD6A2760A8D}">
      <dgm:prSet/>
      <dgm:spPr/>
      <dgm:t>
        <a:bodyPr/>
        <a:lstStyle/>
        <a:p>
          <a:endParaRPr lang="en-US"/>
        </a:p>
      </dgm:t>
    </dgm:pt>
    <dgm:pt modelId="{198CC600-7866-4488-AA1C-F5FB8A412621}" type="sibTrans" cxnId="{32AD0575-44BD-485A-9A91-BBD6A2760A8D}">
      <dgm:prSet/>
      <dgm:spPr/>
      <dgm:t>
        <a:bodyPr/>
        <a:lstStyle/>
        <a:p>
          <a:endParaRPr lang="en-US"/>
        </a:p>
      </dgm:t>
    </dgm:pt>
    <dgm:pt modelId="{58359A67-57C7-4B60-A41C-02BB318E30CA}">
      <dgm:prSet phldrT="[Text]"/>
      <dgm:spPr/>
      <dgm:t>
        <a:bodyPr/>
        <a:lstStyle/>
        <a:p>
          <a:r>
            <a:rPr lang="en-US" dirty="0">
              <a:latin typeface="Times New Roman" panose="02020603050405020304" pitchFamily="18" charset="0"/>
              <a:cs typeface="Times New Roman" panose="02020603050405020304" pitchFamily="18" charset="0"/>
            </a:rPr>
            <a:t>Rocky Mountain Spotted Fever</a:t>
          </a:r>
        </a:p>
      </dgm:t>
    </dgm:pt>
    <dgm:pt modelId="{2A31E0EF-4D67-454B-A35B-510B3DACDD35}" type="parTrans" cxnId="{A412754C-D505-484B-9F1E-9DB0E9883265}">
      <dgm:prSet/>
      <dgm:spPr/>
      <dgm:t>
        <a:bodyPr/>
        <a:lstStyle/>
        <a:p>
          <a:endParaRPr lang="en-US"/>
        </a:p>
      </dgm:t>
    </dgm:pt>
    <dgm:pt modelId="{DB81ECFB-27FF-4951-BDA5-373ED8EB79DE}" type="sibTrans" cxnId="{A412754C-D505-484B-9F1E-9DB0E9883265}">
      <dgm:prSet/>
      <dgm:spPr/>
      <dgm:t>
        <a:bodyPr/>
        <a:lstStyle/>
        <a:p>
          <a:endParaRPr lang="en-US"/>
        </a:p>
      </dgm:t>
    </dgm:pt>
    <dgm:pt modelId="{B1B54D50-72C6-46CC-A721-DB9C4C778106}">
      <dgm:prSet phldrT="[Text]"/>
      <dgm:spPr/>
      <dgm:t>
        <a:bodyPr/>
        <a:lstStyle/>
        <a:p>
          <a:r>
            <a:rPr lang="en-US" dirty="0">
              <a:latin typeface="Times New Roman" panose="02020603050405020304" pitchFamily="18" charset="0"/>
              <a:cs typeface="Times New Roman" panose="02020603050405020304" pitchFamily="18" charset="0"/>
            </a:rPr>
            <a:t>Tularemia</a:t>
          </a:r>
        </a:p>
      </dgm:t>
    </dgm:pt>
    <dgm:pt modelId="{5900F8C8-8238-4097-ADD9-48FE015837A2}" type="parTrans" cxnId="{1147F656-E20F-4D89-BC83-7D9EF43FE911}">
      <dgm:prSet/>
      <dgm:spPr/>
      <dgm:t>
        <a:bodyPr/>
        <a:lstStyle/>
        <a:p>
          <a:endParaRPr lang="en-US"/>
        </a:p>
      </dgm:t>
    </dgm:pt>
    <dgm:pt modelId="{665EA45E-A595-47BD-8688-631721A6151A}" type="sibTrans" cxnId="{1147F656-E20F-4D89-BC83-7D9EF43FE911}">
      <dgm:prSet/>
      <dgm:spPr/>
      <dgm:t>
        <a:bodyPr/>
        <a:lstStyle/>
        <a:p>
          <a:endParaRPr lang="en-US"/>
        </a:p>
      </dgm:t>
    </dgm:pt>
    <dgm:pt modelId="{988A6D32-60EE-4B91-B9D4-FE7A0DC20C54}">
      <dgm:prSet phldrT="[Text]"/>
      <dgm:spPr/>
      <dgm:t>
        <a:bodyPr/>
        <a:lstStyle/>
        <a:p>
          <a:r>
            <a:rPr lang="en-US" dirty="0">
              <a:latin typeface="Times New Roman" panose="02020603050405020304" pitchFamily="18" charset="0"/>
              <a:cs typeface="Times New Roman" panose="02020603050405020304" pitchFamily="18" charset="0"/>
            </a:rPr>
            <a:t>Heartland Virus</a:t>
          </a:r>
        </a:p>
      </dgm:t>
    </dgm:pt>
    <dgm:pt modelId="{2E2E5A20-9BF5-4C1D-904B-4DAEB7379A5D}" type="parTrans" cxnId="{19590380-F5B3-41CD-B256-DCA3231657C4}">
      <dgm:prSet/>
      <dgm:spPr/>
      <dgm:t>
        <a:bodyPr/>
        <a:lstStyle/>
        <a:p>
          <a:endParaRPr lang="en-US"/>
        </a:p>
      </dgm:t>
    </dgm:pt>
    <dgm:pt modelId="{69BC1F04-230D-42E2-9F71-CCE25BD47724}" type="sibTrans" cxnId="{19590380-F5B3-41CD-B256-DCA3231657C4}">
      <dgm:prSet/>
      <dgm:spPr/>
      <dgm:t>
        <a:bodyPr/>
        <a:lstStyle/>
        <a:p>
          <a:endParaRPr lang="en-US"/>
        </a:p>
      </dgm:t>
    </dgm:pt>
    <dgm:pt modelId="{26955897-1E16-481B-870F-39E13F9848DA}">
      <dgm:prSet/>
      <dgm:spPr/>
      <dgm:t>
        <a:bodyPr/>
        <a:lstStyle/>
        <a:p>
          <a:r>
            <a:rPr lang="en-US">
              <a:latin typeface="Times New Roman" panose="02020603050405020304" pitchFamily="18" charset="0"/>
              <a:cs typeface="Times New Roman" panose="02020603050405020304" pitchFamily="18" charset="0"/>
            </a:rPr>
            <a:t>Powassan Encephalitis</a:t>
          </a:r>
          <a:endParaRPr lang="en-US"/>
        </a:p>
      </dgm:t>
    </dgm:pt>
    <dgm:pt modelId="{56BB777C-806E-4977-BD8B-6CF9A651880B}" type="parTrans" cxnId="{49D787D8-C636-4A9C-B4F9-AC560956C248}">
      <dgm:prSet/>
      <dgm:spPr/>
      <dgm:t>
        <a:bodyPr/>
        <a:lstStyle/>
        <a:p>
          <a:endParaRPr lang="en-US"/>
        </a:p>
      </dgm:t>
    </dgm:pt>
    <dgm:pt modelId="{F012E4F4-5992-48C3-9F37-3D0F2CFEEF09}" type="sibTrans" cxnId="{49D787D8-C636-4A9C-B4F9-AC560956C248}">
      <dgm:prSet/>
      <dgm:spPr/>
      <dgm:t>
        <a:bodyPr/>
        <a:lstStyle/>
        <a:p>
          <a:endParaRPr lang="en-US"/>
        </a:p>
      </dgm:t>
    </dgm:pt>
    <dgm:pt modelId="{A495C735-7F0A-4B7D-A729-EF7A78251517}" type="pres">
      <dgm:prSet presAssocID="{FA1227BA-4623-4A5E-BCB8-2DE0E2BC932B}" presName="diagram" presStyleCnt="0">
        <dgm:presLayoutVars>
          <dgm:chPref val="1"/>
          <dgm:dir/>
          <dgm:animOne val="branch"/>
          <dgm:animLvl val="lvl"/>
          <dgm:resizeHandles/>
        </dgm:presLayoutVars>
      </dgm:prSet>
      <dgm:spPr/>
    </dgm:pt>
    <dgm:pt modelId="{EA7DB525-2EA3-438C-ABB4-691BFA915090}" type="pres">
      <dgm:prSet presAssocID="{961865F8-3E02-4530-90C1-7330622D2CF9}" presName="root" presStyleCnt="0"/>
      <dgm:spPr/>
    </dgm:pt>
    <dgm:pt modelId="{604559CB-D942-4988-B188-E9354FA3EB73}" type="pres">
      <dgm:prSet presAssocID="{961865F8-3E02-4530-90C1-7330622D2CF9}" presName="rootComposite" presStyleCnt="0"/>
      <dgm:spPr/>
    </dgm:pt>
    <dgm:pt modelId="{2ED6BEE0-0F53-4CD2-B3E7-C02129716DDA}" type="pres">
      <dgm:prSet presAssocID="{961865F8-3E02-4530-90C1-7330622D2CF9}" presName="rootText" presStyleLbl="node1" presStyleIdx="0" presStyleCnt="3"/>
      <dgm:spPr/>
    </dgm:pt>
    <dgm:pt modelId="{F1C02B5E-7A78-458F-B9EF-9F9CB2251F7B}" type="pres">
      <dgm:prSet presAssocID="{961865F8-3E02-4530-90C1-7330622D2CF9}" presName="rootConnector" presStyleLbl="node1" presStyleIdx="0" presStyleCnt="3"/>
      <dgm:spPr/>
    </dgm:pt>
    <dgm:pt modelId="{1E3F27E3-DE0C-45E4-8023-DF190FF0747E}" type="pres">
      <dgm:prSet presAssocID="{961865F8-3E02-4530-90C1-7330622D2CF9}" presName="childShape" presStyleCnt="0"/>
      <dgm:spPr/>
    </dgm:pt>
    <dgm:pt modelId="{F873E738-956B-40A9-8C50-AC1F338A7DB0}" type="pres">
      <dgm:prSet presAssocID="{41709941-53C9-43BF-AEEA-FA954F3B149D}" presName="Name13" presStyleLbl="parChTrans1D2" presStyleIdx="0" presStyleCnt="9"/>
      <dgm:spPr/>
    </dgm:pt>
    <dgm:pt modelId="{B1A6112C-8F4A-4298-BEFA-E93DF641BFCF}" type="pres">
      <dgm:prSet presAssocID="{EEA451AB-C55F-40DA-AD01-48A333464D44}" presName="childText" presStyleLbl="bgAcc1" presStyleIdx="0" presStyleCnt="9">
        <dgm:presLayoutVars>
          <dgm:bulletEnabled val="1"/>
        </dgm:presLayoutVars>
      </dgm:prSet>
      <dgm:spPr/>
    </dgm:pt>
    <dgm:pt modelId="{A7B94242-C591-485E-AA74-C5A0F8DD8378}" type="pres">
      <dgm:prSet presAssocID="{EDE27B6A-C8E2-4DBD-B920-46686CC8722C}" presName="Name13" presStyleLbl="parChTrans1D2" presStyleIdx="1" presStyleCnt="9"/>
      <dgm:spPr/>
    </dgm:pt>
    <dgm:pt modelId="{C4508F79-5151-42B9-ADA4-A6AB5E517909}" type="pres">
      <dgm:prSet presAssocID="{B0F32A3F-09FB-4E0B-A065-FCC8AD662ADB}" presName="childText" presStyleLbl="bgAcc1" presStyleIdx="1" presStyleCnt="9">
        <dgm:presLayoutVars>
          <dgm:bulletEnabled val="1"/>
        </dgm:presLayoutVars>
      </dgm:prSet>
      <dgm:spPr/>
    </dgm:pt>
    <dgm:pt modelId="{D0A5632B-5697-4D56-BFAE-169EB9DBC705}" type="pres">
      <dgm:prSet presAssocID="{2426BB74-5408-48DF-A05C-BDC86A2B2323}" presName="Name13" presStyleLbl="parChTrans1D2" presStyleIdx="2" presStyleCnt="9"/>
      <dgm:spPr/>
    </dgm:pt>
    <dgm:pt modelId="{E25D4C75-7A41-4C2B-B502-49A1BCE1B5C0}" type="pres">
      <dgm:prSet presAssocID="{4291329B-CC32-4EF1-A07A-9A10C064A1CC}" presName="childText" presStyleLbl="bgAcc1" presStyleIdx="2" presStyleCnt="9">
        <dgm:presLayoutVars>
          <dgm:bulletEnabled val="1"/>
        </dgm:presLayoutVars>
      </dgm:prSet>
      <dgm:spPr/>
    </dgm:pt>
    <dgm:pt modelId="{913062C6-4D2C-4528-A07A-96A58056DE4B}" type="pres">
      <dgm:prSet presAssocID="{67B4B5F8-7B35-40FA-9277-9EE5BAE4B4C7}" presName="root" presStyleCnt="0"/>
      <dgm:spPr/>
    </dgm:pt>
    <dgm:pt modelId="{5FAABD54-CA7C-4AC4-B0B8-48AB1A7D78B1}" type="pres">
      <dgm:prSet presAssocID="{67B4B5F8-7B35-40FA-9277-9EE5BAE4B4C7}" presName="rootComposite" presStyleCnt="0"/>
      <dgm:spPr/>
    </dgm:pt>
    <dgm:pt modelId="{EF269D96-3A82-41D5-A75F-053535179E0F}" type="pres">
      <dgm:prSet presAssocID="{67B4B5F8-7B35-40FA-9277-9EE5BAE4B4C7}" presName="rootText" presStyleLbl="node1" presStyleIdx="1" presStyleCnt="3"/>
      <dgm:spPr/>
    </dgm:pt>
    <dgm:pt modelId="{39843F6E-2113-4EF6-8DBA-0C9BB4D52A25}" type="pres">
      <dgm:prSet presAssocID="{67B4B5F8-7B35-40FA-9277-9EE5BAE4B4C7}" presName="rootConnector" presStyleLbl="node1" presStyleIdx="1" presStyleCnt="3"/>
      <dgm:spPr/>
    </dgm:pt>
    <dgm:pt modelId="{64ED32FF-4AF9-425C-B13E-01D09E787839}" type="pres">
      <dgm:prSet presAssocID="{67B4B5F8-7B35-40FA-9277-9EE5BAE4B4C7}" presName="childShape" presStyleCnt="0"/>
      <dgm:spPr/>
    </dgm:pt>
    <dgm:pt modelId="{96A8A69C-2559-4E75-9FCD-1874B3DCBBB2}" type="pres">
      <dgm:prSet presAssocID="{8ADB2962-76DD-47A3-A628-85F130ED808A}" presName="Name13" presStyleLbl="parChTrans1D2" presStyleIdx="3" presStyleCnt="9"/>
      <dgm:spPr/>
    </dgm:pt>
    <dgm:pt modelId="{FD4B7854-F353-45C1-A280-EE59B98ED4ED}" type="pres">
      <dgm:prSet presAssocID="{AC0CF16D-FB72-4CD1-A13D-F88D39EE01CD}" presName="childText" presStyleLbl="bgAcc1" presStyleIdx="3" presStyleCnt="9">
        <dgm:presLayoutVars>
          <dgm:bulletEnabled val="1"/>
        </dgm:presLayoutVars>
      </dgm:prSet>
      <dgm:spPr/>
    </dgm:pt>
    <dgm:pt modelId="{C5F0DC5B-736C-4F8F-BC51-CA8B9D9E9D5F}" type="pres">
      <dgm:prSet presAssocID="{56BB777C-806E-4977-BD8B-6CF9A651880B}" presName="Name13" presStyleLbl="parChTrans1D2" presStyleIdx="4" presStyleCnt="9"/>
      <dgm:spPr/>
    </dgm:pt>
    <dgm:pt modelId="{FF209CDF-85BC-43A3-AB0D-E6CD87A28610}" type="pres">
      <dgm:prSet presAssocID="{26955897-1E16-481B-870F-39E13F9848DA}" presName="childText" presStyleLbl="bgAcc1" presStyleIdx="4" presStyleCnt="9">
        <dgm:presLayoutVars>
          <dgm:bulletEnabled val="1"/>
        </dgm:presLayoutVars>
      </dgm:prSet>
      <dgm:spPr/>
    </dgm:pt>
    <dgm:pt modelId="{3B492BC8-4BF8-4F0F-934E-7F38AF4579C3}" type="pres">
      <dgm:prSet presAssocID="{0416A9CC-081D-469D-BC16-635E86EF1AF9}" presName="Name13" presStyleLbl="parChTrans1D2" presStyleIdx="5" presStyleCnt="9"/>
      <dgm:spPr/>
    </dgm:pt>
    <dgm:pt modelId="{1BEE3D7F-C700-4AB8-AC33-9FF6331493DE}" type="pres">
      <dgm:prSet presAssocID="{1E8E8287-59C7-480A-88CE-15C2A62FFD6B}" presName="childText" presStyleLbl="bgAcc1" presStyleIdx="5" presStyleCnt="9">
        <dgm:presLayoutVars>
          <dgm:bulletEnabled val="1"/>
        </dgm:presLayoutVars>
      </dgm:prSet>
      <dgm:spPr/>
    </dgm:pt>
    <dgm:pt modelId="{E9F8487E-DA40-4934-904C-CA7CD2069104}" type="pres">
      <dgm:prSet presAssocID="{E56210B8-F0B8-4B94-9976-65A064BC5DFA}" presName="root" presStyleCnt="0"/>
      <dgm:spPr/>
    </dgm:pt>
    <dgm:pt modelId="{32C6A720-CA20-43E0-9C06-3C663A98DEAB}" type="pres">
      <dgm:prSet presAssocID="{E56210B8-F0B8-4B94-9976-65A064BC5DFA}" presName="rootComposite" presStyleCnt="0"/>
      <dgm:spPr/>
    </dgm:pt>
    <dgm:pt modelId="{F6B0586C-D536-4517-A96F-E9F545F3628E}" type="pres">
      <dgm:prSet presAssocID="{E56210B8-F0B8-4B94-9976-65A064BC5DFA}" presName="rootText" presStyleLbl="node1" presStyleIdx="2" presStyleCnt="3" custScaleX="107429"/>
      <dgm:spPr/>
    </dgm:pt>
    <dgm:pt modelId="{F7A03F86-A0E2-447C-9423-66D82CD32408}" type="pres">
      <dgm:prSet presAssocID="{E56210B8-F0B8-4B94-9976-65A064BC5DFA}" presName="rootConnector" presStyleLbl="node1" presStyleIdx="2" presStyleCnt="3"/>
      <dgm:spPr/>
    </dgm:pt>
    <dgm:pt modelId="{B108AFD2-23A9-417A-A84B-E8780308F541}" type="pres">
      <dgm:prSet presAssocID="{E56210B8-F0B8-4B94-9976-65A064BC5DFA}" presName="childShape" presStyleCnt="0"/>
      <dgm:spPr/>
    </dgm:pt>
    <dgm:pt modelId="{1722930B-8799-46B5-922B-C7B35951D47D}" type="pres">
      <dgm:prSet presAssocID="{2A31E0EF-4D67-454B-A35B-510B3DACDD35}" presName="Name13" presStyleLbl="parChTrans1D2" presStyleIdx="6" presStyleCnt="9"/>
      <dgm:spPr/>
    </dgm:pt>
    <dgm:pt modelId="{C1470FF4-956E-478A-9FC1-5D30D16C845A}" type="pres">
      <dgm:prSet presAssocID="{58359A67-57C7-4B60-A41C-02BB318E30CA}" presName="childText" presStyleLbl="bgAcc1" presStyleIdx="6" presStyleCnt="9">
        <dgm:presLayoutVars>
          <dgm:bulletEnabled val="1"/>
        </dgm:presLayoutVars>
      </dgm:prSet>
      <dgm:spPr/>
    </dgm:pt>
    <dgm:pt modelId="{5D3366D6-8C6A-40C1-A943-044793FEF2E9}" type="pres">
      <dgm:prSet presAssocID="{5900F8C8-8238-4097-ADD9-48FE015837A2}" presName="Name13" presStyleLbl="parChTrans1D2" presStyleIdx="7" presStyleCnt="9"/>
      <dgm:spPr/>
    </dgm:pt>
    <dgm:pt modelId="{2C53E5E7-C96C-45E3-A405-F1E83148E157}" type="pres">
      <dgm:prSet presAssocID="{B1B54D50-72C6-46CC-A721-DB9C4C778106}" presName="childText" presStyleLbl="bgAcc1" presStyleIdx="7" presStyleCnt="9">
        <dgm:presLayoutVars>
          <dgm:bulletEnabled val="1"/>
        </dgm:presLayoutVars>
      </dgm:prSet>
      <dgm:spPr/>
    </dgm:pt>
    <dgm:pt modelId="{AD215878-37B5-4604-8040-2160FAC1D5DF}" type="pres">
      <dgm:prSet presAssocID="{2E2E5A20-9BF5-4C1D-904B-4DAEB7379A5D}" presName="Name13" presStyleLbl="parChTrans1D2" presStyleIdx="8" presStyleCnt="9"/>
      <dgm:spPr/>
    </dgm:pt>
    <dgm:pt modelId="{FA672F8D-E92C-4E0A-90E0-02FE0A2F0C7A}" type="pres">
      <dgm:prSet presAssocID="{988A6D32-60EE-4B91-B9D4-FE7A0DC20C54}" presName="childText" presStyleLbl="bgAcc1" presStyleIdx="8" presStyleCnt="9">
        <dgm:presLayoutVars>
          <dgm:bulletEnabled val="1"/>
        </dgm:presLayoutVars>
      </dgm:prSet>
      <dgm:spPr/>
    </dgm:pt>
  </dgm:ptLst>
  <dgm:cxnLst>
    <dgm:cxn modelId="{678E2C0A-CCCF-487B-8FCD-62B93252A77D}" type="presOf" srcId="{988A6D32-60EE-4B91-B9D4-FE7A0DC20C54}" destId="{FA672F8D-E92C-4E0A-90E0-02FE0A2F0C7A}" srcOrd="0" destOrd="0" presId="urn:microsoft.com/office/officeart/2005/8/layout/hierarchy3"/>
    <dgm:cxn modelId="{A890E80D-AD38-4C38-BA9D-B24C3636B92B}" type="presOf" srcId="{EDE27B6A-C8E2-4DBD-B920-46686CC8722C}" destId="{A7B94242-C591-485E-AA74-C5A0F8DD8378}" srcOrd="0" destOrd="0" presId="urn:microsoft.com/office/officeart/2005/8/layout/hierarchy3"/>
    <dgm:cxn modelId="{9D831D12-B169-4671-91F7-EC50944FF40C}" type="presOf" srcId="{0416A9CC-081D-469D-BC16-635E86EF1AF9}" destId="{3B492BC8-4BF8-4F0F-934E-7F38AF4579C3}" srcOrd="0" destOrd="0" presId="urn:microsoft.com/office/officeart/2005/8/layout/hierarchy3"/>
    <dgm:cxn modelId="{23E6D417-5571-49FE-B665-8DE784736A2F}" type="presOf" srcId="{58359A67-57C7-4B60-A41C-02BB318E30CA}" destId="{C1470FF4-956E-478A-9FC1-5D30D16C845A}" srcOrd="0" destOrd="0" presId="urn:microsoft.com/office/officeart/2005/8/layout/hierarchy3"/>
    <dgm:cxn modelId="{21724F26-6CDC-45A8-8A48-21B01B78E503}" type="presOf" srcId="{EEA451AB-C55F-40DA-AD01-48A333464D44}" destId="{B1A6112C-8F4A-4298-BEFA-E93DF641BFCF}" srcOrd="0" destOrd="0" presId="urn:microsoft.com/office/officeart/2005/8/layout/hierarchy3"/>
    <dgm:cxn modelId="{FEA5552A-D6A6-41EE-AEB5-03C899E53C4F}" type="presOf" srcId="{B1B54D50-72C6-46CC-A721-DB9C4C778106}" destId="{2C53E5E7-C96C-45E3-A405-F1E83148E157}" srcOrd="0" destOrd="0" presId="urn:microsoft.com/office/officeart/2005/8/layout/hierarchy3"/>
    <dgm:cxn modelId="{7711062F-B710-4358-9515-BD2894547434}" type="presOf" srcId="{AC0CF16D-FB72-4CD1-A13D-F88D39EE01CD}" destId="{FD4B7854-F353-45C1-A280-EE59B98ED4ED}" srcOrd="0" destOrd="0" presId="urn:microsoft.com/office/officeart/2005/8/layout/hierarchy3"/>
    <dgm:cxn modelId="{0A861233-595C-4673-A961-119F3CF3C57A}" type="presOf" srcId="{8ADB2962-76DD-47A3-A628-85F130ED808A}" destId="{96A8A69C-2559-4E75-9FCD-1874B3DCBBB2}" srcOrd="0" destOrd="0" presId="urn:microsoft.com/office/officeart/2005/8/layout/hierarchy3"/>
    <dgm:cxn modelId="{23846736-4BFD-49B1-8B46-DF07240845DB}" type="presOf" srcId="{41709941-53C9-43BF-AEEA-FA954F3B149D}" destId="{F873E738-956B-40A9-8C50-AC1F338A7DB0}" srcOrd="0" destOrd="0" presId="urn:microsoft.com/office/officeart/2005/8/layout/hierarchy3"/>
    <dgm:cxn modelId="{FF27C83E-5531-4F37-A21C-E63B8734563E}" type="presOf" srcId="{961865F8-3E02-4530-90C1-7330622D2CF9}" destId="{2ED6BEE0-0F53-4CD2-B3E7-C02129716DDA}" srcOrd="0" destOrd="0" presId="urn:microsoft.com/office/officeart/2005/8/layout/hierarchy3"/>
    <dgm:cxn modelId="{FE0CF564-A331-4F44-BB2B-734A9935A6ED}" srcId="{FA1227BA-4623-4A5E-BCB8-2DE0E2BC932B}" destId="{961865F8-3E02-4530-90C1-7330622D2CF9}" srcOrd="0" destOrd="0" parTransId="{97F51266-1B29-4F4F-B91E-AFE648D8BAEA}" sibTransId="{027D0349-F1E7-429C-8BF8-70DCF7B1AAB6}"/>
    <dgm:cxn modelId="{10AD8945-1704-444E-A09F-902FB1FE485E}" type="presOf" srcId="{961865F8-3E02-4530-90C1-7330622D2CF9}" destId="{F1C02B5E-7A78-458F-B9EF-9F9CB2251F7B}" srcOrd="1" destOrd="0" presId="urn:microsoft.com/office/officeart/2005/8/layout/hierarchy3"/>
    <dgm:cxn modelId="{DE173867-9772-4FCA-8387-BB0BD1219DCD}" type="presOf" srcId="{2426BB74-5408-48DF-A05C-BDC86A2B2323}" destId="{D0A5632B-5697-4D56-BFAE-169EB9DBC705}" srcOrd="0" destOrd="0" presId="urn:microsoft.com/office/officeart/2005/8/layout/hierarchy3"/>
    <dgm:cxn modelId="{A412754C-D505-484B-9F1E-9DB0E9883265}" srcId="{E56210B8-F0B8-4B94-9976-65A064BC5DFA}" destId="{58359A67-57C7-4B60-A41C-02BB318E30CA}" srcOrd="0" destOrd="0" parTransId="{2A31E0EF-4D67-454B-A35B-510B3DACDD35}" sibTransId="{DB81ECFB-27FF-4951-BDA5-373ED8EB79DE}"/>
    <dgm:cxn modelId="{AFD28D53-0C2F-4D0A-9DCC-3058B84FDACB}" srcId="{961865F8-3E02-4530-90C1-7330622D2CF9}" destId="{B0F32A3F-09FB-4E0B-A065-FCC8AD662ADB}" srcOrd="1" destOrd="0" parTransId="{EDE27B6A-C8E2-4DBD-B920-46686CC8722C}" sibTransId="{535C5477-6A7B-403B-BFCA-2F754FA19D3D}"/>
    <dgm:cxn modelId="{32AD0575-44BD-485A-9A91-BBD6A2760A8D}" srcId="{FA1227BA-4623-4A5E-BCB8-2DE0E2BC932B}" destId="{E56210B8-F0B8-4B94-9976-65A064BC5DFA}" srcOrd="2" destOrd="0" parTransId="{7FB06F90-3E79-4F43-8EE8-31533631F877}" sibTransId="{198CC600-7866-4488-AA1C-F5FB8A412621}"/>
    <dgm:cxn modelId="{1147F656-E20F-4D89-BC83-7D9EF43FE911}" srcId="{E56210B8-F0B8-4B94-9976-65A064BC5DFA}" destId="{B1B54D50-72C6-46CC-A721-DB9C4C778106}" srcOrd="1" destOrd="0" parTransId="{5900F8C8-8238-4097-ADD9-48FE015837A2}" sibTransId="{665EA45E-A595-47BD-8688-631721A6151A}"/>
    <dgm:cxn modelId="{17E18E78-20D7-44F4-9038-E3BABFA93918}" type="presOf" srcId="{E56210B8-F0B8-4B94-9976-65A064BC5DFA}" destId="{F7A03F86-A0E2-447C-9423-66D82CD32408}" srcOrd="1" destOrd="0" presId="urn:microsoft.com/office/officeart/2005/8/layout/hierarchy3"/>
    <dgm:cxn modelId="{77E71E7F-FB7F-4879-A933-BC8EB1579E9B}" type="presOf" srcId="{1E8E8287-59C7-480A-88CE-15C2A62FFD6B}" destId="{1BEE3D7F-C700-4AB8-AC33-9FF6331493DE}" srcOrd="0" destOrd="0" presId="urn:microsoft.com/office/officeart/2005/8/layout/hierarchy3"/>
    <dgm:cxn modelId="{19590380-F5B3-41CD-B256-DCA3231657C4}" srcId="{E56210B8-F0B8-4B94-9976-65A064BC5DFA}" destId="{988A6D32-60EE-4B91-B9D4-FE7A0DC20C54}" srcOrd="2" destOrd="0" parTransId="{2E2E5A20-9BF5-4C1D-904B-4DAEB7379A5D}" sibTransId="{69BC1F04-230D-42E2-9F71-CCE25BD47724}"/>
    <dgm:cxn modelId="{4B962682-6C12-45AF-933C-7E656A2B2717}" srcId="{FA1227BA-4623-4A5E-BCB8-2DE0E2BC932B}" destId="{67B4B5F8-7B35-40FA-9277-9EE5BAE4B4C7}" srcOrd="1" destOrd="0" parTransId="{3DF7B51A-FB09-4052-BEBD-A2A104D9E8AB}" sibTransId="{A7AFE62C-D22D-4D26-B496-EB7E369BE30F}"/>
    <dgm:cxn modelId="{FA571F90-C28B-4F39-B1C3-BCCBCFD4788E}" type="presOf" srcId="{4291329B-CC32-4EF1-A07A-9A10C064A1CC}" destId="{E25D4C75-7A41-4C2B-B502-49A1BCE1B5C0}" srcOrd="0" destOrd="0" presId="urn:microsoft.com/office/officeart/2005/8/layout/hierarchy3"/>
    <dgm:cxn modelId="{69DB5991-8C89-4631-AA69-8B388270616D}" type="presOf" srcId="{5900F8C8-8238-4097-ADD9-48FE015837A2}" destId="{5D3366D6-8C6A-40C1-A943-044793FEF2E9}" srcOrd="0" destOrd="0" presId="urn:microsoft.com/office/officeart/2005/8/layout/hierarchy3"/>
    <dgm:cxn modelId="{69072795-00F3-4B00-853E-B246F9316E85}" srcId="{67B4B5F8-7B35-40FA-9277-9EE5BAE4B4C7}" destId="{1E8E8287-59C7-480A-88CE-15C2A62FFD6B}" srcOrd="2" destOrd="0" parTransId="{0416A9CC-081D-469D-BC16-635E86EF1AF9}" sibTransId="{E3340E01-01B0-497E-BA6A-40B1AC178A77}"/>
    <dgm:cxn modelId="{E212E297-7029-47F7-B79E-DE77E5700892}" type="presOf" srcId="{B0F32A3F-09FB-4E0B-A065-FCC8AD662ADB}" destId="{C4508F79-5151-42B9-ADA4-A6AB5E517909}" srcOrd="0" destOrd="0" presId="urn:microsoft.com/office/officeart/2005/8/layout/hierarchy3"/>
    <dgm:cxn modelId="{CCCB42A6-7FD6-4F50-8403-8308294BABEF}" type="presOf" srcId="{FA1227BA-4623-4A5E-BCB8-2DE0E2BC932B}" destId="{A495C735-7F0A-4B7D-A729-EF7A78251517}" srcOrd="0" destOrd="0" presId="urn:microsoft.com/office/officeart/2005/8/layout/hierarchy3"/>
    <dgm:cxn modelId="{82F1A8BD-2A79-4CF6-BF54-7E3D6E0FCF41}" srcId="{961865F8-3E02-4530-90C1-7330622D2CF9}" destId="{4291329B-CC32-4EF1-A07A-9A10C064A1CC}" srcOrd="2" destOrd="0" parTransId="{2426BB74-5408-48DF-A05C-BDC86A2B2323}" sibTransId="{6395565B-4DF7-4D96-9AB4-3CEEE4381997}"/>
    <dgm:cxn modelId="{80001AC1-F7D7-4263-BC24-D6426026A9D0}" type="presOf" srcId="{56BB777C-806E-4977-BD8B-6CF9A651880B}" destId="{C5F0DC5B-736C-4F8F-BC51-CA8B9D9E9D5F}" srcOrd="0" destOrd="0" presId="urn:microsoft.com/office/officeart/2005/8/layout/hierarchy3"/>
    <dgm:cxn modelId="{808C4EC4-DAAA-4887-885B-BFD236A8D4AF}" type="presOf" srcId="{E56210B8-F0B8-4B94-9976-65A064BC5DFA}" destId="{F6B0586C-D536-4517-A96F-E9F545F3628E}" srcOrd="0" destOrd="0" presId="urn:microsoft.com/office/officeart/2005/8/layout/hierarchy3"/>
    <dgm:cxn modelId="{CBEC7DC9-CE3C-4EA2-A66A-196EAACAFCD7}" type="presOf" srcId="{67B4B5F8-7B35-40FA-9277-9EE5BAE4B4C7}" destId="{39843F6E-2113-4EF6-8DBA-0C9BB4D52A25}" srcOrd="1" destOrd="0" presId="urn:microsoft.com/office/officeart/2005/8/layout/hierarchy3"/>
    <dgm:cxn modelId="{B932D6D3-69E2-4E48-A608-BA95657737DF}" type="presOf" srcId="{2E2E5A20-9BF5-4C1D-904B-4DAEB7379A5D}" destId="{AD215878-37B5-4604-8040-2160FAC1D5DF}" srcOrd="0" destOrd="0" presId="urn:microsoft.com/office/officeart/2005/8/layout/hierarchy3"/>
    <dgm:cxn modelId="{35F1FED4-C06B-4A26-9060-55235F19EC78}" type="presOf" srcId="{26955897-1E16-481B-870F-39E13F9848DA}" destId="{FF209CDF-85BC-43A3-AB0D-E6CD87A28610}" srcOrd="0" destOrd="0" presId="urn:microsoft.com/office/officeart/2005/8/layout/hierarchy3"/>
    <dgm:cxn modelId="{49D787D8-C636-4A9C-B4F9-AC560956C248}" srcId="{67B4B5F8-7B35-40FA-9277-9EE5BAE4B4C7}" destId="{26955897-1E16-481B-870F-39E13F9848DA}" srcOrd="1" destOrd="0" parTransId="{56BB777C-806E-4977-BD8B-6CF9A651880B}" sibTransId="{F012E4F4-5992-48C3-9F37-3D0F2CFEEF09}"/>
    <dgm:cxn modelId="{06C4CBDF-B37B-41E6-9415-4C9F5D1621E8}" srcId="{961865F8-3E02-4530-90C1-7330622D2CF9}" destId="{EEA451AB-C55F-40DA-AD01-48A333464D44}" srcOrd="0" destOrd="0" parTransId="{41709941-53C9-43BF-AEEA-FA954F3B149D}" sibTransId="{669DFE06-D081-47E1-8691-6E75F1D7B829}"/>
    <dgm:cxn modelId="{A93F39E4-5CB1-4000-8A79-E59A0F4648A9}" type="presOf" srcId="{2A31E0EF-4D67-454B-A35B-510B3DACDD35}" destId="{1722930B-8799-46B5-922B-C7B35951D47D}" srcOrd="0" destOrd="0" presId="urn:microsoft.com/office/officeart/2005/8/layout/hierarchy3"/>
    <dgm:cxn modelId="{1CACEEF8-22B5-4545-801E-38A9B48127F0}" type="presOf" srcId="{67B4B5F8-7B35-40FA-9277-9EE5BAE4B4C7}" destId="{EF269D96-3A82-41D5-A75F-053535179E0F}" srcOrd="0" destOrd="0" presId="urn:microsoft.com/office/officeart/2005/8/layout/hierarchy3"/>
    <dgm:cxn modelId="{A24B48FE-3802-4366-AD3A-417F3F6642A6}" srcId="{67B4B5F8-7B35-40FA-9277-9EE5BAE4B4C7}" destId="{AC0CF16D-FB72-4CD1-A13D-F88D39EE01CD}" srcOrd="0" destOrd="0" parTransId="{8ADB2962-76DD-47A3-A628-85F130ED808A}" sibTransId="{4D39F0B1-945C-4C6F-934E-16132F822493}"/>
    <dgm:cxn modelId="{6DACA34F-C98E-4004-BB7F-E5B57113D07E}" type="presParOf" srcId="{A495C735-7F0A-4B7D-A729-EF7A78251517}" destId="{EA7DB525-2EA3-438C-ABB4-691BFA915090}" srcOrd="0" destOrd="0" presId="urn:microsoft.com/office/officeart/2005/8/layout/hierarchy3"/>
    <dgm:cxn modelId="{BCB621B4-5DC9-4EED-849E-DEED0F8D3BD1}" type="presParOf" srcId="{EA7DB525-2EA3-438C-ABB4-691BFA915090}" destId="{604559CB-D942-4988-B188-E9354FA3EB73}" srcOrd="0" destOrd="0" presId="urn:microsoft.com/office/officeart/2005/8/layout/hierarchy3"/>
    <dgm:cxn modelId="{BF772BD1-2258-4CF1-8735-F7079F8A6704}" type="presParOf" srcId="{604559CB-D942-4988-B188-E9354FA3EB73}" destId="{2ED6BEE0-0F53-4CD2-B3E7-C02129716DDA}" srcOrd="0" destOrd="0" presId="urn:microsoft.com/office/officeart/2005/8/layout/hierarchy3"/>
    <dgm:cxn modelId="{7110702A-BC15-4AF4-B790-3736F657C152}" type="presParOf" srcId="{604559CB-D942-4988-B188-E9354FA3EB73}" destId="{F1C02B5E-7A78-458F-B9EF-9F9CB2251F7B}" srcOrd="1" destOrd="0" presId="urn:microsoft.com/office/officeart/2005/8/layout/hierarchy3"/>
    <dgm:cxn modelId="{A30EEE31-9E9C-494F-8B8F-F1EE718322F9}" type="presParOf" srcId="{EA7DB525-2EA3-438C-ABB4-691BFA915090}" destId="{1E3F27E3-DE0C-45E4-8023-DF190FF0747E}" srcOrd="1" destOrd="0" presId="urn:microsoft.com/office/officeart/2005/8/layout/hierarchy3"/>
    <dgm:cxn modelId="{D1C8A3E0-8C68-4AB5-B53F-65994B37FB60}" type="presParOf" srcId="{1E3F27E3-DE0C-45E4-8023-DF190FF0747E}" destId="{F873E738-956B-40A9-8C50-AC1F338A7DB0}" srcOrd="0" destOrd="0" presId="urn:microsoft.com/office/officeart/2005/8/layout/hierarchy3"/>
    <dgm:cxn modelId="{2CA56FD9-06BF-4F39-8689-07347C55C67D}" type="presParOf" srcId="{1E3F27E3-DE0C-45E4-8023-DF190FF0747E}" destId="{B1A6112C-8F4A-4298-BEFA-E93DF641BFCF}" srcOrd="1" destOrd="0" presId="urn:microsoft.com/office/officeart/2005/8/layout/hierarchy3"/>
    <dgm:cxn modelId="{0C347C80-D876-4C79-9A7F-B63FF69719D7}" type="presParOf" srcId="{1E3F27E3-DE0C-45E4-8023-DF190FF0747E}" destId="{A7B94242-C591-485E-AA74-C5A0F8DD8378}" srcOrd="2" destOrd="0" presId="urn:microsoft.com/office/officeart/2005/8/layout/hierarchy3"/>
    <dgm:cxn modelId="{137BB601-CF97-4912-BB2F-550349CDA592}" type="presParOf" srcId="{1E3F27E3-DE0C-45E4-8023-DF190FF0747E}" destId="{C4508F79-5151-42B9-ADA4-A6AB5E517909}" srcOrd="3" destOrd="0" presId="urn:microsoft.com/office/officeart/2005/8/layout/hierarchy3"/>
    <dgm:cxn modelId="{3E773381-5C04-48B0-90AC-313D6DC8CA7C}" type="presParOf" srcId="{1E3F27E3-DE0C-45E4-8023-DF190FF0747E}" destId="{D0A5632B-5697-4D56-BFAE-169EB9DBC705}" srcOrd="4" destOrd="0" presId="urn:microsoft.com/office/officeart/2005/8/layout/hierarchy3"/>
    <dgm:cxn modelId="{ACC7DEE3-E1E4-42E0-81EE-A1A8C177DBEA}" type="presParOf" srcId="{1E3F27E3-DE0C-45E4-8023-DF190FF0747E}" destId="{E25D4C75-7A41-4C2B-B502-49A1BCE1B5C0}" srcOrd="5" destOrd="0" presId="urn:microsoft.com/office/officeart/2005/8/layout/hierarchy3"/>
    <dgm:cxn modelId="{E75F085D-9CA7-427D-AB6A-6171EFCAB0EE}" type="presParOf" srcId="{A495C735-7F0A-4B7D-A729-EF7A78251517}" destId="{913062C6-4D2C-4528-A07A-96A58056DE4B}" srcOrd="1" destOrd="0" presId="urn:microsoft.com/office/officeart/2005/8/layout/hierarchy3"/>
    <dgm:cxn modelId="{98BE6AC0-7216-4CFE-9547-7E9341FF5C85}" type="presParOf" srcId="{913062C6-4D2C-4528-A07A-96A58056DE4B}" destId="{5FAABD54-CA7C-4AC4-B0B8-48AB1A7D78B1}" srcOrd="0" destOrd="0" presId="urn:microsoft.com/office/officeart/2005/8/layout/hierarchy3"/>
    <dgm:cxn modelId="{48942A8B-D812-44C1-B84D-6089A72AD342}" type="presParOf" srcId="{5FAABD54-CA7C-4AC4-B0B8-48AB1A7D78B1}" destId="{EF269D96-3A82-41D5-A75F-053535179E0F}" srcOrd="0" destOrd="0" presId="urn:microsoft.com/office/officeart/2005/8/layout/hierarchy3"/>
    <dgm:cxn modelId="{185D41CE-40A0-4F19-93F0-37C96A1EDE29}" type="presParOf" srcId="{5FAABD54-CA7C-4AC4-B0B8-48AB1A7D78B1}" destId="{39843F6E-2113-4EF6-8DBA-0C9BB4D52A25}" srcOrd="1" destOrd="0" presId="urn:microsoft.com/office/officeart/2005/8/layout/hierarchy3"/>
    <dgm:cxn modelId="{77789908-7D36-4DE6-BA10-8DBED3E5AC48}" type="presParOf" srcId="{913062C6-4D2C-4528-A07A-96A58056DE4B}" destId="{64ED32FF-4AF9-425C-B13E-01D09E787839}" srcOrd="1" destOrd="0" presId="urn:microsoft.com/office/officeart/2005/8/layout/hierarchy3"/>
    <dgm:cxn modelId="{1B58DD18-73FB-4EC0-BC3A-1EDF8EDD4C27}" type="presParOf" srcId="{64ED32FF-4AF9-425C-B13E-01D09E787839}" destId="{96A8A69C-2559-4E75-9FCD-1874B3DCBBB2}" srcOrd="0" destOrd="0" presId="urn:microsoft.com/office/officeart/2005/8/layout/hierarchy3"/>
    <dgm:cxn modelId="{63108ECE-FF87-4444-A749-9F6AFF8E6CAF}" type="presParOf" srcId="{64ED32FF-4AF9-425C-B13E-01D09E787839}" destId="{FD4B7854-F353-45C1-A280-EE59B98ED4ED}" srcOrd="1" destOrd="0" presId="urn:microsoft.com/office/officeart/2005/8/layout/hierarchy3"/>
    <dgm:cxn modelId="{5120B98C-AE65-4946-A502-169CBB9CD510}" type="presParOf" srcId="{64ED32FF-4AF9-425C-B13E-01D09E787839}" destId="{C5F0DC5B-736C-4F8F-BC51-CA8B9D9E9D5F}" srcOrd="2" destOrd="0" presId="urn:microsoft.com/office/officeart/2005/8/layout/hierarchy3"/>
    <dgm:cxn modelId="{0B951230-6C69-4D53-9AE8-FD1BCAB83B5E}" type="presParOf" srcId="{64ED32FF-4AF9-425C-B13E-01D09E787839}" destId="{FF209CDF-85BC-43A3-AB0D-E6CD87A28610}" srcOrd="3" destOrd="0" presId="urn:microsoft.com/office/officeart/2005/8/layout/hierarchy3"/>
    <dgm:cxn modelId="{69278BE9-6D2E-472F-B4A2-42FF7CFCA994}" type="presParOf" srcId="{64ED32FF-4AF9-425C-B13E-01D09E787839}" destId="{3B492BC8-4BF8-4F0F-934E-7F38AF4579C3}" srcOrd="4" destOrd="0" presId="urn:microsoft.com/office/officeart/2005/8/layout/hierarchy3"/>
    <dgm:cxn modelId="{1DDD34D5-D65E-451E-8154-F4DE0194C759}" type="presParOf" srcId="{64ED32FF-4AF9-425C-B13E-01D09E787839}" destId="{1BEE3D7F-C700-4AB8-AC33-9FF6331493DE}" srcOrd="5" destOrd="0" presId="urn:microsoft.com/office/officeart/2005/8/layout/hierarchy3"/>
    <dgm:cxn modelId="{5700F787-A938-4C68-BA93-E5126BD6DA65}" type="presParOf" srcId="{A495C735-7F0A-4B7D-A729-EF7A78251517}" destId="{E9F8487E-DA40-4934-904C-CA7CD2069104}" srcOrd="2" destOrd="0" presId="urn:microsoft.com/office/officeart/2005/8/layout/hierarchy3"/>
    <dgm:cxn modelId="{F3D9343E-F698-48C7-AF29-FC38FC7C93D2}" type="presParOf" srcId="{E9F8487E-DA40-4934-904C-CA7CD2069104}" destId="{32C6A720-CA20-43E0-9C06-3C663A98DEAB}" srcOrd="0" destOrd="0" presId="urn:microsoft.com/office/officeart/2005/8/layout/hierarchy3"/>
    <dgm:cxn modelId="{17EBA268-5F0F-4EB2-814B-389B00AE67DC}" type="presParOf" srcId="{32C6A720-CA20-43E0-9C06-3C663A98DEAB}" destId="{F6B0586C-D536-4517-A96F-E9F545F3628E}" srcOrd="0" destOrd="0" presId="urn:microsoft.com/office/officeart/2005/8/layout/hierarchy3"/>
    <dgm:cxn modelId="{183BAD95-59DC-451B-8A0A-C52EA24EBE8B}" type="presParOf" srcId="{32C6A720-CA20-43E0-9C06-3C663A98DEAB}" destId="{F7A03F86-A0E2-447C-9423-66D82CD32408}" srcOrd="1" destOrd="0" presId="urn:microsoft.com/office/officeart/2005/8/layout/hierarchy3"/>
    <dgm:cxn modelId="{91A38467-13F0-4B88-B03D-1ACDF734B7D9}" type="presParOf" srcId="{E9F8487E-DA40-4934-904C-CA7CD2069104}" destId="{B108AFD2-23A9-417A-A84B-E8780308F541}" srcOrd="1" destOrd="0" presId="urn:microsoft.com/office/officeart/2005/8/layout/hierarchy3"/>
    <dgm:cxn modelId="{D439E665-FD83-45DE-BE2D-591BDAB55D1F}" type="presParOf" srcId="{B108AFD2-23A9-417A-A84B-E8780308F541}" destId="{1722930B-8799-46B5-922B-C7B35951D47D}" srcOrd="0" destOrd="0" presId="urn:microsoft.com/office/officeart/2005/8/layout/hierarchy3"/>
    <dgm:cxn modelId="{C1E48FEE-9438-4A74-B15A-6F1B7F684FC0}" type="presParOf" srcId="{B108AFD2-23A9-417A-A84B-E8780308F541}" destId="{C1470FF4-956E-478A-9FC1-5D30D16C845A}" srcOrd="1" destOrd="0" presId="urn:microsoft.com/office/officeart/2005/8/layout/hierarchy3"/>
    <dgm:cxn modelId="{BB1ACBDA-53B5-4C62-AF57-4627883B5410}" type="presParOf" srcId="{B108AFD2-23A9-417A-A84B-E8780308F541}" destId="{5D3366D6-8C6A-40C1-A943-044793FEF2E9}" srcOrd="2" destOrd="0" presId="urn:microsoft.com/office/officeart/2005/8/layout/hierarchy3"/>
    <dgm:cxn modelId="{3D158CAD-BAB6-4301-BA4F-51BE5D6B34C6}" type="presParOf" srcId="{B108AFD2-23A9-417A-A84B-E8780308F541}" destId="{2C53E5E7-C96C-45E3-A405-F1E83148E157}" srcOrd="3" destOrd="0" presId="urn:microsoft.com/office/officeart/2005/8/layout/hierarchy3"/>
    <dgm:cxn modelId="{5412EF15-E6AD-46B3-83FA-2292797B8AE8}" type="presParOf" srcId="{B108AFD2-23A9-417A-A84B-E8780308F541}" destId="{AD215878-37B5-4604-8040-2160FAC1D5DF}" srcOrd="4" destOrd="0" presId="urn:microsoft.com/office/officeart/2005/8/layout/hierarchy3"/>
    <dgm:cxn modelId="{39F15369-8067-4AB7-A601-CCF306311D0C}" type="presParOf" srcId="{B108AFD2-23A9-417A-A84B-E8780308F541}" destId="{FA672F8D-E92C-4E0A-90E0-02FE0A2F0C7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6BEE0-0F53-4CD2-B3E7-C02129716DDA}">
      <dsp:nvSpPr>
        <dsp:cNvPr id="0" name=""/>
        <dsp:cNvSpPr/>
      </dsp:nvSpPr>
      <dsp:spPr>
        <a:xfrm>
          <a:off x="5466" y="22173"/>
          <a:ext cx="1783643" cy="8918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Common</a:t>
          </a:r>
          <a:endParaRPr lang="en-US" sz="3300" kern="1200" dirty="0">
            <a:latin typeface="Times New Roman" panose="02020603050405020304" pitchFamily="18" charset="0"/>
            <a:cs typeface="Times New Roman" panose="02020603050405020304" pitchFamily="18" charset="0"/>
          </a:endParaRPr>
        </a:p>
      </dsp:txBody>
      <dsp:txXfrm>
        <a:off x="31587" y="48294"/>
        <a:ext cx="1731401" cy="839579"/>
      </dsp:txXfrm>
    </dsp:sp>
    <dsp:sp modelId="{F873E738-956B-40A9-8C50-AC1F338A7DB0}">
      <dsp:nvSpPr>
        <dsp:cNvPr id="0" name=""/>
        <dsp:cNvSpPr/>
      </dsp:nvSpPr>
      <dsp:spPr>
        <a:xfrm>
          <a:off x="183830" y="913995"/>
          <a:ext cx="178364" cy="668866"/>
        </a:xfrm>
        <a:custGeom>
          <a:avLst/>
          <a:gdLst/>
          <a:ahLst/>
          <a:cxnLst/>
          <a:rect l="0" t="0" r="0" b="0"/>
          <a:pathLst>
            <a:path>
              <a:moveTo>
                <a:pt x="0" y="0"/>
              </a:moveTo>
              <a:lnTo>
                <a:pt x="0" y="668866"/>
              </a:lnTo>
              <a:lnTo>
                <a:pt x="178364" y="6688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A6112C-8F4A-4298-BEFA-E93DF641BFCF}">
      <dsp:nvSpPr>
        <dsp:cNvPr id="0" name=""/>
        <dsp:cNvSpPr/>
      </dsp:nvSpPr>
      <dsp:spPr>
        <a:xfrm>
          <a:off x="362195" y="1136950"/>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Lyme Disease</a:t>
          </a:r>
        </a:p>
      </dsp:txBody>
      <dsp:txXfrm>
        <a:off x="388316" y="1163071"/>
        <a:ext cx="1374672" cy="839579"/>
      </dsp:txXfrm>
    </dsp:sp>
    <dsp:sp modelId="{A7B94242-C591-485E-AA74-C5A0F8DD8378}">
      <dsp:nvSpPr>
        <dsp:cNvPr id="0" name=""/>
        <dsp:cNvSpPr/>
      </dsp:nvSpPr>
      <dsp:spPr>
        <a:xfrm>
          <a:off x="183830" y="913995"/>
          <a:ext cx="178364" cy="1783643"/>
        </a:xfrm>
        <a:custGeom>
          <a:avLst/>
          <a:gdLst/>
          <a:ahLst/>
          <a:cxnLst/>
          <a:rect l="0" t="0" r="0" b="0"/>
          <a:pathLst>
            <a:path>
              <a:moveTo>
                <a:pt x="0" y="0"/>
              </a:moveTo>
              <a:lnTo>
                <a:pt x="0" y="1783643"/>
              </a:lnTo>
              <a:lnTo>
                <a:pt x="178364" y="178364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08F79-5151-42B9-ADA4-A6AB5E517909}">
      <dsp:nvSpPr>
        <dsp:cNvPr id="0" name=""/>
        <dsp:cNvSpPr/>
      </dsp:nvSpPr>
      <dsp:spPr>
        <a:xfrm>
          <a:off x="362195" y="2251728"/>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Anaplasmosis</a:t>
          </a:r>
        </a:p>
      </dsp:txBody>
      <dsp:txXfrm>
        <a:off x="388316" y="2277849"/>
        <a:ext cx="1374672" cy="839579"/>
      </dsp:txXfrm>
    </dsp:sp>
    <dsp:sp modelId="{D0A5632B-5697-4D56-BFAE-169EB9DBC705}">
      <dsp:nvSpPr>
        <dsp:cNvPr id="0" name=""/>
        <dsp:cNvSpPr/>
      </dsp:nvSpPr>
      <dsp:spPr>
        <a:xfrm>
          <a:off x="183830" y="913995"/>
          <a:ext cx="178364" cy="2898421"/>
        </a:xfrm>
        <a:custGeom>
          <a:avLst/>
          <a:gdLst/>
          <a:ahLst/>
          <a:cxnLst/>
          <a:rect l="0" t="0" r="0" b="0"/>
          <a:pathLst>
            <a:path>
              <a:moveTo>
                <a:pt x="0" y="0"/>
              </a:moveTo>
              <a:lnTo>
                <a:pt x="0" y="2898421"/>
              </a:lnTo>
              <a:lnTo>
                <a:pt x="178364" y="28984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5D4C75-7A41-4C2B-B502-49A1BCE1B5C0}">
      <dsp:nvSpPr>
        <dsp:cNvPr id="0" name=""/>
        <dsp:cNvSpPr/>
      </dsp:nvSpPr>
      <dsp:spPr>
        <a:xfrm>
          <a:off x="362195" y="3366505"/>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Babesiosis</a:t>
          </a:r>
        </a:p>
      </dsp:txBody>
      <dsp:txXfrm>
        <a:off x="388316" y="3392626"/>
        <a:ext cx="1374672" cy="839579"/>
      </dsp:txXfrm>
    </dsp:sp>
    <dsp:sp modelId="{EF269D96-3A82-41D5-A75F-053535179E0F}">
      <dsp:nvSpPr>
        <dsp:cNvPr id="0" name=""/>
        <dsp:cNvSpPr/>
      </dsp:nvSpPr>
      <dsp:spPr>
        <a:xfrm>
          <a:off x="2235021" y="22173"/>
          <a:ext cx="1783643" cy="89182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Rare</a:t>
          </a:r>
          <a:endParaRPr lang="en-US" sz="2000" kern="1200" dirty="0">
            <a:latin typeface="Times New Roman" panose="02020603050405020304" pitchFamily="18" charset="0"/>
            <a:cs typeface="Times New Roman" panose="02020603050405020304" pitchFamily="18" charset="0"/>
          </a:endParaRPr>
        </a:p>
      </dsp:txBody>
      <dsp:txXfrm>
        <a:off x="2261142" y="48294"/>
        <a:ext cx="1731401" cy="839579"/>
      </dsp:txXfrm>
    </dsp:sp>
    <dsp:sp modelId="{96A8A69C-2559-4E75-9FCD-1874B3DCBBB2}">
      <dsp:nvSpPr>
        <dsp:cNvPr id="0" name=""/>
        <dsp:cNvSpPr/>
      </dsp:nvSpPr>
      <dsp:spPr>
        <a:xfrm>
          <a:off x="2413385" y="913995"/>
          <a:ext cx="178364" cy="668866"/>
        </a:xfrm>
        <a:custGeom>
          <a:avLst/>
          <a:gdLst/>
          <a:ahLst/>
          <a:cxnLst/>
          <a:rect l="0" t="0" r="0" b="0"/>
          <a:pathLst>
            <a:path>
              <a:moveTo>
                <a:pt x="0" y="0"/>
              </a:moveTo>
              <a:lnTo>
                <a:pt x="0" y="668866"/>
              </a:lnTo>
              <a:lnTo>
                <a:pt x="178364" y="6688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4B7854-F353-45C1-A280-EE59B98ED4ED}">
      <dsp:nvSpPr>
        <dsp:cNvPr id="0" name=""/>
        <dsp:cNvSpPr/>
      </dsp:nvSpPr>
      <dsp:spPr>
        <a:xfrm>
          <a:off x="2591749" y="1136950"/>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Ehrlichiosis*</a:t>
          </a:r>
        </a:p>
      </dsp:txBody>
      <dsp:txXfrm>
        <a:off x="2617870" y="1163071"/>
        <a:ext cx="1374672" cy="839579"/>
      </dsp:txXfrm>
    </dsp:sp>
    <dsp:sp modelId="{C5F0DC5B-736C-4F8F-BC51-CA8B9D9E9D5F}">
      <dsp:nvSpPr>
        <dsp:cNvPr id="0" name=""/>
        <dsp:cNvSpPr/>
      </dsp:nvSpPr>
      <dsp:spPr>
        <a:xfrm>
          <a:off x="2413385" y="913995"/>
          <a:ext cx="178364" cy="1783643"/>
        </a:xfrm>
        <a:custGeom>
          <a:avLst/>
          <a:gdLst/>
          <a:ahLst/>
          <a:cxnLst/>
          <a:rect l="0" t="0" r="0" b="0"/>
          <a:pathLst>
            <a:path>
              <a:moveTo>
                <a:pt x="0" y="0"/>
              </a:moveTo>
              <a:lnTo>
                <a:pt x="0" y="1783643"/>
              </a:lnTo>
              <a:lnTo>
                <a:pt x="178364" y="178364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209CDF-85BC-43A3-AB0D-E6CD87A28610}">
      <dsp:nvSpPr>
        <dsp:cNvPr id="0" name=""/>
        <dsp:cNvSpPr/>
      </dsp:nvSpPr>
      <dsp:spPr>
        <a:xfrm>
          <a:off x="2591749" y="2251728"/>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Powassan Encephalitis</a:t>
          </a:r>
          <a:endParaRPr lang="en-US" sz="1800" kern="1200"/>
        </a:p>
      </dsp:txBody>
      <dsp:txXfrm>
        <a:off x="2617870" y="2277849"/>
        <a:ext cx="1374672" cy="839579"/>
      </dsp:txXfrm>
    </dsp:sp>
    <dsp:sp modelId="{3B492BC8-4BF8-4F0F-934E-7F38AF4579C3}">
      <dsp:nvSpPr>
        <dsp:cNvPr id="0" name=""/>
        <dsp:cNvSpPr/>
      </dsp:nvSpPr>
      <dsp:spPr>
        <a:xfrm>
          <a:off x="2413385" y="913995"/>
          <a:ext cx="178364" cy="2898421"/>
        </a:xfrm>
        <a:custGeom>
          <a:avLst/>
          <a:gdLst/>
          <a:ahLst/>
          <a:cxnLst/>
          <a:rect l="0" t="0" r="0" b="0"/>
          <a:pathLst>
            <a:path>
              <a:moveTo>
                <a:pt x="0" y="0"/>
              </a:moveTo>
              <a:lnTo>
                <a:pt x="0" y="2898421"/>
              </a:lnTo>
              <a:lnTo>
                <a:pt x="178364" y="28984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E3D7F-C700-4AB8-AC33-9FF6331493DE}">
      <dsp:nvSpPr>
        <dsp:cNvPr id="0" name=""/>
        <dsp:cNvSpPr/>
      </dsp:nvSpPr>
      <dsp:spPr>
        <a:xfrm>
          <a:off x="2591749" y="3366505"/>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latin typeface="Times New Roman" panose="02020603050405020304" pitchFamily="18" charset="0"/>
              <a:cs typeface="Times New Roman" panose="02020603050405020304" pitchFamily="18" charset="0"/>
            </a:rPr>
            <a:t>Borrelia </a:t>
          </a:r>
          <a:r>
            <a:rPr lang="en-US" sz="1800" i="1" kern="1200" dirty="0" err="1">
              <a:latin typeface="Times New Roman" panose="02020603050405020304" pitchFamily="18" charset="0"/>
              <a:cs typeface="Times New Roman" panose="02020603050405020304" pitchFamily="18" charset="0"/>
            </a:rPr>
            <a:t>miyamotoi</a:t>
          </a:r>
          <a:endParaRPr lang="en-US" sz="1800" i="1" kern="1200" dirty="0">
            <a:latin typeface="Times New Roman" panose="02020603050405020304" pitchFamily="18" charset="0"/>
            <a:cs typeface="Times New Roman" panose="02020603050405020304" pitchFamily="18" charset="0"/>
          </a:endParaRPr>
        </a:p>
      </dsp:txBody>
      <dsp:txXfrm>
        <a:off x="2617870" y="3392626"/>
        <a:ext cx="1374672" cy="839579"/>
      </dsp:txXfrm>
    </dsp:sp>
    <dsp:sp modelId="{F6B0586C-D536-4517-A96F-E9F545F3628E}">
      <dsp:nvSpPr>
        <dsp:cNvPr id="0" name=""/>
        <dsp:cNvSpPr/>
      </dsp:nvSpPr>
      <dsp:spPr>
        <a:xfrm>
          <a:off x="4464575" y="22173"/>
          <a:ext cx="1916150" cy="89182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Potential Threat**</a:t>
          </a:r>
        </a:p>
      </dsp:txBody>
      <dsp:txXfrm>
        <a:off x="4490696" y="48294"/>
        <a:ext cx="1863908" cy="839579"/>
      </dsp:txXfrm>
    </dsp:sp>
    <dsp:sp modelId="{1722930B-8799-46B5-922B-C7B35951D47D}">
      <dsp:nvSpPr>
        <dsp:cNvPr id="0" name=""/>
        <dsp:cNvSpPr/>
      </dsp:nvSpPr>
      <dsp:spPr>
        <a:xfrm>
          <a:off x="4656190" y="913995"/>
          <a:ext cx="191615" cy="668866"/>
        </a:xfrm>
        <a:custGeom>
          <a:avLst/>
          <a:gdLst/>
          <a:ahLst/>
          <a:cxnLst/>
          <a:rect l="0" t="0" r="0" b="0"/>
          <a:pathLst>
            <a:path>
              <a:moveTo>
                <a:pt x="0" y="0"/>
              </a:moveTo>
              <a:lnTo>
                <a:pt x="0" y="668866"/>
              </a:lnTo>
              <a:lnTo>
                <a:pt x="191615" y="6688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470FF4-956E-478A-9FC1-5D30D16C845A}">
      <dsp:nvSpPr>
        <dsp:cNvPr id="0" name=""/>
        <dsp:cNvSpPr/>
      </dsp:nvSpPr>
      <dsp:spPr>
        <a:xfrm>
          <a:off x="4847805" y="1136950"/>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Rocky Mountain Spotted Fever</a:t>
          </a:r>
        </a:p>
      </dsp:txBody>
      <dsp:txXfrm>
        <a:off x="4873926" y="1163071"/>
        <a:ext cx="1374672" cy="839579"/>
      </dsp:txXfrm>
    </dsp:sp>
    <dsp:sp modelId="{5D3366D6-8C6A-40C1-A943-044793FEF2E9}">
      <dsp:nvSpPr>
        <dsp:cNvPr id="0" name=""/>
        <dsp:cNvSpPr/>
      </dsp:nvSpPr>
      <dsp:spPr>
        <a:xfrm>
          <a:off x="4656190" y="913995"/>
          <a:ext cx="191615" cy="1783643"/>
        </a:xfrm>
        <a:custGeom>
          <a:avLst/>
          <a:gdLst/>
          <a:ahLst/>
          <a:cxnLst/>
          <a:rect l="0" t="0" r="0" b="0"/>
          <a:pathLst>
            <a:path>
              <a:moveTo>
                <a:pt x="0" y="0"/>
              </a:moveTo>
              <a:lnTo>
                <a:pt x="0" y="1783643"/>
              </a:lnTo>
              <a:lnTo>
                <a:pt x="191615" y="178364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53E5E7-C96C-45E3-A405-F1E83148E157}">
      <dsp:nvSpPr>
        <dsp:cNvPr id="0" name=""/>
        <dsp:cNvSpPr/>
      </dsp:nvSpPr>
      <dsp:spPr>
        <a:xfrm>
          <a:off x="4847805" y="2251728"/>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Tularemia</a:t>
          </a:r>
        </a:p>
      </dsp:txBody>
      <dsp:txXfrm>
        <a:off x="4873926" y="2277849"/>
        <a:ext cx="1374672" cy="839579"/>
      </dsp:txXfrm>
    </dsp:sp>
    <dsp:sp modelId="{AD215878-37B5-4604-8040-2160FAC1D5DF}">
      <dsp:nvSpPr>
        <dsp:cNvPr id="0" name=""/>
        <dsp:cNvSpPr/>
      </dsp:nvSpPr>
      <dsp:spPr>
        <a:xfrm>
          <a:off x="4656190" y="913995"/>
          <a:ext cx="191615" cy="2898421"/>
        </a:xfrm>
        <a:custGeom>
          <a:avLst/>
          <a:gdLst/>
          <a:ahLst/>
          <a:cxnLst/>
          <a:rect l="0" t="0" r="0" b="0"/>
          <a:pathLst>
            <a:path>
              <a:moveTo>
                <a:pt x="0" y="0"/>
              </a:moveTo>
              <a:lnTo>
                <a:pt x="0" y="2898421"/>
              </a:lnTo>
              <a:lnTo>
                <a:pt x="191615" y="28984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672F8D-E92C-4E0A-90E0-02FE0A2F0C7A}">
      <dsp:nvSpPr>
        <dsp:cNvPr id="0" name=""/>
        <dsp:cNvSpPr/>
      </dsp:nvSpPr>
      <dsp:spPr>
        <a:xfrm>
          <a:off x="4847805" y="3366505"/>
          <a:ext cx="1426914" cy="89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Heartland Virus</a:t>
          </a:r>
        </a:p>
      </dsp:txBody>
      <dsp:txXfrm>
        <a:off x="4873926" y="3392626"/>
        <a:ext cx="1374672" cy="8395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DEEC7-1069-44D9-BBA5-B77B00F822EE}" type="datetimeFigureOut">
              <a:rPr lang="en-US" smtClean="0"/>
              <a:t>6/13/2019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07F46-4FD1-427F-9F26-FC531DBB85C1}" type="slidenum">
              <a:rPr lang="en-US" smtClean="0"/>
              <a:t>‹#›</a:t>
            </a:fld>
            <a:endParaRPr lang="en-US"/>
          </a:p>
        </p:txBody>
      </p:sp>
    </p:spTree>
    <p:extLst>
      <p:ext uri="{BB962C8B-B14F-4D97-AF65-F5344CB8AC3E}">
        <p14:creationId xmlns:p14="http://schemas.microsoft.com/office/powerpoint/2010/main" val="13731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lyme/signs_symptoms/rashe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http://mmcri.org/ns/?page_id=3618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https://extension.umaine.edu/ipm/tickid/maine-tick-species/</a:t>
            </a:r>
          </a:p>
          <a:p>
            <a:endParaRPr lang="en-US" dirty="0"/>
          </a:p>
        </p:txBody>
      </p:sp>
      <p:sp>
        <p:nvSpPr>
          <p:cNvPr id="4" name="Slide Number Placeholder 3"/>
          <p:cNvSpPr>
            <a:spLocks noGrp="1"/>
          </p:cNvSpPr>
          <p:nvPr>
            <p:ph type="sldNum" sz="quarter" idx="10"/>
          </p:nvPr>
        </p:nvSpPr>
        <p:spPr/>
        <p:txBody>
          <a:bodyPr/>
          <a:lstStyle/>
          <a:p>
            <a:fld id="{7DE07F46-4FD1-427F-9F26-FC531DBB85C1}" type="slidenum">
              <a:rPr lang="en-US" smtClean="0"/>
              <a:t>3</a:t>
            </a:fld>
            <a:endParaRPr lang="en-US"/>
          </a:p>
        </p:txBody>
      </p:sp>
    </p:spTree>
    <p:extLst>
      <p:ext uri="{BB962C8B-B14F-4D97-AF65-F5344CB8AC3E}">
        <p14:creationId xmlns:p14="http://schemas.microsoft.com/office/powerpoint/2010/main" val="289271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graph shows the seasonality of deer tick submissions to MMCRI. Note that the abundance of deer tick adults are highest in fall and spring and that nymphs reach their highest levels in June and July. This coincides with the reporting of human cases of LD, which are attributed to the nymphs (next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59330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dirty="0"/>
              <a:t>Once a tick starts feeding, its barbed beak (or hypostome) is inserted under the skin while an anesthetic prevents the tick from discovery while feeding.</a:t>
            </a:r>
          </a:p>
          <a:p>
            <a:pPr>
              <a:spcBef>
                <a:spcPct val="0"/>
              </a:spcBef>
            </a:pPr>
            <a:endParaRPr lang="en-US" dirty="0"/>
          </a:p>
          <a:p>
            <a:pPr>
              <a:spcBef>
                <a:spcPct val="0"/>
              </a:spcBef>
            </a:pPr>
            <a:r>
              <a:rPr lang="en-US" dirty="0"/>
              <a:t>Hypostome -  a </a:t>
            </a:r>
            <a:r>
              <a:rPr lang="en-US" dirty="0" err="1"/>
              <a:t>rodlike</a:t>
            </a:r>
            <a:r>
              <a:rPr lang="en-US" dirty="0"/>
              <a:t> organ that arises at the base of the beak in various mites and ticks</a:t>
            </a:r>
          </a:p>
          <a:p>
            <a:pPr>
              <a:spcBef>
                <a:spcPct val="0"/>
              </a:spcBef>
            </a:pPr>
            <a:r>
              <a:rPr lang="en-US" dirty="0"/>
              <a:t>Barb - a point or pointed part projecting backward</a:t>
            </a:r>
          </a:p>
          <a:p>
            <a:pPr>
              <a:spcBef>
                <a:spcPct val="0"/>
              </a:spcBef>
            </a:pPr>
            <a:r>
              <a:rPr lang="en-US" dirty="0"/>
              <a:t>Anesthesia -  a substance causing loss of sensation/pain reliever</a:t>
            </a:r>
          </a:p>
          <a:p>
            <a:pPr>
              <a:spcBef>
                <a:spcPct val="0"/>
              </a:spcBef>
            </a:pPr>
            <a:r>
              <a:rPr lang="en-US" dirty="0"/>
              <a:t>Anticoagulant – a substance that hinders the clotting of blood</a:t>
            </a:r>
          </a:p>
          <a:p>
            <a:endParaRPr lang="en-US" dirty="0"/>
          </a:p>
          <a:p>
            <a:r>
              <a:rPr lang="en-US" dirty="0"/>
              <a:t>Image Source:</a:t>
            </a:r>
          </a:p>
          <a:p>
            <a:pPr marL="171450" indent="-171450">
              <a:buFont typeface="Arial" panose="020B0604020202020204" pitchFamily="34" charset="0"/>
              <a:buChar char="•"/>
            </a:pPr>
            <a:r>
              <a:rPr lang="en-US" dirty="0"/>
              <a:t>http://www5.pbrc.hawaii.edu/microangela/deertick.htm</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383659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20000"/>
              </a:lnSpc>
            </a:pPr>
            <a:r>
              <a:rPr lang="en-US" sz="1200" b="1" dirty="0"/>
              <a:t>Deer/Black-Legged Tick (</a:t>
            </a:r>
            <a:r>
              <a:rPr lang="en-US" sz="1200" b="1" i="1" dirty="0" err="1"/>
              <a:t>Ixodes</a:t>
            </a:r>
            <a:r>
              <a:rPr lang="en-US" sz="1200" b="1" i="1" dirty="0"/>
              <a:t> </a:t>
            </a:r>
            <a:r>
              <a:rPr lang="en-US" sz="1200" b="1" i="1" dirty="0" err="1"/>
              <a:t>scapularis</a:t>
            </a:r>
            <a:r>
              <a:rPr lang="en-US" sz="1200" b="1" dirty="0"/>
              <a:t>)</a:t>
            </a:r>
          </a:p>
          <a:p>
            <a:pPr>
              <a:lnSpc>
                <a:spcPct val="120000"/>
              </a:lnSpc>
            </a:pPr>
            <a:r>
              <a:rPr lang="en-US" sz="1200" b="1" dirty="0"/>
              <a:t>American Dog Tick (</a:t>
            </a:r>
            <a:r>
              <a:rPr lang="en-US" sz="1200" b="1" i="1" dirty="0" err="1"/>
              <a:t>Dermacentor</a:t>
            </a:r>
            <a:r>
              <a:rPr lang="en-US" sz="1200" b="1" i="1" dirty="0"/>
              <a:t> </a:t>
            </a:r>
            <a:r>
              <a:rPr lang="en-US" sz="1200" b="1" i="1" dirty="0" err="1"/>
              <a:t>variabilis</a:t>
            </a:r>
            <a:r>
              <a:rPr lang="en-US" sz="1200" b="1" dirty="0"/>
              <a:t>)</a:t>
            </a:r>
          </a:p>
          <a:p>
            <a:pPr>
              <a:lnSpc>
                <a:spcPct val="120000"/>
              </a:lnSpc>
            </a:pPr>
            <a:r>
              <a:rPr lang="en-US" sz="1200" b="1" dirty="0"/>
              <a:t>Woodchuck Tick (</a:t>
            </a:r>
            <a:r>
              <a:rPr lang="en-US" sz="1200" b="1" i="1" dirty="0" err="1"/>
              <a:t>Ixodes</a:t>
            </a:r>
            <a:r>
              <a:rPr lang="en-US" sz="1200" b="1" i="1" dirty="0"/>
              <a:t> </a:t>
            </a:r>
            <a:r>
              <a:rPr lang="en-US" sz="1200" b="1" i="1" dirty="0" err="1"/>
              <a:t>cookei</a:t>
            </a:r>
            <a:r>
              <a:rPr lang="en-US"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Lone Star Tick (</a:t>
            </a:r>
            <a:r>
              <a:rPr lang="en-US" sz="1200" i="1" dirty="0" err="1"/>
              <a:t>Ambylomma</a:t>
            </a:r>
            <a:r>
              <a:rPr lang="en-US" sz="1200" i="1" dirty="0"/>
              <a:t> </a:t>
            </a:r>
            <a:r>
              <a:rPr lang="en-US" sz="1200" i="1" dirty="0" err="1"/>
              <a:t>americanum</a:t>
            </a:r>
            <a:r>
              <a:rPr lang="en-US" sz="1200" dirty="0"/>
              <a:t>)</a:t>
            </a:r>
          </a:p>
          <a:p>
            <a:endParaRPr lang="en-US" dirty="0"/>
          </a:p>
          <a:p>
            <a:r>
              <a:rPr lang="en-US" dirty="0"/>
              <a:t>Ticks in Maine</a:t>
            </a:r>
          </a:p>
          <a:p>
            <a:pPr marL="171450" indent="-171450">
              <a:buFont typeface="Arial" panose="020B0604020202020204" pitchFamily="34" charset="0"/>
              <a:buChar char="•"/>
            </a:pPr>
            <a:r>
              <a:rPr lang="en-US" dirty="0"/>
              <a:t>Maine Medical Center Research Institute’s Lyme &amp; Vector-borne Disease Laboratory</a:t>
            </a:r>
          </a:p>
          <a:p>
            <a:endParaRPr lang="en-US" dirty="0"/>
          </a:p>
          <a:p>
            <a:r>
              <a:rPr lang="en-US" dirty="0"/>
              <a:t>Tularemia – dog tick/lone star tick</a:t>
            </a:r>
          </a:p>
          <a:p>
            <a:endParaRPr lang="en-US" dirty="0"/>
          </a:p>
          <a:p>
            <a:r>
              <a:rPr lang="en-US" dirty="0"/>
              <a:t>Heartland virus/bourbon virus – lone star tick</a:t>
            </a:r>
          </a:p>
          <a:p>
            <a:endParaRPr lang="en-US" dirty="0"/>
          </a:p>
          <a:p>
            <a:r>
              <a:rPr lang="en-US" dirty="0"/>
              <a:t>Figure. Current and potential tickborne diseases in Maine.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Maine Centers for Disease Control and Prevention. (2018, Jan). Report to Maine legislature: Lyme and other tickborne illnesses. Retrieved from https://www.maine.gov/dhhs/reports/2018/Lyme-and-Other-Tickborn-Illnesses-2018-Report.pdf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Maine Medical Center Research Institute’s Lyme &amp; Vector-borne Disease Laboratory</a:t>
            </a:r>
          </a:p>
          <a:p>
            <a:endParaRPr lang="en-US" dirty="0"/>
          </a:p>
          <a:p>
            <a:endParaRPr lang="en-US" dirty="0"/>
          </a:p>
        </p:txBody>
      </p:sp>
      <p:sp>
        <p:nvSpPr>
          <p:cNvPr id="4" name="Slide Number Placeholder 3"/>
          <p:cNvSpPr>
            <a:spLocks noGrp="1"/>
          </p:cNvSpPr>
          <p:nvPr>
            <p:ph type="sldNum" sz="quarter" idx="10"/>
          </p:nvPr>
        </p:nvSpPr>
        <p:spPr/>
        <p:txBody>
          <a:bodyPr/>
          <a:lstStyle/>
          <a:p>
            <a:fld id="{F6B1EEFA-59A3-443E-B998-71BC26C84C51}" type="slidenum">
              <a:rPr lang="en-US" smtClean="0"/>
              <a:t>14</a:t>
            </a:fld>
            <a:endParaRPr lang="en-US"/>
          </a:p>
        </p:txBody>
      </p:sp>
    </p:spTree>
    <p:extLst>
      <p:ext uri="{BB962C8B-B14F-4D97-AF65-F5344CB8AC3E}">
        <p14:creationId xmlns:p14="http://schemas.microsoft.com/office/powerpoint/2010/main" val="324432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Nationwide, deer ticks and Lyme disease occurs in higher degrees in the northeast and the upper Midwest, although a smaller number of cases are reported each from the Pacific coast and the southeast as well.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Quick detection of ticks is important as it takes at least 24 hours for a tick to transmit the bacterium that causes Lyme disease once it starts feeding.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corkscrew shaped bacterium </a:t>
            </a:r>
            <a:r>
              <a:rPr lang="en-US" i="1" dirty="0"/>
              <a:t>Borrelia burgdorferi</a:t>
            </a:r>
            <a:r>
              <a:rPr lang="en-US" dirty="0"/>
              <a:t> resides in the midgut of the tick and it takes at least 24 hours for it to activate and travel back through the tick into a person after the tick starts drawing blood.</a:t>
            </a:r>
          </a:p>
          <a:p>
            <a:endParaRPr lang="en-US" dirty="0"/>
          </a:p>
          <a:p>
            <a:endParaRPr lang="en-US" dirty="0"/>
          </a:p>
        </p:txBody>
      </p:sp>
      <p:sp>
        <p:nvSpPr>
          <p:cNvPr id="4" name="Slide Number Placeholder 3"/>
          <p:cNvSpPr>
            <a:spLocks noGrp="1"/>
          </p:cNvSpPr>
          <p:nvPr>
            <p:ph type="sldNum" sz="quarter" idx="10"/>
          </p:nvPr>
        </p:nvSpPr>
        <p:spPr/>
        <p:txBody>
          <a:bodyPr/>
          <a:lstStyle/>
          <a:p>
            <a:fld id="{7DE07F46-4FD1-427F-9F26-FC531DBB85C1}" type="slidenum">
              <a:rPr lang="en-US" smtClean="0"/>
              <a:t>15</a:t>
            </a:fld>
            <a:endParaRPr lang="en-US"/>
          </a:p>
        </p:txBody>
      </p:sp>
    </p:spTree>
    <p:extLst>
      <p:ext uri="{BB962C8B-B14F-4D97-AF65-F5344CB8AC3E}">
        <p14:creationId xmlns:p14="http://schemas.microsoft.com/office/powerpoint/2010/main" val="2098103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Image source:</a:t>
            </a:r>
          </a:p>
          <a:p>
            <a:pPr marL="171450" indent="-171450">
              <a:buFont typeface="Arial" panose="020B0604020202020204" pitchFamily="34" charset="0"/>
              <a:buChar char="•"/>
            </a:pPr>
            <a:r>
              <a:rPr lang="en-US" dirty="0">
                <a:hlinkClick r:id="rId3"/>
              </a:rPr>
              <a:t>https://www.cdc.gov/lyme/signs_symptoms/rashes.html</a:t>
            </a:r>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16</a:t>
            </a:fld>
            <a:endParaRPr lang="en-US" dirty="0"/>
          </a:p>
        </p:txBody>
      </p:sp>
    </p:spTree>
    <p:extLst>
      <p:ext uri="{BB962C8B-B14F-4D97-AF65-F5344CB8AC3E}">
        <p14:creationId xmlns:p14="http://schemas.microsoft.com/office/powerpoint/2010/main" val="125751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Nationwide, deer ticks and Lyme disease occurs in higher degrees in the northeast and the upper Midwest, although a smaller number of cases are reported each from the Pacific coast and the southeast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Note: the reason why New York and Massachusetts seem to have fewer cases is because these states use an estimation-based counting system for Lyme disease classification. Most states still individually classify cases of Lyme disease. </a:t>
            </a:r>
          </a:p>
          <a:p>
            <a:endParaRPr lang="en-US" dirty="0"/>
          </a:p>
          <a:p>
            <a:r>
              <a:rPr lang="en-US" dirty="0"/>
              <a:t>Image source:</a:t>
            </a:r>
          </a:p>
          <a:p>
            <a:pPr marL="171450" indent="-171450">
              <a:buFont typeface="Arial" panose="020B0604020202020204" pitchFamily="34" charset="0"/>
              <a:buChar char="•"/>
            </a:pPr>
            <a:r>
              <a:rPr lang="en-US" dirty="0"/>
              <a:t>https://www.cdc.gov/features/lymedisease/lymedisease_b250px.gif</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2527211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we see rates of cases of Lyme disease per 100,000 population by county, with a time-dependent expansion of the number of counties with higher rates of disease.  This is a disease where we have an existing ability to track trends over time.</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18</a:t>
            </a:fld>
            <a:endParaRPr lang="en-US" dirty="0"/>
          </a:p>
        </p:txBody>
      </p:sp>
    </p:spTree>
    <p:extLst>
      <p:ext uri="{BB962C8B-B14F-4D97-AF65-F5344CB8AC3E}">
        <p14:creationId xmlns:p14="http://schemas.microsoft.com/office/powerpoint/2010/main" val="21911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cases of Lyme disease have been reported in the state since the early 1990’s. This graph demonstrates the increase in reported cases reported each year to the Maine CDC. Dramatic increase occurred in 2007, 2008, and 2009 (with a total of 960 cases reported last year).</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19</a:t>
            </a:fld>
            <a:endParaRPr lang="en-US" dirty="0"/>
          </a:p>
        </p:txBody>
      </p:sp>
    </p:spTree>
    <p:extLst>
      <p:ext uri="{BB962C8B-B14F-4D97-AF65-F5344CB8AC3E}">
        <p14:creationId xmlns:p14="http://schemas.microsoft.com/office/powerpoint/2010/main" val="3477194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869B075C-CBE1-4698-B702-04912D7E948B}" type="slidenum">
              <a:rPr lang="en-US" smtClean="0"/>
              <a:t>20</a:t>
            </a:fld>
            <a:endParaRPr lang="en-US"/>
          </a:p>
        </p:txBody>
      </p:sp>
    </p:spTree>
    <p:extLst>
      <p:ext uri="{BB962C8B-B14F-4D97-AF65-F5344CB8AC3E}">
        <p14:creationId xmlns:p14="http://schemas.microsoft.com/office/powerpoint/2010/main" val="374729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09F1D-5AC0-4069-9B2D-81710223B568}" type="slidenum">
              <a:rPr lang="en-US" smtClean="0"/>
              <a:t>21</a:t>
            </a:fld>
            <a:endParaRPr lang="en-US"/>
          </a:p>
        </p:txBody>
      </p:sp>
    </p:spTree>
    <p:extLst>
      <p:ext uri="{BB962C8B-B14F-4D97-AF65-F5344CB8AC3E}">
        <p14:creationId xmlns:p14="http://schemas.microsoft.com/office/powerpoint/2010/main" val="119428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Black legged ticks </a:t>
            </a:r>
            <a:r>
              <a:rPr lang="en-US" i="1" dirty="0" err="1"/>
              <a:t>Ixodes</a:t>
            </a:r>
            <a:r>
              <a:rPr lang="en-US" i="1" dirty="0"/>
              <a:t> </a:t>
            </a:r>
            <a:r>
              <a:rPr lang="en-US" i="1" dirty="0" err="1"/>
              <a:t>scapularis</a:t>
            </a:r>
            <a:r>
              <a:rPr lang="en-US" dirty="0"/>
              <a:t> are the vector for three diseases in Maine: Lyme disease, anaplasmosis, and babesiosis.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http://mmcri.org/ns/?page_id=3618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https://extension.umaine.edu/ipm/tickid/maine-tick-species/deer-tick-or-black-legged-tick/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https://extension.umaine.edu/ipm/tickid/maine-tick-species/american-dog-tick/</a:t>
            </a:r>
          </a:p>
          <a:p>
            <a:endParaRPr lang="en-US" dirty="0"/>
          </a:p>
        </p:txBody>
      </p:sp>
      <p:sp>
        <p:nvSpPr>
          <p:cNvPr id="4" name="Slide Number Placeholder 3"/>
          <p:cNvSpPr>
            <a:spLocks noGrp="1"/>
          </p:cNvSpPr>
          <p:nvPr>
            <p:ph type="sldNum" sz="quarter" idx="10"/>
          </p:nvPr>
        </p:nvSpPr>
        <p:spPr/>
        <p:txBody>
          <a:bodyPr/>
          <a:lstStyle/>
          <a:p>
            <a:fld id="{869B075C-CBE1-4698-B702-04912D7E948B}" type="slidenum">
              <a:rPr lang="en-US" smtClean="0"/>
              <a:t>4</a:t>
            </a:fld>
            <a:endParaRPr lang="en-US"/>
          </a:p>
        </p:txBody>
      </p:sp>
    </p:spTree>
    <p:extLst>
      <p:ext uri="{BB962C8B-B14F-4D97-AF65-F5344CB8AC3E}">
        <p14:creationId xmlns:p14="http://schemas.microsoft.com/office/powerpoint/2010/main" val="80665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 the last 10 years, an EM rash was reported in about 50% of cases, arthritis in about 1/3 of cases, neurological complications in about 10% of cases, and cardiac issues in less than 1% of cases.</a:t>
            </a:r>
          </a:p>
          <a:p>
            <a:endParaRPr lang="en-US" dirty="0"/>
          </a:p>
          <a:p>
            <a:r>
              <a:rPr lang="en-US" dirty="0"/>
              <a:t>*Note: Our percentage of reported EM rashes is lower than the national average (70-80%). This is because an EM rash is not a reportable condition in Maine. </a:t>
            </a:r>
          </a:p>
          <a:p>
            <a:endParaRPr lang="en-US" dirty="0"/>
          </a:p>
          <a:p>
            <a:endParaRPr lang="en-US" dirty="0"/>
          </a:p>
          <a:p>
            <a:r>
              <a:rPr lang="en-US" dirty="0"/>
              <a:t>Source:</a:t>
            </a:r>
          </a:p>
          <a:p>
            <a:pPr marL="171450" indent="-171450">
              <a:buFont typeface="Arial" panose="020B0604020202020204" pitchFamily="34" charset="0"/>
              <a:buChar char="•"/>
            </a:pPr>
            <a:r>
              <a:rPr lang="en-US" dirty="0"/>
              <a:t>https://www.cdc.gov/lyme/signs_symptoms/index.html</a:t>
            </a:r>
          </a:p>
        </p:txBody>
      </p:sp>
      <p:sp>
        <p:nvSpPr>
          <p:cNvPr id="4" name="Slide Number Placeholder 3"/>
          <p:cNvSpPr>
            <a:spLocks noGrp="1"/>
          </p:cNvSpPr>
          <p:nvPr>
            <p:ph type="sldNum" sz="quarter" idx="10"/>
          </p:nvPr>
        </p:nvSpPr>
        <p:spPr/>
        <p:txBody>
          <a:bodyPr/>
          <a:lstStyle/>
          <a:p>
            <a:fld id="{7DE07F46-4FD1-427F-9F26-FC531DBB85C1}" type="slidenum">
              <a:rPr lang="en-US" smtClean="0"/>
              <a:t>22</a:t>
            </a:fld>
            <a:endParaRPr lang="en-US"/>
          </a:p>
        </p:txBody>
      </p:sp>
    </p:spTree>
    <p:extLst>
      <p:ext uri="{BB962C8B-B14F-4D97-AF65-F5344CB8AC3E}">
        <p14:creationId xmlns:p14="http://schemas.microsoft.com/office/powerpoint/2010/main" val="696309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b="1" dirty="0"/>
              <a:t>Anaplasmosis</a:t>
            </a:r>
            <a:endParaRPr lang="en-US" dirty="0"/>
          </a:p>
          <a:p>
            <a:pPr>
              <a:spcBef>
                <a:spcPct val="0"/>
              </a:spcBef>
            </a:pPr>
            <a:r>
              <a:rPr lang="en-US" dirty="0"/>
              <a:t>The bacterium infects the white blood cells</a:t>
            </a:r>
          </a:p>
          <a:p>
            <a:pPr>
              <a:spcBef>
                <a:spcPct val="0"/>
              </a:spcBef>
            </a:pPr>
            <a:r>
              <a:rPr lang="en-US" dirty="0"/>
              <a:t>Reported Cases almost doubled from last year, and the second consecutive year to do so.</a:t>
            </a:r>
          </a:p>
          <a:p>
            <a:pPr>
              <a:spcBef>
                <a:spcPct val="0"/>
              </a:spcBef>
            </a:pPr>
            <a:r>
              <a:rPr lang="en-US" dirty="0"/>
              <a:t>PCR testing is the preferred method to confirm cases.</a:t>
            </a:r>
          </a:p>
          <a:p>
            <a:pPr>
              <a:spcBef>
                <a:spcPct val="0"/>
              </a:spcBef>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***Testing can be done by PCR (preferred), morulae visualization, or serology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23</a:t>
            </a:fld>
            <a:endParaRPr lang="en-US" dirty="0"/>
          </a:p>
        </p:txBody>
      </p:sp>
    </p:spTree>
    <p:extLst>
      <p:ext uri="{BB962C8B-B14F-4D97-AF65-F5344CB8AC3E}">
        <p14:creationId xmlns:p14="http://schemas.microsoft.com/office/powerpoint/2010/main" val="379437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7F46-4FD1-427F-9F26-FC531DBB85C1}" type="slidenum">
              <a:rPr lang="en-US" smtClean="0"/>
              <a:t>24</a:t>
            </a:fld>
            <a:endParaRPr lang="en-US"/>
          </a:p>
        </p:txBody>
      </p:sp>
    </p:spTree>
    <p:extLst>
      <p:ext uri="{BB962C8B-B14F-4D97-AF65-F5344CB8AC3E}">
        <p14:creationId xmlns:p14="http://schemas.microsoft.com/office/powerpoint/2010/main" val="2905293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b="1" dirty="0"/>
              <a:t>Babesiosis</a:t>
            </a:r>
          </a:p>
          <a:p>
            <a:pPr>
              <a:spcBef>
                <a:spcPct val="0"/>
              </a:spcBef>
            </a:pPr>
            <a:r>
              <a:rPr lang="en-US" dirty="0"/>
              <a:t>Infects white blood cells</a:t>
            </a:r>
          </a:p>
          <a:p>
            <a:pPr>
              <a:spcBef>
                <a:spcPct val="0"/>
              </a:spcBef>
            </a:pPr>
            <a:r>
              <a:rPr lang="en-US" dirty="0"/>
              <a:t>Reported cases nearly tripled from last year but cases have only been reported in the southern six counties</a:t>
            </a:r>
          </a:p>
          <a:p>
            <a:pPr>
              <a:spcBef>
                <a:spcPct val="0"/>
              </a:spcBef>
            </a:pPr>
            <a:r>
              <a:rPr lang="en-US" dirty="0"/>
              <a:t>PCR testing is the preferred testing method to confirm cases.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cs typeface="Arial" charset="0"/>
              </a:rPr>
              <a:t>***Testing can be done by PCR (preferred), parasite visualization, or serology</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25</a:t>
            </a:fld>
            <a:endParaRPr lang="en-US" dirty="0"/>
          </a:p>
        </p:txBody>
      </p:sp>
    </p:spTree>
    <p:extLst>
      <p:ext uri="{BB962C8B-B14F-4D97-AF65-F5344CB8AC3E}">
        <p14:creationId xmlns:p14="http://schemas.microsoft.com/office/powerpoint/2010/main" val="2490831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b="1" dirty="0"/>
              <a:t>Powassan Encephalitis</a:t>
            </a:r>
            <a:endParaRPr lang="en-US" dirty="0"/>
          </a:p>
          <a:p>
            <a:pPr>
              <a:spcBef>
                <a:spcPct val="0"/>
              </a:spcBef>
            </a:pPr>
            <a:r>
              <a:rPr lang="en-US" sz="1200" dirty="0">
                <a:latin typeface="Times New Roman" panose="02020603050405020304" pitchFamily="18" charset="0"/>
                <a:cs typeface="Times New Roman" panose="02020603050405020304" pitchFamily="18" charset="0"/>
              </a:rPr>
              <a:t>Powassan encephalitis is caused by a virus. It is a r</a:t>
            </a:r>
            <a:r>
              <a:rPr lang="en-US" dirty="0"/>
              <a:t>are and very serious disease that is typically transmitted by a woodchuck tick (</a:t>
            </a:r>
            <a:r>
              <a:rPr lang="en-US" i="1" dirty="0" err="1"/>
              <a:t>Ixodes</a:t>
            </a:r>
            <a:r>
              <a:rPr lang="en-US" i="1" dirty="0"/>
              <a:t> </a:t>
            </a:r>
            <a:r>
              <a:rPr lang="en-US" i="1" dirty="0" err="1"/>
              <a:t>cookei</a:t>
            </a:r>
            <a:r>
              <a:rPr lang="en-US" dirty="0"/>
              <a:t>) but could be possibly transmitted by the deer tick (</a:t>
            </a:r>
            <a:r>
              <a:rPr lang="en-US" i="1" dirty="0" err="1"/>
              <a:t>Ixodes</a:t>
            </a:r>
            <a:r>
              <a:rPr lang="en-US" i="1" dirty="0"/>
              <a:t> </a:t>
            </a:r>
            <a:r>
              <a:rPr lang="en-US" i="1" dirty="0" err="1"/>
              <a:t>scapularis</a:t>
            </a:r>
            <a:r>
              <a:rPr lang="en-US" dirty="0"/>
              <a:t>) as well. Symptoms include: fever, headache, vomiting, weakness, confusion, seizures, memory loss, and speech difficulties. </a:t>
            </a:r>
            <a:r>
              <a:rPr lang="en-US" sz="1200" dirty="0">
                <a:latin typeface="Times New Roman" panose="02020603050405020304" pitchFamily="18" charset="0"/>
                <a:cs typeface="Times New Roman" panose="02020603050405020304" pitchFamily="18" charset="0"/>
              </a:rPr>
              <a:t>Half of survivors have permanent brain damage and about one out of every ten cases end in death. Anyone can get Powassan virus, but people who spend time outdoors are at the highest risk. Signs and symptoms usually start one week to one month after being bit by an infected tick. Signs and symptoms can also include loss of coordination and seizures. Many people infected with Powassan do not develop any symptoms. Powassan can cause swelling of the brain and surrounding area. Maine had confirmed cases in 2013, 2015, 2016, and as recent as 2017. Deer Tick Virus (DTV) is clinically similar to Powassan virus. It is spread by the bite of an infected </a:t>
            </a:r>
            <a:r>
              <a:rPr lang="en-US" sz="1200" i="1" dirty="0" err="1">
                <a:latin typeface="Times New Roman" panose="02020603050405020304" pitchFamily="18" charset="0"/>
                <a:cs typeface="Times New Roman" panose="02020603050405020304" pitchFamily="18" charset="0"/>
              </a:rPr>
              <a:t>Ixodes</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scapularis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tick (deer tick). </a:t>
            </a:r>
          </a:p>
          <a:p>
            <a:endParaRPr lang="en-US" dirty="0"/>
          </a:p>
          <a:p>
            <a:r>
              <a:rPr lang="en-US" b="1" dirty="0"/>
              <a:t>Borrelia </a:t>
            </a:r>
            <a:r>
              <a:rPr lang="en-US" b="1" dirty="0" err="1"/>
              <a:t>miyamotoi</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anose="02020603050405020304" pitchFamily="18" charset="0"/>
                <a:cs typeface="Times New Roman" panose="02020603050405020304" pitchFamily="18" charset="0"/>
              </a:rPr>
              <a:t>Borrelia </a:t>
            </a:r>
            <a:r>
              <a:rPr lang="en-US" sz="1200" i="1" dirty="0" err="1">
                <a:latin typeface="Times New Roman" panose="02020603050405020304" pitchFamily="18" charset="0"/>
                <a:cs typeface="Times New Roman" panose="02020603050405020304" pitchFamily="18" charset="0"/>
              </a:rPr>
              <a:t>miyamotoi</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disease is an illness caused by the bacteria </a:t>
            </a:r>
            <a:r>
              <a:rPr lang="en-US" sz="1200" i="1" dirty="0">
                <a:latin typeface="Times New Roman" panose="02020603050405020304" pitchFamily="18" charset="0"/>
                <a:cs typeface="Times New Roman" panose="02020603050405020304" pitchFamily="18" charset="0"/>
              </a:rPr>
              <a:t>Borrelia </a:t>
            </a:r>
            <a:r>
              <a:rPr lang="en-US" sz="1200" i="1" dirty="0" err="1">
                <a:latin typeface="Times New Roman" panose="02020603050405020304" pitchFamily="18" charset="0"/>
                <a:cs typeface="Times New Roman" panose="02020603050405020304" pitchFamily="18" charset="0"/>
              </a:rPr>
              <a:t>miyamotoi</a:t>
            </a:r>
            <a:r>
              <a:rPr lang="en-US" sz="1200" dirty="0">
                <a:latin typeface="Times New Roman" panose="02020603050405020304" pitchFamily="18" charset="0"/>
                <a:cs typeface="Times New Roman" panose="02020603050405020304" pitchFamily="18" charset="0"/>
              </a:rPr>
              <a:t>. It is spread by the bite of an infected </a:t>
            </a:r>
            <a:r>
              <a:rPr lang="en-US" sz="1200" i="1" dirty="0" err="1">
                <a:latin typeface="Times New Roman" panose="02020603050405020304" pitchFamily="18" charset="0"/>
                <a:cs typeface="Times New Roman" panose="02020603050405020304" pitchFamily="18" charset="0"/>
              </a:rPr>
              <a:t>Ixodes</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scapularis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tick (deer tick). Anyone can get </a:t>
            </a:r>
            <a:r>
              <a:rPr lang="en-US" sz="1200" i="1" dirty="0">
                <a:latin typeface="Times New Roman" panose="02020603050405020304" pitchFamily="18" charset="0"/>
                <a:cs typeface="Times New Roman" panose="02020603050405020304" pitchFamily="18" charset="0"/>
              </a:rPr>
              <a:t>Borrelia </a:t>
            </a:r>
            <a:r>
              <a:rPr lang="en-US" sz="1200" i="1" dirty="0" err="1">
                <a:latin typeface="Times New Roman" panose="02020603050405020304" pitchFamily="18" charset="0"/>
                <a:cs typeface="Times New Roman" panose="02020603050405020304" pitchFamily="18" charset="0"/>
              </a:rPr>
              <a:t>miyamotoi</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disease, but people who spend time outdoors are at the highest risk. Newly described tickborne illness identified in ticks in 1995. First cases identified in Maine residents in 2016. 6 cases in 2017, 8 cases in 2018* (data as of 1/15/19). Symptoms include fever/chills, headache, muscle/joint pain, fatigue. Other less common symptoms include rash, abdominal pain, diarrhea, and feeling dizzy or confused. Very few people experience </a:t>
            </a:r>
            <a:r>
              <a:rPr lang="en-US" sz="1200" b="1" dirty="0">
                <a:latin typeface="Times New Roman" panose="02020603050405020304" pitchFamily="18" charset="0"/>
                <a:cs typeface="Times New Roman" panose="02020603050405020304" pitchFamily="18" charset="0"/>
              </a:rPr>
              <a:t>ALL </a:t>
            </a:r>
            <a:r>
              <a:rPr lang="en-US" sz="1200" dirty="0">
                <a:latin typeface="Times New Roman" panose="02020603050405020304" pitchFamily="18" charset="0"/>
                <a:cs typeface="Times New Roman" panose="02020603050405020304" pitchFamily="18" charset="0"/>
              </a:rPr>
              <a:t>of these signs and symptoms.</a:t>
            </a:r>
            <a:r>
              <a:rPr lang="en-US" sz="1400" i="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Borrelia </a:t>
            </a:r>
            <a:r>
              <a:rPr lang="en-US" i="1" dirty="0" err="1">
                <a:latin typeface="Times New Roman" panose="02020603050405020304" pitchFamily="18" charset="0"/>
                <a:cs typeface="Times New Roman" panose="02020603050405020304" pitchFamily="18" charset="0"/>
              </a:rPr>
              <a:t>miyamotoi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closely related to the bacteria that causes tickborne relapsing fever (TBRF) and more distantly related to the bacteria that causes Lyme disease.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27</a:t>
            </a:fld>
            <a:endParaRPr lang="en-US" dirty="0"/>
          </a:p>
        </p:txBody>
      </p:sp>
    </p:spTree>
    <p:extLst>
      <p:ext uri="{BB962C8B-B14F-4D97-AF65-F5344CB8AC3E}">
        <p14:creationId xmlns:p14="http://schemas.microsoft.com/office/powerpoint/2010/main" val="1701537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b="1" dirty="0"/>
              <a:t>Ehrlichiosis</a:t>
            </a:r>
            <a:endParaRPr lang="en-US" dirty="0"/>
          </a:p>
          <a:p>
            <a:pPr>
              <a:spcBef>
                <a:spcPct val="0"/>
              </a:spcBef>
            </a:pPr>
            <a:r>
              <a:rPr lang="en-US" dirty="0"/>
              <a:t>Transmitted via the Lone star tick which luckily does not reside in the state but could also be carried in mammals such as the white tailed deer, dogs and rodents.</a:t>
            </a:r>
          </a:p>
          <a:p>
            <a:pPr>
              <a:spcBef>
                <a:spcPct val="0"/>
              </a:spcBef>
            </a:pPr>
            <a:r>
              <a:rPr lang="en-US" dirty="0"/>
              <a:t>Mild Symptoms are very  general and non-specific, mirroring many other tick-borne diseases. But the more serious symptoms could include respiratory failure, meningitis, and kidney failure. </a:t>
            </a:r>
          </a:p>
          <a:p>
            <a:pPr>
              <a:spcBef>
                <a:spcPct val="0"/>
              </a:spcBef>
            </a:pPr>
            <a:r>
              <a:rPr lang="en-US" dirty="0"/>
              <a:t>The disease usually only last one to two weeks and most patients recover with no issues.</a:t>
            </a:r>
            <a:endParaRPr lang="en-US" b="1" dirty="0"/>
          </a:p>
          <a:p>
            <a:pPr>
              <a:spcBef>
                <a:spcPct val="0"/>
              </a:spcBef>
            </a:pPr>
            <a:endParaRPr lang="en-US" b="1" dirty="0"/>
          </a:p>
          <a:p>
            <a:pPr>
              <a:spcBef>
                <a:spcPct val="0"/>
              </a:spcBef>
            </a:pPr>
            <a:r>
              <a:rPr lang="en-US" b="1" dirty="0"/>
              <a:t>RMSF</a:t>
            </a:r>
          </a:p>
          <a:p>
            <a:pPr>
              <a:spcBef>
                <a:spcPct val="0"/>
              </a:spcBef>
            </a:pPr>
            <a:r>
              <a:rPr lang="en-US" dirty="0"/>
              <a:t>Fortunately only one of the three carriers of the </a:t>
            </a:r>
            <a:r>
              <a:rPr lang="en-US" i="1" dirty="0"/>
              <a:t>Rickettsia </a:t>
            </a:r>
            <a:r>
              <a:rPr lang="en-US" i="1" dirty="0" err="1"/>
              <a:t>Rickettsii</a:t>
            </a:r>
            <a:r>
              <a:rPr lang="en-US" dirty="0"/>
              <a:t> bacterium resides in Maine and that is the American Dog Tick.</a:t>
            </a:r>
          </a:p>
          <a:p>
            <a:pPr>
              <a:spcBef>
                <a:spcPct val="0"/>
              </a:spcBef>
            </a:pPr>
            <a:r>
              <a:rPr lang="en-US" dirty="0"/>
              <a:t>Even more fortunately is that there has been zero confirmed cases of this in the state thus far!</a:t>
            </a:r>
          </a:p>
          <a:p>
            <a:pPr>
              <a:spcBef>
                <a:spcPct val="0"/>
              </a:spcBef>
            </a:pPr>
            <a:r>
              <a:rPr lang="en-US" dirty="0"/>
              <a:t>While the disease is uncommon, it is important to understand the symptoms because the dog tick is so small that most individuals may not remember/recall being bitten. Symptoms will appear within two weeks sporadically and could include: headaches, fatigue, abdominal pain and vomiting, conjunctivitis and a non itchy dotted red rash (called macules) on the palms of an individuals hands and the soles of their feet.</a:t>
            </a:r>
          </a:p>
          <a:p>
            <a:pPr>
              <a:spcBef>
                <a:spcPct val="0"/>
              </a:spcBef>
            </a:pPr>
            <a:endParaRPr lang="en-US" b="1" dirty="0"/>
          </a:p>
          <a:p>
            <a:pPr>
              <a:spcBef>
                <a:spcPct val="0"/>
              </a:spcBef>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28</a:t>
            </a:fld>
            <a:endParaRPr lang="en-US" dirty="0"/>
          </a:p>
        </p:txBody>
      </p:sp>
    </p:spTree>
    <p:extLst>
      <p:ext uri="{BB962C8B-B14F-4D97-AF65-F5344CB8AC3E}">
        <p14:creationId xmlns:p14="http://schemas.microsoft.com/office/powerpoint/2010/main" val="2116411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29</a:t>
            </a:fld>
            <a:endParaRPr lang="en-US" dirty="0"/>
          </a:p>
        </p:txBody>
      </p:sp>
    </p:spTree>
    <p:extLst>
      <p:ext uri="{BB962C8B-B14F-4D97-AF65-F5344CB8AC3E}">
        <p14:creationId xmlns:p14="http://schemas.microsoft.com/office/powerpoint/2010/main" val="1660567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dirty="0"/>
              <a:t>Wear long pants and long-sleeved shirts to minimize skin exposure to ticks.</a:t>
            </a:r>
          </a:p>
          <a:p>
            <a:pPr>
              <a:spcBef>
                <a:spcPct val="0"/>
              </a:spcBef>
            </a:pPr>
            <a:r>
              <a:rPr lang="en-US" dirty="0"/>
              <a:t>Tuck your pants into your socks to form a barrier to tick attachment. </a:t>
            </a:r>
          </a:p>
          <a:p>
            <a:pPr>
              <a:spcBef>
                <a:spcPct val="0"/>
              </a:spcBef>
            </a:pPr>
            <a:r>
              <a:rPr lang="en-US" dirty="0"/>
              <a:t>Wear light-colored clothing to make ticks on your clothing easier to see. </a:t>
            </a:r>
          </a:p>
          <a:p>
            <a:pPr>
              <a:spcBef>
                <a:spcPct val="0"/>
              </a:spcBef>
            </a:pPr>
            <a:r>
              <a:rPr lang="en-US" dirty="0"/>
              <a:t>Check for ticks, looking particularly for what may look like nothing more than a new freckle or speck of dirt.  Ticks need to feed for at least 36 hours in order to transmit Lyme disease, so prompt removal can prevent Lyme disease.</a:t>
            </a:r>
          </a:p>
          <a:p>
            <a:pPr>
              <a:spcBef>
                <a:spcPct val="0"/>
              </a:spcBef>
            </a:pPr>
            <a:r>
              <a:rPr lang="en-US" dirty="0"/>
              <a:t>Use tick and insect repellents containing DEET or permethrin.</a:t>
            </a:r>
          </a:p>
          <a:p>
            <a:pPr>
              <a:spcBef>
                <a:spcPct val="0"/>
              </a:spcBef>
            </a:pPr>
            <a:r>
              <a:rPr lang="en-US" dirty="0"/>
              <a:t>Permethrin should only be applied to clothing or shoes, never to skin.</a:t>
            </a:r>
          </a:p>
          <a:p>
            <a:pPr>
              <a:spcBef>
                <a:spcPct val="0"/>
              </a:spcBef>
            </a:pPr>
            <a:r>
              <a:rPr lang="en-US" dirty="0"/>
              <a:t>DEET-containing preparations should be used sparingly, not applied to face or hands, and should not exceed 10% concentrations for children over 3 years of age and 30% for adults. </a:t>
            </a:r>
          </a:p>
          <a:p>
            <a:pPr>
              <a:spcBef>
                <a:spcPct val="0"/>
              </a:spcBef>
            </a:pPr>
            <a:r>
              <a:rPr lang="en-US" dirty="0"/>
              <a:t>DEET should not be used on infants or children under age 3 without first consulting your health care provider. Follow the label instructions carefully.-After returning from the out of doors, place clothes in a dryer and cycle for approximately one hour. The hear will kill ticks that might be on clothing. The clothes may be washed to remove them from clothes. </a:t>
            </a:r>
          </a:p>
          <a:p>
            <a:pPr>
              <a:spcBef>
                <a:spcPct val="0"/>
              </a:spcBef>
            </a:pPr>
            <a:r>
              <a:rPr lang="en-US" dirty="0"/>
              <a:t>Note that detergents alone will not generally kill ticks. Chlorine bleach will, but this can only used on light colored fabric.</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latin typeface="Arial" panose="020B0604020202020204" pitchFamily="34" charset="0"/>
                <a:cs typeface="Arial" panose="020B0604020202020204" pitchFamily="34" charset="0"/>
              </a:rPr>
              <a:t>Thoroughly wash and dry clothes</a:t>
            </a:r>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latin typeface="Arial" panose="020B0604020202020204" pitchFamily="34" charset="0"/>
                <a:cs typeface="Arial" panose="020B0604020202020204" pitchFamily="34" charset="0"/>
              </a:rPr>
              <a:t>Pay attention to your head, hairline, nape of the neck, armpits, waist, between your legs, thighs, and behind the knees</a:t>
            </a:r>
          </a:p>
          <a:p>
            <a:pPr>
              <a:spcBef>
                <a:spcPct val="0"/>
              </a:spcBef>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31</a:t>
            </a:fld>
            <a:endParaRPr lang="en-US" dirty="0"/>
          </a:p>
        </p:txBody>
      </p:sp>
    </p:spTree>
    <p:extLst>
      <p:ext uri="{BB962C8B-B14F-4D97-AF65-F5344CB8AC3E}">
        <p14:creationId xmlns:p14="http://schemas.microsoft.com/office/powerpoint/2010/main" val="154080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dirty="0"/>
              <a:t>Remove a tick from your skin as soon as you notice it. </a:t>
            </a:r>
          </a:p>
          <a:p>
            <a:pPr>
              <a:spcBef>
                <a:spcPct val="0"/>
              </a:spcBef>
            </a:pPr>
            <a:r>
              <a:rPr lang="en-US" dirty="0"/>
              <a:t>Use fine-tipped tweezers to firmly grasp the tick very close to your skin. With a steady motion, pull the tick’s body away from your skin. Avoid crushing the tick’s body.</a:t>
            </a:r>
          </a:p>
          <a:p>
            <a:pPr>
              <a:spcBef>
                <a:spcPct val="0"/>
              </a:spcBef>
            </a:pPr>
            <a:r>
              <a:rPr lang="en-US" dirty="0"/>
              <a:t>Don’t use petroleum jelly, a hot match, nail polish, or other products to remove a tick. These will disturb the tick and might help it transmit Lyme if it is infected.</a:t>
            </a:r>
          </a:p>
          <a:p>
            <a:pPr>
              <a:spcBef>
                <a:spcPct val="0"/>
              </a:spcBef>
            </a:pPr>
            <a:r>
              <a:rPr lang="en-US" dirty="0"/>
              <a:t>Clean your skin with soap and warm water. </a:t>
            </a:r>
          </a:p>
          <a:p>
            <a:pPr>
              <a:spcBef>
                <a:spcPct val="0"/>
              </a:spcBef>
            </a:pPr>
            <a:r>
              <a:rPr lang="en-US" dirty="0"/>
              <a:t>Do not be alarmed if the tick’s mouthparts remain in the skin. Once the mouthparts are removed from the rest of the tick, it can no longer transmit the Lyme disease bacteria. </a:t>
            </a:r>
          </a:p>
          <a:p>
            <a:pPr>
              <a:spcBef>
                <a:spcPct val="0"/>
              </a:spcBef>
            </a:pPr>
            <a:r>
              <a:rPr lang="en-US" dirty="0"/>
              <a:t>Ticks are difficult to kill, and may climb back out if you simply put them in the trash. To kill ticks, drop them into a small container of water with a few drops of dish detergent.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69B075C-CBE1-4698-B702-04912D7E948B}" type="slidenum">
              <a:rPr lang="en-US" smtClean="0"/>
              <a:t>33</a:t>
            </a:fld>
            <a:endParaRPr lang="en-US"/>
          </a:p>
        </p:txBody>
      </p:sp>
    </p:spTree>
    <p:extLst>
      <p:ext uri="{BB962C8B-B14F-4D97-AF65-F5344CB8AC3E}">
        <p14:creationId xmlns:p14="http://schemas.microsoft.com/office/powerpoint/2010/main" val="1986971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altLang="en-US" dirty="0"/>
              <a:t>While this slide is projected, you ask the audience to list some ways to prevent Lyme Disease.</a:t>
            </a:r>
          </a:p>
          <a:p>
            <a:pPr>
              <a:spcBef>
                <a:spcPct val="0"/>
              </a:spcBef>
            </a:pPr>
            <a:r>
              <a:rPr lang="en-US" altLang="en-US" dirty="0"/>
              <a:t>They can read the bullet points, or you can ask them to explain each picture.</a:t>
            </a:r>
          </a:p>
          <a:p>
            <a:pPr>
              <a:spcBef>
                <a:spcPct val="0"/>
              </a:spcBef>
            </a:pPr>
            <a:r>
              <a:rPr lang="en-US" altLang="en-US" dirty="0"/>
              <a:t>The “Yard” picture on the bottom left shows a yard “before” and “after” a path of wood chips (or gravel or mulch) is placed between the woods and the grass.</a:t>
            </a:r>
          </a:p>
          <a:p>
            <a:pPr>
              <a:spcBef>
                <a:spcPct val="0"/>
              </a:spcBef>
            </a:pPr>
            <a:r>
              <a:rPr lang="en-US" altLang="en-US" dirty="0"/>
              <a:t>Ticks would have to cross the path to enter the yard and bite someone. Crossing the barrier also would subject them to direct sun and therefore to drying out (remember, ticks like moist areas).  </a:t>
            </a:r>
            <a:r>
              <a:rPr lang="en-US" altLang="en-US" dirty="0">
                <a:latin typeface="TimesNewRomanPS"/>
              </a:rPr>
              <a:t>The barrier also reminds people that if they cross the barrier into the wooded area, they may be at higher risk of getting ticks.</a:t>
            </a:r>
          </a:p>
          <a:p>
            <a:pPr>
              <a:spcBef>
                <a:spcPct val="0"/>
              </a:spcBef>
            </a:pPr>
            <a:endParaRPr lang="en-US" altLang="en-US" dirty="0"/>
          </a:p>
          <a:p>
            <a:pPr>
              <a:spcBef>
                <a:spcPct val="0"/>
              </a:spcBef>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69B075C-CBE1-4698-B702-04912D7E948B}" type="slidenum">
              <a:rPr lang="en-US" smtClean="0"/>
              <a:t>34</a:t>
            </a:fld>
            <a:endParaRPr lang="en-US"/>
          </a:p>
        </p:txBody>
      </p:sp>
    </p:spTree>
    <p:extLst>
      <p:ext uri="{BB962C8B-B14F-4D97-AF65-F5344CB8AC3E}">
        <p14:creationId xmlns:p14="http://schemas.microsoft.com/office/powerpoint/2010/main" val="410661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dirty="0"/>
              <a:t>Although we have several species of ticks in Maine, the two most common are the stages of the deer tick (from left ): nymph, adult male, adult female, engorged adult female (shown at top) and the stages of the American dog tick (from left: adult male, adult female, engorged female. (bottom).  All ticks have 4 life stages, egg, larvae, nymphs, and adults, but it is the nymphs and adults that are of greatest public health importance. Deer tick nymphs (top, left) contribute to the greatest number of human Lyme disease cases while deer tick females (top, right) contribute to the most canine cases.</a:t>
            </a:r>
          </a:p>
          <a:p>
            <a:pPr>
              <a:spcBef>
                <a:spcPct val="0"/>
              </a:spcBef>
            </a:pPr>
            <a:endParaRPr lang="en-US" dirty="0"/>
          </a:p>
          <a:p>
            <a:pPr>
              <a:spcBef>
                <a:spcPct val="0"/>
              </a:spcBef>
            </a:pPr>
            <a:r>
              <a:rPr lang="en-US" dirty="0"/>
              <a:t>Deer tick nymphs are about the size of a head of a pin and are active from June through August, while the adults are a bit larger (about the size of an apple seed) and are active from October to December, and March -May.</a:t>
            </a:r>
          </a:p>
          <a:p>
            <a:pPr>
              <a:spcBef>
                <a:spcPct val="0"/>
              </a:spcBef>
            </a:pPr>
            <a:endParaRPr lang="en-US" dirty="0"/>
          </a:p>
          <a:p>
            <a:pPr>
              <a:spcBef>
                <a:spcPct val="0"/>
              </a:spcBef>
            </a:pPr>
            <a:r>
              <a:rPr lang="en-US" dirty="0"/>
              <a:t>Dog ticks are a nuisance species in Maine, but have been known to vector Rocky Mountain Spotted Fever in the southern and western US. They are larger than deer ticks and are primarily active from April through July.</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4089763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B075C-CBE1-4698-B702-04912D7E948B}" type="slidenum">
              <a:rPr lang="en-US" smtClean="0"/>
              <a:t>35</a:t>
            </a:fld>
            <a:endParaRPr lang="en-US"/>
          </a:p>
        </p:txBody>
      </p:sp>
    </p:spTree>
    <p:extLst>
      <p:ext uri="{BB962C8B-B14F-4D97-AF65-F5344CB8AC3E}">
        <p14:creationId xmlns:p14="http://schemas.microsoft.com/office/powerpoint/2010/main" val="702671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As part of a program to monitor the distribution of the deer tick, </a:t>
            </a:r>
            <a:r>
              <a:rPr lang="en-US" i="1" dirty="0" err="1"/>
              <a:t>Ixodes</a:t>
            </a:r>
            <a:r>
              <a:rPr lang="en-US" i="1" dirty="0"/>
              <a:t> </a:t>
            </a:r>
            <a:r>
              <a:rPr lang="en-US" i="1" dirty="0" err="1"/>
              <a:t>scapularis</a:t>
            </a:r>
            <a:r>
              <a:rPr lang="en-US" i="1" dirty="0"/>
              <a:t>, </a:t>
            </a:r>
            <a:r>
              <a:rPr lang="en-US" dirty="0"/>
              <a:t>the vector for the Lyme disease bacteria and other human pathogens, our research laboratory offers free identification of ticks.  </a:t>
            </a:r>
          </a:p>
          <a:p>
            <a:pPr>
              <a:spcBef>
                <a:spcPct val="0"/>
              </a:spcBef>
            </a:pPr>
            <a:r>
              <a:rPr lang="en-US" dirty="0"/>
              <a:t>Unless other arrangements have been made, ticks should be preserved in small bottles of 70% alcohol and mailed in a crush-proof container with this completed form to the above address.  </a:t>
            </a:r>
          </a:p>
          <a:p>
            <a:pPr>
              <a:spcBef>
                <a:spcPct val="0"/>
              </a:spcBef>
            </a:pPr>
            <a:r>
              <a:rPr lang="en-US" dirty="0"/>
              <a:t>Please be sure to note the town where the tick was acquired and date tick found.</a:t>
            </a:r>
          </a:p>
          <a:p>
            <a:pPr>
              <a:spcBef>
                <a:spcPct val="0"/>
              </a:spcBef>
            </a:pPr>
            <a:endParaRPr lang="en-US" dirty="0"/>
          </a:p>
          <a:p>
            <a:pPr>
              <a:spcBef>
                <a:spcPct val="0"/>
              </a:spcBef>
            </a:pPr>
            <a:r>
              <a:rPr lang="en-US" dirty="0"/>
              <a:t>A note on tick testing: </a:t>
            </a:r>
            <a:br>
              <a:rPr lang="en-US" dirty="0"/>
            </a:br>
            <a:br>
              <a:rPr lang="en-US" dirty="0"/>
            </a:br>
            <a:r>
              <a:rPr lang="en-US" dirty="0"/>
              <a:t>Patients who have removed a tick often wonder if they should have it tested. In general, the identification and testing of individual ticks is not useful for deciding if a person should get antibiotics following a tick bite. Nevertheless, some state or local health departments offer tick identification and testing as a community service or for research purposes. Check with your health department; the phone number is usually found in the government pages of the telephone book.</a:t>
            </a:r>
          </a:p>
          <a:p>
            <a:pPr>
              <a:spcBef>
                <a:spcPct val="0"/>
              </a:spcBef>
            </a:pPr>
            <a:endParaRPr lang="en-US" dirty="0"/>
          </a:p>
          <a:p>
            <a:pPr>
              <a:spcBef>
                <a:spcPct val="0"/>
              </a:spcBef>
            </a:pPr>
            <a:r>
              <a:rPr lang="en-US" dirty="0"/>
              <a:t>Locally, tick testing is not performed by any service or agency in Maine but is offered at the University of Connecticut and the University of Massachusetts at Amherst Cooperative Extension.</a:t>
            </a:r>
          </a:p>
          <a:p>
            <a:endParaRPr lang="en-US" dirty="0"/>
          </a:p>
          <a:p>
            <a:endParaRPr lang="en-US" dirty="0"/>
          </a:p>
        </p:txBody>
      </p:sp>
      <p:sp>
        <p:nvSpPr>
          <p:cNvPr id="4" name="Slide Number Placeholder 3"/>
          <p:cNvSpPr>
            <a:spLocks noGrp="1"/>
          </p:cNvSpPr>
          <p:nvPr>
            <p:ph type="sldNum" sz="quarter" idx="10"/>
          </p:nvPr>
        </p:nvSpPr>
        <p:spPr/>
        <p:txBody>
          <a:bodyPr/>
          <a:lstStyle/>
          <a:p>
            <a:fld id="{869B075C-CBE1-4698-B702-04912D7E948B}" type="slidenum">
              <a:rPr lang="en-US" smtClean="0"/>
              <a:t>36</a:t>
            </a:fld>
            <a:endParaRPr lang="en-US"/>
          </a:p>
        </p:txBody>
      </p:sp>
    </p:spTree>
    <p:extLst>
      <p:ext uri="{BB962C8B-B14F-4D97-AF65-F5344CB8AC3E}">
        <p14:creationId xmlns:p14="http://schemas.microsoft.com/office/powerpoint/2010/main" val="266748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dirty="0"/>
              <a:t>This slide demonstrates the size of a deer tick nymph, attached to a person.</a:t>
            </a:r>
          </a:p>
          <a:p>
            <a:pPr>
              <a:spcBef>
                <a:spcPct val="0"/>
              </a:spcBef>
            </a:pPr>
            <a:endParaRPr lang="en-US" dirty="0"/>
          </a:p>
          <a:p>
            <a:pPr>
              <a:spcBef>
                <a:spcPct val="0"/>
              </a:spcBef>
            </a:pPr>
            <a:r>
              <a:rPr lang="en-US" dirty="0"/>
              <a:t>Note that many people, when bitten by a deer tick, will quickly develop a raised, red area </a:t>
            </a:r>
            <a:r>
              <a:rPr lang="en-US" u="sng" dirty="0"/>
              <a:t>at the site of the bite</a:t>
            </a:r>
            <a:r>
              <a:rPr lang="en-US" dirty="0"/>
              <a:t>. This red area is not the ‘bulls eye rash’ associated with Lyme disease but just a reaction to the tick bite and nothing to do with Lyme disease or other tick-borne diseases. </a:t>
            </a:r>
          </a:p>
          <a:p>
            <a:pPr>
              <a:spcBef>
                <a:spcPct val="0"/>
              </a:spcBef>
            </a:pPr>
            <a:r>
              <a:rPr lang="en-US" dirty="0"/>
              <a:t>Depending on the person’s individual sensitivity, the red area may be apparent and remain itchy for several days after removing the tick.</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292623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Black legged ticks </a:t>
            </a:r>
            <a:r>
              <a:rPr lang="en-US" i="1" dirty="0" err="1"/>
              <a:t>Ixodes</a:t>
            </a:r>
            <a:r>
              <a:rPr lang="en-US" i="1" dirty="0"/>
              <a:t> </a:t>
            </a:r>
            <a:r>
              <a:rPr lang="en-US" i="1" dirty="0" err="1"/>
              <a:t>scapularis</a:t>
            </a:r>
            <a:r>
              <a:rPr lang="en-US" dirty="0"/>
              <a:t> are the vector for three diseases in Maine: Lyme disease, anaplasmosis, and babesiosis.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http://mmcri.org/ns/?page_id=3618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https://extension.umaine.edu/ipm/tickid/maine-tick-species/deer-tick-or-black-legged-tick/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https://extension.umaine.edu/ipm/tickid/maine-tick-species/american-dog-tick/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https://extension.umaine.edu/ticks/maine-ticks/woodchuck-tick/</a:t>
            </a:r>
          </a:p>
          <a:p>
            <a:endParaRPr lang="en-US" dirty="0"/>
          </a:p>
        </p:txBody>
      </p:sp>
      <p:sp>
        <p:nvSpPr>
          <p:cNvPr id="4" name="Slide Number Placeholder 3"/>
          <p:cNvSpPr>
            <a:spLocks noGrp="1"/>
          </p:cNvSpPr>
          <p:nvPr>
            <p:ph type="sldNum" sz="quarter" idx="10"/>
          </p:nvPr>
        </p:nvSpPr>
        <p:spPr/>
        <p:txBody>
          <a:bodyPr/>
          <a:lstStyle/>
          <a:p>
            <a:fld id="{869B075C-CBE1-4698-B702-04912D7E948B}" type="slidenum">
              <a:rPr lang="en-US" smtClean="0"/>
              <a:t>7</a:t>
            </a:fld>
            <a:endParaRPr lang="en-US"/>
          </a:p>
        </p:txBody>
      </p:sp>
    </p:spTree>
    <p:extLst>
      <p:ext uri="{BB962C8B-B14F-4D97-AF65-F5344CB8AC3E}">
        <p14:creationId xmlns:p14="http://schemas.microsoft.com/office/powerpoint/2010/main" val="325876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76016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dirty="0"/>
              <a:t>Deer ticks prefer protective environments, especially forests and forest edges. </a:t>
            </a:r>
          </a:p>
          <a:p>
            <a:pPr>
              <a:spcBef>
                <a:spcPct val="0"/>
              </a:spcBef>
            </a:pPr>
            <a:r>
              <a:rPr lang="en-US" dirty="0"/>
              <a:t>They are usually more abundant in forests with deciduous trees such as oaks and maples, that provide a dense leaf litter refuge for them during extremes of weather (summer droughts, for example).</a:t>
            </a:r>
          </a:p>
          <a:p>
            <a:pPr>
              <a:spcBef>
                <a:spcPct val="0"/>
              </a:spcBef>
            </a:pPr>
            <a:r>
              <a:rPr lang="en-US" dirty="0"/>
              <a:t>Deer ticks are also found in habitats with brushy thickets, which provide cover and food for the hosts of a tick, such as deer, mice, and birds. The shrub layer present here also protects the ticks from the </a:t>
            </a:r>
            <a:r>
              <a:rPr lang="en-US" dirty="0" err="1"/>
              <a:t>dessicating</a:t>
            </a:r>
            <a:r>
              <a:rPr lang="en-US" dirty="0"/>
              <a:t> (drying) properties of the sun and wind.</a:t>
            </a:r>
          </a:p>
          <a:p>
            <a:pPr>
              <a:spcBef>
                <a:spcPct val="0"/>
              </a:spcBef>
            </a:pPr>
            <a:endParaRPr lang="en-US" dirty="0"/>
          </a:p>
          <a:p>
            <a:pPr>
              <a:spcBef>
                <a:spcPct val="0"/>
              </a:spcBef>
            </a:pPr>
            <a:r>
              <a:rPr lang="en-US" dirty="0"/>
              <a:t>These examples show areas unsuitable for deer ticks, there is no protection for the ticks from the sun and wind.</a:t>
            </a:r>
          </a:p>
          <a:p>
            <a:pPr>
              <a:spcBef>
                <a:spcPct val="0"/>
              </a:spcBef>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237400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Map. Number of deer ticks (</a:t>
            </a:r>
            <a:r>
              <a:rPr lang="en-US" i="1" dirty="0" err="1"/>
              <a:t>Ixodes</a:t>
            </a:r>
            <a:r>
              <a:rPr lang="en-US" i="1" dirty="0"/>
              <a:t> </a:t>
            </a:r>
            <a:r>
              <a:rPr lang="en-US" i="1" dirty="0" err="1"/>
              <a:t>scapularis</a:t>
            </a:r>
            <a:r>
              <a:rPr lang="en-US" dirty="0"/>
              <a:t>) submitted to the Maine Medical Center Research Institute (MMCRI) from 1989-2000 (left) and 2001-2013 (right). </a:t>
            </a:r>
          </a:p>
          <a:p>
            <a:pPr marL="171450" indent="-171450">
              <a:buFont typeface="Arial" panose="020B0604020202020204" pitchFamily="34" charset="0"/>
              <a:buChar char="•"/>
            </a:pPr>
            <a:r>
              <a:rPr lang="en-US" dirty="0"/>
              <a:t>Tickborne disease data from the Maine Environmental Public Health Tracking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solidFill>
                  <a:schemeClr val="tx2"/>
                </a:solidFill>
              </a:rPr>
              <a:t>Ixodes</a:t>
            </a:r>
            <a:r>
              <a:rPr lang="en-US" i="1" dirty="0">
                <a:solidFill>
                  <a:schemeClr val="tx2"/>
                </a:solidFill>
              </a:rPr>
              <a:t> </a:t>
            </a:r>
            <a:r>
              <a:rPr lang="en-US" i="1" dirty="0" err="1">
                <a:solidFill>
                  <a:schemeClr val="tx2"/>
                </a:solidFill>
              </a:rPr>
              <a:t>scapularis</a:t>
            </a:r>
            <a:r>
              <a:rPr lang="en-US" i="1" dirty="0">
                <a:solidFill>
                  <a:schemeClr val="tx2"/>
                </a:solidFill>
              </a:rPr>
              <a:t> </a:t>
            </a:r>
            <a:r>
              <a:rPr lang="en-US" dirty="0">
                <a:solidFill>
                  <a:schemeClr val="tx2"/>
                </a:solidFill>
              </a:rPr>
              <a:t>distribution monitored by a tick submission program through MMCRI and the Maine Forest Service. 1989- present i</a:t>
            </a:r>
            <a:r>
              <a:rPr lang="en-US" dirty="0"/>
              <a:t>n Maine, deer ticks began to be noticed in the mid 1980’s along the southern coast but have now spread into many of the interior counties of Maine and the </a:t>
            </a:r>
            <a:r>
              <a:rPr lang="en-US" dirty="0" err="1"/>
              <a:t>Downeast</a:t>
            </a:r>
            <a:r>
              <a:rPr lang="en-US" dirty="0"/>
              <a:t> area. In the last few years, they have also been found in Aroostook County in small numbers. </a:t>
            </a:r>
          </a:p>
          <a:p>
            <a:endParaRPr lang="en-US" dirty="0"/>
          </a:p>
          <a:p>
            <a:r>
              <a:rPr lang="en-US" dirty="0"/>
              <a:t>***After 2013, we changed to a new tick surveillance service? Is that right?***</a:t>
            </a:r>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176634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lifecycle of </a:t>
            </a:r>
            <a:r>
              <a:rPr lang="en-US" sz="1200" b="0" i="1" kern="1200" dirty="0" err="1">
                <a:solidFill>
                  <a:schemeClr val="tx1"/>
                </a:solidFill>
                <a:effectLst/>
                <a:latin typeface="+mn-lt"/>
                <a:ea typeface="+mn-ea"/>
                <a:cs typeface="+mn-cs"/>
              </a:rPr>
              <a:t>Ixodes</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scapularis</a:t>
            </a:r>
            <a:r>
              <a:rPr lang="en-US" sz="1200" b="0" i="0" kern="1200" dirty="0">
                <a:solidFill>
                  <a:schemeClr val="tx1"/>
                </a:solidFill>
                <a:effectLst/>
                <a:latin typeface="+mn-lt"/>
                <a:ea typeface="+mn-ea"/>
                <a:cs typeface="+mn-cs"/>
              </a:rPr>
              <a:t> ticks generally lasts two years. During this time, they go through four life stages: egg, larva, nymph, and adult. After the eggs hatch, the ticks must have a blood meal at every stage to survive. Blacklegged ticks can feed from mammals, birds, reptiles, and amphibians. The ticks need a new host at each stage of their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https://www.cdc.gov/ticks/life_cycle_and_hosts.html</a:t>
            </a:r>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91038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8ECF8-2173-4C63-89CC-9A13471546E1}"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41416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8ECF8-2173-4C63-89CC-9A13471546E1}"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303550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8ECF8-2173-4C63-89CC-9A13471546E1}"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26956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8ECF8-2173-4C63-89CC-9A13471546E1}"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386822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8ECF8-2173-4C63-89CC-9A13471546E1}"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286914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8ECF8-2173-4C63-89CC-9A13471546E1}"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248418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8ECF8-2173-4C63-89CC-9A13471546E1}"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137167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18ECF8-2173-4C63-89CC-9A13471546E1}"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249081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8ECF8-2173-4C63-89CC-9A13471546E1}"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341384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8ECF8-2173-4C63-89CC-9A13471546E1}"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326825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8ECF8-2173-4C63-89CC-9A13471546E1}"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EB09F-05FC-4BAD-8A87-B5E3585E633F}" type="slidenum">
              <a:rPr lang="en-US" smtClean="0"/>
              <a:t>‹#›</a:t>
            </a:fld>
            <a:endParaRPr lang="en-US"/>
          </a:p>
        </p:txBody>
      </p:sp>
    </p:spTree>
    <p:extLst>
      <p:ext uri="{BB962C8B-B14F-4D97-AF65-F5344CB8AC3E}">
        <p14:creationId xmlns:p14="http://schemas.microsoft.com/office/powerpoint/2010/main" val="294014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8ECF8-2173-4C63-89CC-9A13471546E1}" type="datetimeFigureOut">
              <a:rPr lang="en-US" smtClean="0"/>
              <a:t>6/13/2019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EB09F-05FC-4BAD-8A87-B5E3585E633F}" type="slidenum">
              <a:rPr lang="en-US" smtClean="0"/>
              <a:t>‹#›</a:t>
            </a:fld>
            <a:endParaRPr lang="en-US"/>
          </a:p>
        </p:txBody>
      </p:sp>
    </p:spTree>
    <p:extLst>
      <p:ext uri="{BB962C8B-B14F-4D97-AF65-F5344CB8AC3E}">
        <p14:creationId xmlns:p14="http://schemas.microsoft.com/office/powerpoint/2010/main" val="181897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14/relationships/chartEx" Target="../charts/chartEx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0.png"/><Relationship Id="rId2" Type="http://schemas.microsoft.com/office/2014/relationships/chartEx" Target="../charts/chartEx2.xml"/><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14/relationships/chartEx" Target="../charts/chartEx3.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icks.maine.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 y="1019908"/>
            <a:ext cx="9143999" cy="1324707"/>
          </a:xfrm>
          <a:solidFill>
            <a:srgbClr val="004D80"/>
          </a:solidFill>
        </p:spPr>
        <p:txBody>
          <a:bodyPr anchor="ctr">
            <a:noAutofit/>
          </a:bodyPr>
          <a:lstStyle/>
          <a:p>
            <a:r>
              <a:rPr lang="en-US" sz="4800" dirty="0" err="1">
                <a:solidFill>
                  <a:schemeClr val="bg1"/>
                </a:solidFill>
                <a:latin typeface="Times New Roman" panose="02020603050405020304" pitchFamily="18" charset="0"/>
                <a:cs typeface="Times New Roman" panose="02020603050405020304" pitchFamily="18" charset="0"/>
              </a:rPr>
              <a:t>Vectorborne</a:t>
            </a:r>
            <a:r>
              <a:rPr lang="en-US" sz="4800" dirty="0">
                <a:solidFill>
                  <a:schemeClr val="bg1"/>
                </a:solidFill>
                <a:latin typeface="Times New Roman" panose="02020603050405020304" pitchFamily="18" charset="0"/>
                <a:cs typeface="Times New Roman" panose="02020603050405020304" pitchFamily="18" charset="0"/>
              </a:rPr>
              <a:t> Diseases – Maine, 2019</a:t>
            </a:r>
          </a:p>
        </p:txBody>
      </p:sp>
      <p:sp>
        <p:nvSpPr>
          <p:cNvPr id="3" name="Subtitle 2"/>
          <p:cNvSpPr>
            <a:spLocks noGrp="1"/>
          </p:cNvSpPr>
          <p:nvPr>
            <p:ph type="subTitle" idx="1"/>
          </p:nvPr>
        </p:nvSpPr>
        <p:spPr>
          <a:xfrm>
            <a:off x="673430" y="2909459"/>
            <a:ext cx="7848600" cy="1672937"/>
          </a:xfrm>
        </p:spPr>
        <p:txBody>
          <a:bodyPr>
            <a:noAutofit/>
          </a:bodyPr>
          <a:lstStyle/>
          <a:p>
            <a:r>
              <a:rPr lang="en-US" sz="2000" i="1" dirty="0">
                <a:solidFill>
                  <a:schemeClr val="accent5">
                    <a:lumMod val="75000"/>
                  </a:schemeClr>
                </a:solidFill>
                <a:latin typeface="Times New Roman" panose="02020603050405020304" pitchFamily="18" charset="0"/>
                <a:cs typeface="Times New Roman" panose="02020603050405020304" pitchFamily="18" charset="0"/>
              </a:rPr>
              <a:t>Presented by:</a:t>
            </a:r>
          </a:p>
          <a:p>
            <a:r>
              <a:rPr lang="en-US" sz="2000" b="1" dirty="0">
                <a:solidFill>
                  <a:schemeClr val="accent5">
                    <a:lumMod val="75000"/>
                  </a:schemeClr>
                </a:solidFill>
                <a:latin typeface="Times New Roman" panose="02020603050405020304" pitchFamily="18" charset="0"/>
                <a:cs typeface="Times New Roman" panose="02020603050405020304" pitchFamily="18" charset="0"/>
              </a:rPr>
              <a:t>Maine Center for Disease Control and Prevention</a:t>
            </a:r>
          </a:p>
          <a:p>
            <a:r>
              <a:rPr lang="en-US" sz="2000" i="1" dirty="0">
                <a:solidFill>
                  <a:schemeClr val="accent5">
                    <a:lumMod val="75000"/>
                  </a:schemeClr>
                </a:solidFill>
                <a:latin typeface="Times New Roman" panose="02020603050405020304" pitchFamily="18" charset="0"/>
                <a:cs typeface="Times New Roman" panose="02020603050405020304" pitchFamily="18" charset="0"/>
              </a:rPr>
              <a:t>In cooperation with</a:t>
            </a:r>
          </a:p>
          <a:p>
            <a:r>
              <a:rPr lang="en-US" sz="2000" b="1" dirty="0">
                <a:solidFill>
                  <a:schemeClr val="accent5">
                    <a:lumMod val="75000"/>
                  </a:schemeClr>
                </a:solidFill>
                <a:latin typeface="Times New Roman" panose="02020603050405020304" pitchFamily="18" charset="0"/>
                <a:cs typeface="Times New Roman" panose="02020603050405020304" pitchFamily="18" charset="0"/>
              </a:rPr>
              <a:t>The Maine Medical Center Research Institute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236" y="4876806"/>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Deer Tick Distribution</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dirty="0">
              <a:solidFill>
                <a:prstClr val="black">
                  <a:tint val="75000"/>
                </a:prstClr>
              </a:solidFill>
            </a:endParaRPr>
          </a:p>
        </p:txBody>
      </p:sp>
      <p:pic>
        <p:nvPicPr>
          <p:cNvPr id="11" name="Picture 10">
            <a:extLst>
              <a:ext uri="{FF2B5EF4-FFF2-40B4-BE49-F238E27FC236}">
                <a16:creationId xmlns:a16="http://schemas.microsoft.com/office/drawing/2014/main" id="{A3C2692B-C422-4948-A37D-D1A6AFF64421}"/>
              </a:ext>
            </a:extLst>
          </p:cNvPr>
          <p:cNvPicPr>
            <a:picLocks noChangeAspect="1"/>
          </p:cNvPicPr>
          <p:nvPr/>
        </p:nvPicPr>
        <p:blipFill>
          <a:blip r:embed="rId3"/>
          <a:stretch>
            <a:fillRect/>
          </a:stretch>
        </p:blipFill>
        <p:spPr>
          <a:xfrm>
            <a:off x="861895" y="1279545"/>
            <a:ext cx="3052082" cy="5075980"/>
          </a:xfrm>
          <a:prstGeom prst="rect">
            <a:avLst/>
          </a:prstGeom>
        </p:spPr>
      </p:pic>
      <p:pic>
        <p:nvPicPr>
          <p:cNvPr id="12" name="Picture 11">
            <a:extLst>
              <a:ext uri="{FF2B5EF4-FFF2-40B4-BE49-F238E27FC236}">
                <a16:creationId xmlns:a16="http://schemas.microsoft.com/office/drawing/2014/main" id="{494B8376-52C0-4679-9070-E33E0C61D503}"/>
              </a:ext>
            </a:extLst>
          </p:cNvPr>
          <p:cNvPicPr>
            <a:picLocks noChangeAspect="1"/>
          </p:cNvPicPr>
          <p:nvPr/>
        </p:nvPicPr>
        <p:blipFill>
          <a:blip r:embed="rId4"/>
          <a:stretch>
            <a:fillRect/>
          </a:stretch>
        </p:blipFill>
        <p:spPr>
          <a:xfrm>
            <a:off x="5141341" y="1279545"/>
            <a:ext cx="2988364" cy="5075980"/>
          </a:xfrm>
          <a:prstGeom prst="rect">
            <a:avLst/>
          </a:prstGeom>
        </p:spPr>
      </p:pic>
      <p:sp>
        <p:nvSpPr>
          <p:cNvPr id="3" name="Rectangle 2">
            <a:extLst>
              <a:ext uri="{FF2B5EF4-FFF2-40B4-BE49-F238E27FC236}">
                <a16:creationId xmlns:a16="http://schemas.microsoft.com/office/drawing/2014/main" id="{14E3626C-11B4-432E-8B70-C41CEAF02E4B}"/>
              </a:ext>
            </a:extLst>
          </p:cNvPr>
          <p:cNvSpPr/>
          <p:nvPr/>
        </p:nvSpPr>
        <p:spPr>
          <a:xfrm>
            <a:off x="4" y="6442502"/>
            <a:ext cx="1631373" cy="415498"/>
          </a:xfrm>
          <a:prstGeom prst="rect">
            <a:avLst/>
          </a:prstGeom>
        </p:spPr>
        <p:txBody>
          <a:bodyPr wrap="square">
            <a:spAutoFit/>
          </a:bodyPr>
          <a:lstStyle/>
          <a:p>
            <a:r>
              <a:rPr lang="en-US" sz="1050" dirty="0">
                <a:latin typeface="Times New Roman" panose="02020603050405020304" pitchFamily="18" charset="0"/>
                <a:cs typeface="Times New Roman" panose="02020603050405020304" pitchFamily="18" charset="0"/>
              </a:rPr>
              <a:t>Maps provided by the Maine Tracking Network.</a:t>
            </a:r>
          </a:p>
        </p:txBody>
      </p:sp>
    </p:spTree>
    <p:extLst>
      <p:ext uri="{BB962C8B-B14F-4D97-AF65-F5344CB8AC3E}">
        <p14:creationId xmlns:p14="http://schemas.microsoft.com/office/powerpoint/2010/main" val="313361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79"/>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Tick Lifecycle</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11</a:t>
            </a:fld>
            <a:endParaRPr lang="en-US" dirty="0">
              <a:solidFill>
                <a:prstClr val="black">
                  <a:tint val="75000"/>
                </a:prstClr>
              </a:solidFill>
            </a:endParaRPr>
          </a:p>
        </p:txBody>
      </p:sp>
      <p:sp>
        <p:nvSpPr>
          <p:cNvPr id="6" name="Rectangle 5">
            <a:extLst>
              <a:ext uri="{FF2B5EF4-FFF2-40B4-BE49-F238E27FC236}">
                <a16:creationId xmlns:a16="http://schemas.microsoft.com/office/drawing/2014/main" id="{54CD8326-015E-426B-9BA2-94413425998B}"/>
              </a:ext>
            </a:extLst>
          </p:cNvPr>
          <p:cNvSpPr/>
          <p:nvPr/>
        </p:nvSpPr>
        <p:spPr>
          <a:xfrm>
            <a:off x="87091" y="6356351"/>
            <a:ext cx="1371599" cy="415498"/>
          </a:xfrm>
          <a:prstGeom prst="rect">
            <a:avLst/>
          </a:prstGeom>
        </p:spPr>
        <p:txBody>
          <a:bodyPr wrap="square">
            <a:spAutoFit/>
          </a:bodyPr>
          <a:lstStyle/>
          <a:p>
            <a:r>
              <a:rPr lang="en-US" sz="1050" dirty="0">
                <a:latin typeface="Times New Roman" panose="02020603050405020304" pitchFamily="18" charset="0"/>
                <a:cs typeface="Times New Roman" panose="02020603050405020304" pitchFamily="18" charset="0"/>
              </a:rPr>
              <a:t>Deer Tick lifecycle. Courtesy of US CDC.</a:t>
            </a:r>
          </a:p>
        </p:txBody>
      </p:sp>
      <p:pic>
        <p:nvPicPr>
          <p:cNvPr id="2050" name="Picture 2" descr="Ixodes scapularis typically lays eggs in the spring. These hatch into larva in summer. The following spring, nymphs feed and then molt into adults later in the fall. Adults females will seek a blood meal and lay eggs the following spring, completing the lifecycle.">
            <a:extLst>
              <a:ext uri="{FF2B5EF4-FFF2-40B4-BE49-F238E27FC236}">
                <a16:creationId xmlns:a16="http://schemas.microsoft.com/office/drawing/2014/main" id="{4E3B3B67-305E-4FA3-A20A-32E5BA88F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77" y="1101970"/>
            <a:ext cx="7244861" cy="525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40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79"/>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Weekly Deer Tick Submissions: 1989-2010</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8" name="Picture 6">
            <a:extLst>
              <a:ext uri="{FF2B5EF4-FFF2-40B4-BE49-F238E27FC236}">
                <a16:creationId xmlns:a16="http://schemas.microsoft.com/office/drawing/2014/main" id="{EAC8C10B-9CB0-4526-AB1D-8D62276E208C}"/>
              </a:ext>
            </a:extLst>
          </p:cNvPr>
          <p:cNvPicPr>
            <a:picLocks noGrp="1" noChangeAspect="1" noChangeArrowheads="1"/>
          </p:cNvPicPr>
          <p:nvPr>
            <p:ph idx="1"/>
          </p:nvPr>
        </p:nvPicPr>
        <p:blipFill>
          <a:blip r:embed="rId3"/>
          <a:srcRect/>
          <a:stretch>
            <a:fillRect/>
          </a:stretch>
        </p:blipFill>
        <p:spPr bwMode="auto">
          <a:xfrm>
            <a:off x="1277815" y="1124353"/>
            <a:ext cx="5978770" cy="5124047"/>
          </a:xfrm>
          <a:prstGeom prst="rect">
            <a:avLst/>
          </a:prstGeom>
          <a:ln>
            <a:noFill/>
            <a:headEnd/>
            <a:tailEnd/>
          </a:ln>
        </p:spPr>
        <p:style>
          <a:lnRef idx="1">
            <a:schemeClr val="accent3"/>
          </a:lnRef>
          <a:fillRef idx="2">
            <a:schemeClr val="accent3"/>
          </a:fillRef>
          <a:effectRef idx="1">
            <a:schemeClr val="accent3"/>
          </a:effectRef>
          <a:fontRef idx="minor">
            <a:schemeClr val="dk1"/>
          </a:fontRef>
        </p:style>
      </p:pic>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95435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308" y="1697520"/>
            <a:ext cx="3704491" cy="4263724"/>
          </a:xfrm>
        </p:spPr>
        <p:txBody>
          <a:bodyPr>
            <a:noAutofit/>
          </a:bodyPr>
          <a:lstStyle/>
          <a:p>
            <a:pPr>
              <a:defRPr/>
            </a:pPr>
            <a:r>
              <a:rPr lang="en-US" sz="2400" dirty="0">
                <a:latin typeface="Times New Roman" panose="02020603050405020304" pitchFamily="18" charset="0"/>
                <a:cs typeface="Times New Roman" panose="02020603050405020304" pitchFamily="18" charset="0"/>
              </a:rPr>
              <a:t>Barbed hypostome</a:t>
            </a:r>
          </a:p>
          <a:p>
            <a:pPr marL="731513" lvl="1" indent="-274313">
              <a:defRPr/>
            </a:pPr>
            <a:r>
              <a:rPr lang="en-US" sz="2000" dirty="0">
                <a:latin typeface="Times New Roman" panose="02020603050405020304" pitchFamily="18" charset="0"/>
                <a:cs typeface="Times New Roman" panose="02020603050405020304" pitchFamily="18" charset="0"/>
              </a:rPr>
              <a:t>Harpoon-like structure allows tick to anchor in place</a:t>
            </a:r>
          </a:p>
          <a:p>
            <a:pPr marL="0" indent="0">
              <a:buNone/>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Ticks secrete an anesthesia and anticoagulant when biting</a:t>
            </a:r>
          </a:p>
          <a:p>
            <a:pPr marL="731513" lvl="1" indent="-274313">
              <a:defRPr/>
            </a:pPr>
            <a:r>
              <a:rPr lang="en-US" sz="2000" dirty="0">
                <a:latin typeface="Times New Roman" panose="02020603050405020304" pitchFamily="18" charset="0"/>
                <a:cs typeface="Times New Roman" panose="02020603050405020304" pitchFamily="18" charset="0"/>
              </a:rPr>
              <a:t>Anesthesia makes the bite painless</a:t>
            </a:r>
          </a:p>
          <a:p>
            <a:pPr marL="731513" lvl="1" indent="-274313">
              <a:defRPr/>
            </a:pPr>
            <a:r>
              <a:rPr lang="en-US" sz="2000" dirty="0">
                <a:latin typeface="Times New Roman" panose="02020603050405020304" pitchFamily="18" charset="0"/>
                <a:cs typeface="Times New Roman" panose="02020603050405020304" pitchFamily="18" charset="0"/>
              </a:rPr>
              <a:t>Anticoagulant prevents blood from clotting</a:t>
            </a: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dirty="0">
              <a:solidFill>
                <a:prstClr val="black">
                  <a:tint val="75000"/>
                </a:prstClr>
              </a:solidFill>
            </a:endParaRPr>
          </a:p>
        </p:txBody>
      </p:sp>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Tick Bite</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6" name="Picture 4" descr="mdeertick">
            <a:extLst>
              <a:ext uri="{FF2B5EF4-FFF2-40B4-BE49-F238E27FC236}">
                <a16:creationId xmlns:a16="http://schemas.microsoft.com/office/drawing/2014/main" id="{80DCF9B2-0D46-46C8-AE0F-AD014E55399F}"/>
              </a:ext>
            </a:extLst>
          </p:cNvPr>
          <p:cNvPicPr>
            <a:picLocks noChangeAspect="1" noChangeArrowheads="1"/>
          </p:cNvPicPr>
          <p:nvPr/>
        </p:nvPicPr>
        <p:blipFill>
          <a:blip r:embed="rId3"/>
          <a:srcRect/>
          <a:stretch>
            <a:fillRect/>
          </a:stretch>
        </p:blipFill>
        <p:spPr>
          <a:xfrm>
            <a:off x="4383473" y="1905796"/>
            <a:ext cx="4382637" cy="3207085"/>
          </a:xfrm>
          <a:prstGeom prst="rect">
            <a:avLst/>
          </a:prstGeom>
        </p:spPr>
      </p:pic>
      <p:sp>
        <p:nvSpPr>
          <p:cNvPr id="8" name="Rectangle 7">
            <a:extLst>
              <a:ext uri="{FF2B5EF4-FFF2-40B4-BE49-F238E27FC236}">
                <a16:creationId xmlns:a16="http://schemas.microsoft.com/office/drawing/2014/main" id="{B8AD9C6B-662A-4180-9897-0557D9D6DAA2}"/>
              </a:ext>
            </a:extLst>
          </p:cNvPr>
          <p:cNvSpPr/>
          <p:nvPr/>
        </p:nvSpPr>
        <p:spPr>
          <a:xfrm>
            <a:off x="4327303" y="5112881"/>
            <a:ext cx="4494968" cy="646331"/>
          </a:xfrm>
          <a:prstGeom prst="rect">
            <a:avLst/>
          </a:prstGeom>
        </p:spPr>
        <p:txBody>
          <a:bodyPr wrap="square">
            <a:spAutoFit/>
          </a:bodyPr>
          <a:lstStyle/>
          <a:p>
            <a:pPr>
              <a:defRPr/>
            </a:pPr>
            <a:r>
              <a:rPr lang="en-US" sz="1200" dirty="0">
                <a:solidFill>
                  <a:prstClr val="black"/>
                </a:solidFill>
                <a:latin typeface="Candara" pitchFamily="34" charset="0"/>
              </a:rPr>
              <a:t>Scanning Electron </a:t>
            </a:r>
            <a:r>
              <a:rPr lang="en-US" sz="1200" dirty="0" err="1">
                <a:solidFill>
                  <a:prstClr val="black"/>
                </a:solidFill>
                <a:latin typeface="Candara" pitchFamily="34" charset="0"/>
              </a:rPr>
              <a:t>Microcope</a:t>
            </a:r>
            <a:r>
              <a:rPr lang="en-US" sz="1200" dirty="0">
                <a:solidFill>
                  <a:prstClr val="black"/>
                </a:solidFill>
                <a:latin typeface="Candara" pitchFamily="34" charset="0"/>
              </a:rPr>
              <a:t> (SEM) image of a deer tick. Barbed hypostome shown in green. Courtesy of </a:t>
            </a:r>
            <a:r>
              <a:rPr lang="en-US" sz="1200" dirty="0" err="1">
                <a:solidFill>
                  <a:prstClr val="black"/>
                </a:solidFill>
                <a:latin typeface="Candara" pitchFamily="34" charset="0"/>
              </a:rPr>
              <a:t>MicroAngela</a:t>
            </a:r>
            <a:r>
              <a:rPr lang="en-US" sz="1200" dirty="0">
                <a:solidFill>
                  <a:prstClr val="black"/>
                </a:solidFill>
                <a:latin typeface="Candara" pitchFamily="34" charset="0"/>
              </a:rPr>
              <a:t>.</a:t>
            </a:r>
          </a:p>
        </p:txBody>
      </p:sp>
    </p:spTree>
    <p:extLst>
      <p:ext uri="{BB962C8B-B14F-4D97-AF65-F5344CB8AC3E}">
        <p14:creationId xmlns:p14="http://schemas.microsoft.com/office/powerpoint/2010/main" val="416320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194ED90-92D5-40B2-A0FD-C82A4BEB9657}"/>
              </a:ext>
            </a:extLst>
          </p:cNvPr>
          <p:cNvGraphicFramePr/>
          <p:nvPr>
            <p:extLst>
              <p:ext uri="{D42A27DB-BD31-4B8C-83A1-F6EECF244321}">
                <p14:modId xmlns:p14="http://schemas.microsoft.com/office/powerpoint/2010/main" val="54774812"/>
              </p:ext>
            </p:extLst>
          </p:nvPr>
        </p:nvGraphicFramePr>
        <p:xfrm>
          <a:off x="765367" y="2095254"/>
          <a:ext cx="6386193" cy="4280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a:extLst>
              <a:ext uri="{FF2B5EF4-FFF2-40B4-BE49-F238E27FC236}">
                <a16:creationId xmlns:a16="http://schemas.microsoft.com/office/drawing/2014/main" id="{CA74239E-6D9E-46DA-8CBF-F9B3EDCAAD4E}"/>
              </a:ext>
            </a:extLst>
          </p:cNvPr>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Tickborne Diseases in Maine</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64524AA-8995-4F14-B78B-8DD031650530}"/>
              </a:ext>
            </a:extLst>
          </p:cNvPr>
          <p:cNvSpPr/>
          <p:nvPr/>
        </p:nvSpPr>
        <p:spPr>
          <a:xfrm>
            <a:off x="7370625" y="3450674"/>
            <a:ext cx="1456851" cy="1569660"/>
          </a:xfrm>
          <a:prstGeom prst="rect">
            <a:avLst/>
          </a:prstGeom>
        </p:spPr>
        <p:txBody>
          <a:bodyPr wrap="square">
            <a:spAutoFit/>
          </a:bodyPr>
          <a:lstStyle/>
          <a:p>
            <a:pPr lvl="0"/>
            <a:r>
              <a:rPr lang="en-US" sz="1200" dirty="0">
                <a:latin typeface="Times New Roman" panose="02020603050405020304" pitchFamily="18" charset="0"/>
                <a:cs typeface="Times New Roman" panose="02020603050405020304" pitchFamily="18" charset="0"/>
              </a:rPr>
              <a:t>* Disease is not endemic in Maine</a:t>
            </a:r>
          </a:p>
          <a:p>
            <a:pPr lvl="0"/>
            <a:endParaRPr lang="en-US"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 Possible for disease to emerge in Maine in the future (cases that do occur are often imported)</a:t>
            </a:r>
            <a:endParaRPr lang="en-US" sz="1200" dirty="0"/>
          </a:p>
        </p:txBody>
      </p:sp>
      <p:sp>
        <p:nvSpPr>
          <p:cNvPr id="7" name="Rectangle: Rounded Corners 6">
            <a:extLst>
              <a:ext uri="{FF2B5EF4-FFF2-40B4-BE49-F238E27FC236}">
                <a16:creationId xmlns:a16="http://schemas.microsoft.com/office/drawing/2014/main" id="{ADE58038-CD9B-497B-AD50-442BDDFB7A98}"/>
              </a:ext>
            </a:extLst>
          </p:cNvPr>
          <p:cNvSpPr/>
          <p:nvPr/>
        </p:nvSpPr>
        <p:spPr>
          <a:xfrm>
            <a:off x="765367" y="1212646"/>
            <a:ext cx="7835698" cy="688275"/>
          </a:xfrm>
          <a:prstGeom prst="roundRect">
            <a:avLst/>
          </a:prstGeom>
          <a:ln w="28575">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Anyone can get a tickborne disease, but people who spend time outdoors, children ages 5-14 years, and adults over the age of 65 years are at the highest risk.</a:t>
            </a:r>
          </a:p>
        </p:txBody>
      </p:sp>
    </p:spTree>
    <p:extLst>
      <p:ext uri="{BB962C8B-B14F-4D97-AF65-F5344CB8AC3E}">
        <p14:creationId xmlns:p14="http://schemas.microsoft.com/office/powerpoint/2010/main" val="4015091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Lyme Disease</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dirty="0">
              <a:solidFill>
                <a:prstClr val="black">
                  <a:tint val="75000"/>
                </a:prstClr>
              </a:solidFill>
            </a:endParaRPr>
          </a:p>
        </p:txBody>
      </p:sp>
      <p:pic>
        <p:nvPicPr>
          <p:cNvPr id="3105" name="Picture 3104">
            <a:extLst>
              <a:ext uri="{FF2B5EF4-FFF2-40B4-BE49-F238E27FC236}">
                <a16:creationId xmlns:a16="http://schemas.microsoft.com/office/drawing/2014/main" id="{54B8112B-D0FB-4649-8993-1505993A420C}"/>
              </a:ext>
            </a:extLst>
          </p:cNvPr>
          <p:cNvPicPr>
            <a:picLocks noChangeAspect="1"/>
          </p:cNvPicPr>
          <p:nvPr/>
        </p:nvPicPr>
        <p:blipFill>
          <a:blip r:embed="rId3"/>
          <a:stretch>
            <a:fillRect/>
          </a:stretch>
        </p:blipFill>
        <p:spPr>
          <a:xfrm>
            <a:off x="2478579" y="2400433"/>
            <a:ext cx="6251909" cy="1723701"/>
          </a:xfrm>
          <a:prstGeom prst="rect">
            <a:avLst/>
          </a:prstGeom>
        </p:spPr>
      </p:pic>
      <p:pic>
        <p:nvPicPr>
          <p:cNvPr id="3106" name="Picture 3105">
            <a:extLst>
              <a:ext uri="{FF2B5EF4-FFF2-40B4-BE49-F238E27FC236}">
                <a16:creationId xmlns:a16="http://schemas.microsoft.com/office/drawing/2014/main" id="{62CAD2FD-EF58-40DD-A447-DAEB6BF0E845}"/>
              </a:ext>
            </a:extLst>
          </p:cNvPr>
          <p:cNvPicPr>
            <a:picLocks noChangeAspect="1"/>
          </p:cNvPicPr>
          <p:nvPr/>
        </p:nvPicPr>
        <p:blipFill>
          <a:blip r:embed="rId4"/>
          <a:stretch>
            <a:fillRect/>
          </a:stretch>
        </p:blipFill>
        <p:spPr>
          <a:xfrm>
            <a:off x="2585293" y="4347748"/>
            <a:ext cx="6145195" cy="1799056"/>
          </a:xfrm>
          <a:prstGeom prst="rect">
            <a:avLst/>
          </a:prstGeom>
        </p:spPr>
      </p:pic>
      <p:sp>
        <p:nvSpPr>
          <p:cNvPr id="3111" name="Rectangle 3110">
            <a:extLst>
              <a:ext uri="{FF2B5EF4-FFF2-40B4-BE49-F238E27FC236}">
                <a16:creationId xmlns:a16="http://schemas.microsoft.com/office/drawing/2014/main" id="{F29BEFE6-5CEA-4B37-8BE7-BDEF593F9836}"/>
              </a:ext>
            </a:extLst>
          </p:cNvPr>
          <p:cNvSpPr/>
          <p:nvPr/>
        </p:nvSpPr>
        <p:spPr>
          <a:xfrm>
            <a:off x="247930" y="2711627"/>
            <a:ext cx="1974448"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Early symptoms occur in first month after bite:</a:t>
            </a:r>
          </a:p>
        </p:txBody>
      </p:sp>
      <p:sp>
        <p:nvSpPr>
          <p:cNvPr id="3113" name="Rectangle 3112">
            <a:extLst>
              <a:ext uri="{FF2B5EF4-FFF2-40B4-BE49-F238E27FC236}">
                <a16:creationId xmlns:a16="http://schemas.microsoft.com/office/drawing/2014/main" id="{1A0C6BAD-3B59-42A9-B20C-CACA456A60D4}"/>
              </a:ext>
            </a:extLst>
          </p:cNvPr>
          <p:cNvSpPr/>
          <p:nvPr/>
        </p:nvSpPr>
        <p:spPr>
          <a:xfrm>
            <a:off x="229947" y="4347748"/>
            <a:ext cx="2278795" cy="1323439"/>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These symptoms may appear weeks to years after a bite if not treated early:</a:t>
            </a:r>
          </a:p>
        </p:txBody>
      </p:sp>
      <p:sp>
        <p:nvSpPr>
          <p:cNvPr id="9" name="TextBox 8">
            <a:extLst>
              <a:ext uri="{FF2B5EF4-FFF2-40B4-BE49-F238E27FC236}">
                <a16:creationId xmlns:a16="http://schemas.microsoft.com/office/drawing/2014/main" id="{13B5C458-78D7-48D8-82EA-0B596946BBB4}"/>
              </a:ext>
            </a:extLst>
          </p:cNvPr>
          <p:cNvSpPr txBox="1"/>
          <p:nvPr/>
        </p:nvSpPr>
        <p:spPr>
          <a:xfrm>
            <a:off x="162535" y="6377220"/>
            <a:ext cx="2145239" cy="276999"/>
          </a:xfrm>
          <a:prstGeom prst="rect">
            <a:avLst/>
          </a:prstGeom>
          <a:noFill/>
        </p:spPr>
        <p:txBody>
          <a:bodyPr wrap="square" rtlCol="0">
            <a:spAutoFit/>
          </a:bodyPr>
          <a:lstStyle/>
          <a:p>
            <a:pPr>
              <a:defRPr/>
            </a:pPr>
            <a:r>
              <a:rPr lang="en-US" sz="1200" i="1" dirty="0">
                <a:solidFill>
                  <a:prstClr val="black"/>
                </a:solidFill>
                <a:latin typeface="Times New Roman" panose="02020603050405020304" pitchFamily="18" charset="0"/>
                <a:cs typeface="Times New Roman" panose="02020603050405020304" pitchFamily="18" charset="0"/>
              </a:rPr>
              <a:t>Icons from www.flaticon.com</a:t>
            </a:r>
          </a:p>
        </p:txBody>
      </p:sp>
      <p:sp>
        <p:nvSpPr>
          <p:cNvPr id="10" name="Rectangle: Rounded Corners 9">
            <a:extLst>
              <a:ext uri="{FF2B5EF4-FFF2-40B4-BE49-F238E27FC236}">
                <a16:creationId xmlns:a16="http://schemas.microsoft.com/office/drawing/2014/main" id="{A181A410-0455-4BBD-889E-73CDD8F41E1F}"/>
              </a:ext>
            </a:extLst>
          </p:cNvPr>
          <p:cNvSpPr/>
          <p:nvPr/>
        </p:nvSpPr>
        <p:spPr>
          <a:xfrm>
            <a:off x="605696" y="1180063"/>
            <a:ext cx="7941995" cy="996756"/>
          </a:xfrm>
          <a:prstGeom prst="roundRect">
            <a:avLst/>
          </a:prstGeom>
          <a:solidFill>
            <a:schemeClr val="accent6">
              <a:lumMod val="40000"/>
              <a:lumOff val="60000"/>
            </a:schemeClr>
          </a:solidFill>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Lyme disease </a:t>
            </a:r>
            <a:r>
              <a:rPr lang="en-US" sz="2000" dirty="0">
                <a:latin typeface="Times New Roman" panose="02020603050405020304" pitchFamily="18" charset="0"/>
                <a:cs typeface="Times New Roman" panose="02020603050405020304" pitchFamily="18" charset="0"/>
              </a:rPr>
              <a:t>is caused by the bacteria </a:t>
            </a:r>
            <a:r>
              <a:rPr lang="en-US" sz="2000" i="1" dirty="0">
                <a:latin typeface="Times New Roman" panose="02020603050405020304" pitchFamily="18" charset="0"/>
                <a:cs typeface="Times New Roman" panose="02020603050405020304" pitchFamily="18" charset="0"/>
              </a:rPr>
              <a:t>Borrelia burgdorferi</a:t>
            </a:r>
            <a:r>
              <a:rPr lang="en-US" sz="2000" dirty="0">
                <a:latin typeface="Times New Roman" panose="02020603050405020304" pitchFamily="18" charset="0"/>
                <a:cs typeface="Times New Roman" panose="02020603050405020304" pitchFamily="18" charset="0"/>
              </a:rPr>
              <a:t>. To transmit the bacterium, ticks must feed for </a:t>
            </a:r>
            <a:r>
              <a:rPr lang="en-US" sz="2000" u="sng" dirty="0">
                <a:latin typeface="Times New Roman" panose="02020603050405020304" pitchFamily="18" charset="0"/>
                <a:cs typeface="Times New Roman" panose="02020603050405020304" pitchFamily="18" charset="0"/>
              </a:rPr>
              <a:t>at least</a:t>
            </a:r>
            <a:r>
              <a:rPr lang="en-US" sz="2000" dirty="0">
                <a:latin typeface="Times New Roman" panose="02020603050405020304" pitchFamily="18" charset="0"/>
                <a:cs typeface="Times New Roman" panose="02020603050405020304" pitchFamily="18" charset="0"/>
              </a:rPr>
              <a:t> 24 hours! Identify symptoms early. Lyme disease treatment is more effective the earlier it is started.</a:t>
            </a:r>
          </a:p>
        </p:txBody>
      </p:sp>
    </p:spTree>
    <p:extLst>
      <p:ext uri="{BB962C8B-B14F-4D97-AF65-F5344CB8AC3E}">
        <p14:creationId xmlns:p14="http://schemas.microsoft.com/office/powerpoint/2010/main" val="183858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79"/>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EM Rashes</a:t>
            </a: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latin typeface="Times New Roman" panose="02020603050405020304" pitchFamily="18" charset="0"/>
                <a:cs typeface="Times New Roman" panose="02020603050405020304" pitchFamily="18" charset="0"/>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latin typeface="Times New Roman" panose="02020603050405020304" pitchFamily="18" charset="0"/>
                <a:cs typeface="Times New Roman" panose="02020603050405020304" pitchFamily="18" charset="0"/>
              </a:rPr>
              <a:pPr/>
              <a:t>16</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45D189F-6949-468C-A24E-8DF1E554FE4D}"/>
              </a:ext>
            </a:extLst>
          </p:cNvPr>
          <p:cNvSpPr/>
          <p:nvPr/>
        </p:nvSpPr>
        <p:spPr>
          <a:xfrm>
            <a:off x="87091" y="6356351"/>
            <a:ext cx="1663650" cy="415498"/>
          </a:xfrm>
          <a:prstGeom prst="rect">
            <a:avLst/>
          </a:prstGeom>
        </p:spPr>
        <p:txBody>
          <a:bodyPr wrap="square">
            <a:spAutoFit/>
          </a:bodyPr>
          <a:lstStyle/>
          <a:p>
            <a:r>
              <a:rPr lang="en-US" sz="1050" dirty="0">
                <a:latin typeface="Times New Roman" panose="02020603050405020304" pitchFamily="18" charset="0"/>
                <a:cs typeface="Times New Roman" panose="02020603050405020304" pitchFamily="18" charset="0"/>
              </a:rPr>
              <a:t>Erythema </a:t>
            </a:r>
            <a:r>
              <a:rPr lang="en-US" sz="1050" dirty="0" err="1">
                <a:latin typeface="Times New Roman" panose="02020603050405020304" pitchFamily="18" charset="0"/>
                <a:cs typeface="Times New Roman" panose="02020603050405020304" pitchFamily="18" charset="0"/>
              </a:rPr>
              <a:t>Migrans</a:t>
            </a:r>
            <a:r>
              <a:rPr lang="en-US" sz="1050" dirty="0">
                <a:latin typeface="Times New Roman" panose="02020603050405020304" pitchFamily="18" charset="0"/>
                <a:cs typeface="Times New Roman" panose="02020603050405020304" pitchFamily="18" charset="0"/>
              </a:rPr>
              <a:t> Rashes.</a:t>
            </a:r>
          </a:p>
          <a:p>
            <a:r>
              <a:rPr lang="en-US" sz="1050" dirty="0">
                <a:latin typeface="Times New Roman" panose="02020603050405020304" pitchFamily="18" charset="0"/>
                <a:cs typeface="Times New Roman" panose="02020603050405020304" pitchFamily="18" charset="0"/>
              </a:rPr>
              <a:t>Courtesy of US CDC.</a:t>
            </a:r>
          </a:p>
        </p:txBody>
      </p:sp>
      <p:pic>
        <p:nvPicPr>
          <p:cNvPr id="2056" name="Picture 8" descr="Early disseminated Lyme disease; multiple red lesions with dusky centers">
            <a:extLst>
              <a:ext uri="{FF2B5EF4-FFF2-40B4-BE49-F238E27FC236}">
                <a16:creationId xmlns:a16="http://schemas.microsoft.com/office/drawing/2014/main" id="{F9157061-8E90-4A84-B602-20A6A30F7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1352871"/>
            <a:ext cx="2315504" cy="14419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of a large red oval-shaped rash on a person's torso.">
            <a:extLst>
              <a:ext uri="{FF2B5EF4-FFF2-40B4-BE49-F238E27FC236}">
                <a16:creationId xmlns:a16="http://schemas.microsoft.com/office/drawing/2014/main" id="{2EDA14B9-9B8E-4905-B268-A6E225545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811" y="3136719"/>
            <a:ext cx="2315504" cy="14419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of a circular red rash with central clearing on person's arm">
            <a:extLst>
              <a:ext uri="{FF2B5EF4-FFF2-40B4-BE49-F238E27FC236}">
                <a16:creationId xmlns:a16="http://schemas.microsoft.com/office/drawing/2014/main" id="{45D5D3E0-AC11-494A-8CC0-15C178CC7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950" y="3147869"/>
            <a:ext cx="2315504" cy="144192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luish hued circular rash on person's skin.">
            <a:extLst>
              <a:ext uri="{FF2B5EF4-FFF2-40B4-BE49-F238E27FC236}">
                <a16:creationId xmlns:a16="http://schemas.microsoft.com/office/drawing/2014/main" id="{EBF584A1-0331-4AEF-A4F2-43BC30090C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811" y="4913523"/>
            <a:ext cx="2315504" cy="14419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d-blue lesion with central clearing on back of knee">
            <a:extLst>
              <a:ext uri="{FF2B5EF4-FFF2-40B4-BE49-F238E27FC236}">
                <a16:creationId xmlns:a16="http://schemas.microsoft.com/office/drawing/2014/main" id="{2F4C60B0-F57B-4537-9FBA-C973CE7C6B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7950" y="4925972"/>
            <a:ext cx="2315504" cy="144192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of a red rash with a lesion on persons shoulder.">
            <a:extLst>
              <a:ext uri="{FF2B5EF4-FFF2-40B4-BE49-F238E27FC236}">
                <a16:creationId xmlns:a16="http://schemas.microsoft.com/office/drawing/2014/main" id="{47924D8E-168B-42A0-95D1-EF33EE7662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2811" y="1352872"/>
            <a:ext cx="2315504" cy="14419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descr="P:\My Documents\My Pictures\EM2.jpg">
            <a:extLst>
              <a:ext uri="{FF2B5EF4-FFF2-40B4-BE49-F238E27FC236}">
                <a16:creationId xmlns:a16="http://schemas.microsoft.com/office/drawing/2014/main" id="{02FE7BA2-89FF-49B5-A919-189F13B3CFC2}"/>
              </a:ext>
            </a:extLst>
          </p:cNvPr>
          <p:cNvPicPr>
            <a:picLocks noChangeAspect="1" noChangeArrowheads="1"/>
          </p:cNvPicPr>
          <p:nvPr/>
        </p:nvPicPr>
        <p:blipFill>
          <a:blip r:embed="rId9"/>
          <a:srcRect/>
          <a:stretch>
            <a:fillRect/>
          </a:stretch>
        </p:blipFill>
        <p:spPr bwMode="auto">
          <a:xfrm>
            <a:off x="373305" y="1693092"/>
            <a:ext cx="2787486" cy="3676724"/>
          </a:xfrm>
          <a:prstGeom prst="rect">
            <a:avLst/>
          </a:prstGeom>
          <a:ln>
            <a:noFill/>
          </a:ln>
          <a:effectLst/>
        </p:spPr>
      </p:pic>
      <p:sp>
        <p:nvSpPr>
          <p:cNvPr id="3" name="Rectangle 2">
            <a:extLst>
              <a:ext uri="{FF2B5EF4-FFF2-40B4-BE49-F238E27FC236}">
                <a16:creationId xmlns:a16="http://schemas.microsoft.com/office/drawing/2014/main" id="{763D9A99-743A-46DE-BC7C-308B539DF048}"/>
              </a:ext>
            </a:extLst>
          </p:cNvPr>
          <p:cNvSpPr/>
          <p:nvPr/>
        </p:nvSpPr>
        <p:spPr>
          <a:xfrm>
            <a:off x="286482" y="1344114"/>
            <a:ext cx="2961132" cy="369332"/>
          </a:xfrm>
          <a:prstGeom prst="rect">
            <a:avLst/>
          </a:prstGeom>
        </p:spPr>
        <p:txBody>
          <a:bodyPr wrap="none">
            <a:spAutoFit/>
          </a:bodyPr>
          <a:lstStyle/>
          <a:p>
            <a:r>
              <a:rPr lang="en-US" b="1" dirty="0">
                <a:solidFill>
                  <a:srgbClr val="000000"/>
                </a:solidFill>
                <a:latin typeface="Times New Roman" panose="02020603050405020304" pitchFamily="18" charset="0"/>
                <a:cs typeface="Times New Roman" panose="02020603050405020304" pitchFamily="18" charset="0"/>
              </a:rPr>
              <a:t>“Classic” Lyme disease rash</a:t>
            </a:r>
            <a:endParaRPr lang="en-US" b="1" i="0" dirty="0">
              <a:solidFill>
                <a:srgbClr val="000000"/>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E44BA96-C8AC-4147-A801-32168B28CD9B}"/>
              </a:ext>
            </a:extLst>
          </p:cNvPr>
          <p:cNvSpPr/>
          <p:nvPr/>
        </p:nvSpPr>
        <p:spPr>
          <a:xfrm>
            <a:off x="3564525" y="1141875"/>
            <a:ext cx="2432076" cy="276999"/>
          </a:xfrm>
          <a:prstGeom prst="rect">
            <a:avLst/>
          </a:prstGeom>
        </p:spPr>
        <p:txBody>
          <a:bodyPr wrap="none">
            <a:spAutoFit/>
          </a:bodyPr>
          <a:lstStyle/>
          <a:p>
            <a:r>
              <a:rPr lang="en-US" sz="1200" b="1" dirty="0">
                <a:solidFill>
                  <a:srgbClr val="000000"/>
                </a:solidFill>
                <a:latin typeface="Times New Roman" panose="02020603050405020304" pitchFamily="18" charset="0"/>
                <a:cs typeface="Times New Roman" panose="02020603050405020304" pitchFamily="18" charset="0"/>
              </a:rPr>
              <a:t>Expanding rash with central crust</a:t>
            </a:r>
            <a:endParaRPr lang="en-US" sz="1200" b="1" i="0" dirty="0">
              <a:solidFill>
                <a:srgbClr val="000000"/>
              </a:solidFill>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776CC04-F5BA-41A9-BA77-85F6A328FE6E}"/>
              </a:ext>
            </a:extLst>
          </p:cNvPr>
          <p:cNvSpPr/>
          <p:nvPr/>
        </p:nvSpPr>
        <p:spPr>
          <a:xfrm>
            <a:off x="6233531" y="1135584"/>
            <a:ext cx="2780186" cy="276999"/>
          </a:xfrm>
          <a:prstGeom prst="rect">
            <a:avLst/>
          </a:prstGeom>
        </p:spPr>
        <p:txBody>
          <a:bodyPr wrap="square">
            <a:spAutoFit/>
          </a:bodyPr>
          <a:lstStyle/>
          <a:p>
            <a:r>
              <a:rPr lang="en-US" sz="1200" b="1" dirty="0">
                <a:solidFill>
                  <a:srgbClr val="000000"/>
                </a:solidFill>
                <a:latin typeface="Times New Roman" panose="02020603050405020304" pitchFamily="18" charset="0"/>
                <a:cs typeface="Times New Roman" panose="02020603050405020304" pitchFamily="18" charset="0"/>
              </a:rPr>
              <a:t>Multiple rashes, disseminated infection</a:t>
            </a:r>
          </a:p>
        </p:txBody>
      </p:sp>
      <p:sp>
        <p:nvSpPr>
          <p:cNvPr id="11" name="Rectangle 10">
            <a:extLst>
              <a:ext uri="{FF2B5EF4-FFF2-40B4-BE49-F238E27FC236}">
                <a16:creationId xmlns:a16="http://schemas.microsoft.com/office/drawing/2014/main" id="{DEC7570C-A4CA-4A97-931E-AC69AE4A7AE5}"/>
              </a:ext>
            </a:extLst>
          </p:cNvPr>
          <p:cNvSpPr/>
          <p:nvPr/>
        </p:nvSpPr>
        <p:spPr>
          <a:xfrm>
            <a:off x="3868279" y="2918938"/>
            <a:ext cx="1908053" cy="276999"/>
          </a:xfrm>
          <a:prstGeom prst="rect">
            <a:avLst/>
          </a:prstGeom>
        </p:spPr>
        <p:txBody>
          <a:bodyPr wrap="square">
            <a:spAutoFit/>
          </a:bodyPr>
          <a:lstStyle/>
          <a:p>
            <a:r>
              <a:rPr lang="en-US" sz="1200" b="1" dirty="0">
                <a:solidFill>
                  <a:srgbClr val="000000"/>
                </a:solidFill>
                <a:latin typeface="Times New Roman" panose="02020603050405020304" pitchFamily="18" charset="0"/>
                <a:cs typeface="Times New Roman" panose="02020603050405020304" pitchFamily="18" charset="0"/>
              </a:rPr>
              <a:t>Red, oval plaque on trunk</a:t>
            </a:r>
            <a:endParaRPr lang="en-US" sz="12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D6BD149-F14C-42A5-A898-11109138A00E}"/>
              </a:ext>
            </a:extLst>
          </p:cNvPr>
          <p:cNvSpPr/>
          <p:nvPr/>
        </p:nvSpPr>
        <p:spPr>
          <a:xfrm>
            <a:off x="6310495" y="2947970"/>
            <a:ext cx="2625165" cy="282938"/>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Expanding rash with central clearing</a:t>
            </a:r>
          </a:p>
        </p:txBody>
      </p:sp>
      <p:sp>
        <p:nvSpPr>
          <p:cNvPr id="13" name="Rectangle 12">
            <a:extLst>
              <a:ext uri="{FF2B5EF4-FFF2-40B4-BE49-F238E27FC236}">
                <a16:creationId xmlns:a16="http://schemas.microsoft.com/office/drawing/2014/main" id="{7BE8B0AE-F251-4B8F-8DEB-EB39D710051A}"/>
              </a:ext>
            </a:extLst>
          </p:cNvPr>
          <p:cNvSpPr/>
          <p:nvPr/>
        </p:nvSpPr>
        <p:spPr>
          <a:xfrm>
            <a:off x="3680426" y="4704728"/>
            <a:ext cx="2221789" cy="276999"/>
          </a:xfrm>
          <a:prstGeom prst="rect">
            <a:avLst/>
          </a:prstGeom>
        </p:spPr>
        <p:txBody>
          <a:bodyPr wrap="square">
            <a:spAutoFit/>
          </a:bodyPr>
          <a:lstStyle/>
          <a:p>
            <a:r>
              <a:rPr lang="en-US" sz="1200" b="1" dirty="0">
                <a:solidFill>
                  <a:srgbClr val="000000"/>
                </a:solidFill>
                <a:latin typeface="Times New Roman" panose="02020603050405020304" pitchFamily="18" charset="0"/>
                <a:cs typeface="Times New Roman" panose="02020603050405020304" pitchFamily="18" charset="0"/>
              </a:rPr>
              <a:t>Bluish rash, no central clearing</a:t>
            </a:r>
            <a:endParaRPr lang="en-US" sz="12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7C90F18-C837-44AD-92F0-0E12305E4C81}"/>
              </a:ext>
            </a:extLst>
          </p:cNvPr>
          <p:cNvSpPr/>
          <p:nvPr/>
        </p:nvSpPr>
        <p:spPr>
          <a:xfrm>
            <a:off x="6335751" y="4718977"/>
            <a:ext cx="2574073" cy="276999"/>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Red-blue lesion with central clearing</a:t>
            </a:r>
          </a:p>
        </p:txBody>
      </p:sp>
    </p:spTree>
    <p:extLst>
      <p:ext uri="{BB962C8B-B14F-4D97-AF65-F5344CB8AC3E}">
        <p14:creationId xmlns:p14="http://schemas.microsoft.com/office/powerpoint/2010/main" val="1429912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79"/>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Distribution of Lyme in United States – 2017</a:t>
            </a: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dirty="0">
              <a:solidFill>
                <a:prstClr val="black">
                  <a:tint val="75000"/>
                </a:prstClr>
              </a:solidFill>
            </a:endParaRPr>
          </a:p>
        </p:txBody>
      </p:sp>
      <p:pic>
        <p:nvPicPr>
          <p:cNvPr id="8" name="Picture 2" descr="https://www.cdc.gov/lyme/images/maps/2017-dot-map-title.jpg">
            <a:extLst>
              <a:ext uri="{FF2B5EF4-FFF2-40B4-BE49-F238E27FC236}">
                <a16:creationId xmlns:a16="http://schemas.microsoft.com/office/drawing/2014/main" id="{9A8CB27D-6DF8-4F5A-971D-03D8F5970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11" y="1313955"/>
            <a:ext cx="7811965" cy="50423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5D189F-6949-468C-A24E-8DF1E554FE4D}"/>
              </a:ext>
            </a:extLst>
          </p:cNvPr>
          <p:cNvSpPr/>
          <p:nvPr/>
        </p:nvSpPr>
        <p:spPr>
          <a:xfrm>
            <a:off x="87091" y="6356351"/>
            <a:ext cx="1447799" cy="415498"/>
          </a:xfrm>
          <a:prstGeom prst="rect">
            <a:avLst/>
          </a:prstGeom>
        </p:spPr>
        <p:txBody>
          <a:bodyPr wrap="square">
            <a:spAutoFit/>
          </a:bodyPr>
          <a:lstStyle/>
          <a:p>
            <a:r>
              <a:rPr lang="en-US" sz="1050" dirty="0">
                <a:latin typeface="Times New Roman" panose="02020603050405020304" pitchFamily="18" charset="0"/>
                <a:cs typeface="Times New Roman" panose="02020603050405020304" pitchFamily="18" charset="0"/>
              </a:rPr>
              <a:t>Lyme map 2017. </a:t>
            </a:r>
          </a:p>
          <a:p>
            <a:r>
              <a:rPr lang="en-US" sz="1050" dirty="0">
                <a:latin typeface="Times New Roman" panose="02020603050405020304" pitchFamily="18" charset="0"/>
                <a:cs typeface="Times New Roman" panose="02020603050405020304" pitchFamily="18" charset="0"/>
              </a:rPr>
              <a:t>Courtesy of US CDC.</a:t>
            </a:r>
          </a:p>
        </p:txBody>
      </p:sp>
    </p:spTree>
    <p:extLst>
      <p:ext uri="{BB962C8B-B14F-4D97-AF65-F5344CB8AC3E}">
        <p14:creationId xmlns:p14="http://schemas.microsoft.com/office/powerpoint/2010/main" val="138916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 y="371977"/>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eaLnBrk="1" hangingPunct="1">
              <a:defRPr/>
            </a:pPr>
            <a:r>
              <a:rPr lang="en-US" sz="3600" dirty="0">
                <a:solidFill>
                  <a:prstClr val="white"/>
                </a:solidFill>
                <a:latin typeface="Times New Roman" panose="02020603050405020304" pitchFamily="18" charset="0"/>
                <a:cs typeface="Times New Roman" panose="02020603050405020304" pitchFamily="18" charset="0"/>
              </a:rPr>
              <a:t>Rates of Lyme Disease in Maine by County</a:t>
            </a:r>
          </a:p>
        </p:txBody>
      </p:sp>
      <p:sp>
        <p:nvSpPr>
          <p:cNvPr id="5" name="Footer Placeholder 4"/>
          <p:cNvSpPr>
            <a:spLocks noGrp="1"/>
          </p:cNvSpPr>
          <p:nvPr>
            <p:ph type="ftr" sz="quarter" idx="11"/>
          </p:nvPr>
        </p:nvSpPr>
        <p:spPr>
          <a:xfrm>
            <a:off x="2667000" y="6356353"/>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dirty="0">
              <a:solidFill>
                <a:prstClr val="black">
                  <a:tint val="75000"/>
                </a:prstClr>
              </a:solidFill>
            </a:endParaRPr>
          </a:p>
        </p:txBody>
      </p:sp>
      <p:grpSp>
        <p:nvGrpSpPr>
          <p:cNvPr id="18" name="Group 17">
            <a:extLst>
              <a:ext uri="{FF2B5EF4-FFF2-40B4-BE49-F238E27FC236}">
                <a16:creationId xmlns:a16="http://schemas.microsoft.com/office/drawing/2014/main" id="{2B203146-728C-4AEF-B373-C32D3B5F8980}"/>
              </a:ext>
            </a:extLst>
          </p:cNvPr>
          <p:cNvGrpSpPr/>
          <p:nvPr/>
        </p:nvGrpSpPr>
        <p:grpSpPr>
          <a:xfrm>
            <a:off x="339848" y="1279058"/>
            <a:ext cx="8415019" cy="5087831"/>
            <a:chOff x="339848" y="1279058"/>
            <a:chExt cx="8415019" cy="5087831"/>
          </a:xfrm>
        </p:grpSpPr>
        <p:sp>
          <p:nvSpPr>
            <p:cNvPr id="8" name="Rectangle 7">
              <a:extLst>
                <a:ext uri="{FF2B5EF4-FFF2-40B4-BE49-F238E27FC236}">
                  <a16:creationId xmlns:a16="http://schemas.microsoft.com/office/drawing/2014/main" id="{2354BDD1-EBC1-4447-BCD1-BA3E0EC90F89}"/>
                </a:ext>
              </a:extLst>
            </p:cNvPr>
            <p:cNvSpPr/>
            <p:nvPr/>
          </p:nvSpPr>
          <p:spPr>
            <a:xfrm>
              <a:off x="1230883" y="2902746"/>
              <a:ext cx="646331" cy="369332"/>
            </a:xfrm>
            <a:prstGeom prst="rect">
              <a:avLst/>
            </a:prstGeom>
          </p:spPr>
          <p:txBody>
            <a:bodyPr wrap="none">
              <a:spAutoFit/>
            </a:bodyPr>
            <a:lstStyle/>
            <a:p>
              <a:pPr>
                <a:defRPr/>
              </a:pPr>
              <a:r>
                <a:rPr lang="en-US" dirty="0">
                  <a:latin typeface="Times New Roman"/>
                </a:rPr>
                <a:t>2010</a:t>
              </a:r>
            </a:p>
          </p:txBody>
        </p:sp>
        <p:sp>
          <p:nvSpPr>
            <p:cNvPr id="9" name="Rectangle 8">
              <a:extLst>
                <a:ext uri="{FF2B5EF4-FFF2-40B4-BE49-F238E27FC236}">
                  <a16:creationId xmlns:a16="http://schemas.microsoft.com/office/drawing/2014/main" id="{FB6C58CE-D716-4247-91A6-7938C761FE8A}"/>
                </a:ext>
              </a:extLst>
            </p:cNvPr>
            <p:cNvSpPr/>
            <p:nvPr/>
          </p:nvSpPr>
          <p:spPr>
            <a:xfrm>
              <a:off x="3227244" y="2277507"/>
              <a:ext cx="646331" cy="369332"/>
            </a:xfrm>
            <a:prstGeom prst="rect">
              <a:avLst/>
            </a:prstGeom>
          </p:spPr>
          <p:txBody>
            <a:bodyPr wrap="none">
              <a:spAutoFit/>
            </a:bodyPr>
            <a:lstStyle/>
            <a:p>
              <a:pPr>
                <a:defRPr/>
              </a:pPr>
              <a:r>
                <a:rPr lang="en-US" dirty="0">
                  <a:latin typeface="Times New Roman"/>
                </a:rPr>
                <a:t>2013</a:t>
              </a:r>
            </a:p>
          </p:txBody>
        </p:sp>
        <p:sp>
          <p:nvSpPr>
            <p:cNvPr id="10" name="Rectangle 9">
              <a:extLst>
                <a:ext uri="{FF2B5EF4-FFF2-40B4-BE49-F238E27FC236}">
                  <a16:creationId xmlns:a16="http://schemas.microsoft.com/office/drawing/2014/main" id="{6AABBBE3-5972-4BBE-AB0E-335976B4CB30}"/>
                </a:ext>
              </a:extLst>
            </p:cNvPr>
            <p:cNvSpPr/>
            <p:nvPr/>
          </p:nvSpPr>
          <p:spPr>
            <a:xfrm>
              <a:off x="5152738" y="1729121"/>
              <a:ext cx="646331" cy="369332"/>
            </a:xfrm>
            <a:prstGeom prst="rect">
              <a:avLst/>
            </a:prstGeom>
          </p:spPr>
          <p:txBody>
            <a:bodyPr wrap="none">
              <a:spAutoFit/>
            </a:bodyPr>
            <a:lstStyle/>
            <a:p>
              <a:pPr>
                <a:defRPr/>
              </a:pPr>
              <a:r>
                <a:rPr lang="en-US" dirty="0">
                  <a:latin typeface="Times New Roman"/>
                </a:rPr>
                <a:t>2016</a:t>
              </a:r>
            </a:p>
          </p:txBody>
        </p:sp>
        <p:sp>
          <p:nvSpPr>
            <p:cNvPr id="11" name="TextBox 10">
              <a:extLst>
                <a:ext uri="{FF2B5EF4-FFF2-40B4-BE49-F238E27FC236}">
                  <a16:creationId xmlns:a16="http://schemas.microsoft.com/office/drawing/2014/main" id="{48868FDB-8908-43AE-8641-ED5069770E0E}"/>
                </a:ext>
              </a:extLst>
            </p:cNvPr>
            <p:cNvSpPr txBox="1"/>
            <p:nvPr/>
          </p:nvSpPr>
          <p:spPr>
            <a:xfrm>
              <a:off x="7263885" y="1279058"/>
              <a:ext cx="685800" cy="369332"/>
            </a:xfrm>
            <a:prstGeom prst="rect">
              <a:avLst/>
            </a:prstGeom>
            <a:noFill/>
          </p:spPr>
          <p:txBody>
            <a:bodyPr wrap="square" rtlCol="0">
              <a:spAutoFit/>
            </a:bodyPr>
            <a:lstStyle/>
            <a:p>
              <a:pPr>
                <a:defRPr/>
              </a:pPr>
              <a:r>
                <a:rPr lang="en-US" dirty="0">
                  <a:latin typeface="Times New Roman"/>
                </a:rPr>
                <a:t>2018</a:t>
              </a:r>
            </a:p>
          </p:txBody>
        </p:sp>
        <p:grpSp>
          <p:nvGrpSpPr>
            <p:cNvPr id="6" name="Group 5">
              <a:extLst>
                <a:ext uri="{FF2B5EF4-FFF2-40B4-BE49-F238E27FC236}">
                  <a16:creationId xmlns:a16="http://schemas.microsoft.com/office/drawing/2014/main" id="{0A9F82C7-B60B-4F83-99E0-1DBF9D600769}"/>
                </a:ext>
              </a:extLst>
            </p:cNvPr>
            <p:cNvGrpSpPr/>
            <p:nvPr/>
          </p:nvGrpSpPr>
          <p:grpSpPr>
            <a:xfrm>
              <a:off x="7102240" y="4521970"/>
              <a:ext cx="1507809" cy="1844919"/>
              <a:chOff x="7013379" y="4692255"/>
              <a:chExt cx="1507809" cy="1844919"/>
            </a:xfrm>
          </p:grpSpPr>
          <p:pic>
            <p:nvPicPr>
              <p:cNvPr id="16" name="Picture 15">
                <a:extLst>
                  <a:ext uri="{FF2B5EF4-FFF2-40B4-BE49-F238E27FC236}">
                    <a16:creationId xmlns:a16="http://schemas.microsoft.com/office/drawing/2014/main" id="{94C7D48D-2A6A-49A8-9ACF-6EFD5C128F2E}"/>
                  </a:ext>
                </a:extLst>
              </p:cNvPr>
              <p:cNvPicPr>
                <a:picLocks noChangeAspect="1"/>
              </p:cNvPicPr>
              <p:nvPr/>
            </p:nvPicPr>
            <p:blipFill>
              <a:blip r:embed="rId3"/>
              <a:stretch>
                <a:fillRect/>
              </a:stretch>
            </p:blipFill>
            <p:spPr>
              <a:xfrm>
                <a:off x="7013379" y="4692255"/>
                <a:ext cx="1507809" cy="1844919"/>
              </a:xfrm>
              <a:prstGeom prst="rect">
                <a:avLst/>
              </a:prstGeom>
            </p:spPr>
          </p:pic>
          <p:sp>
            <p:nvSpPr>
              <p:cNvPr id="17" name="TextBox 16">
                <a:extLst>
                  <a:ext uri="{FF2B5EF4-FFF2-40B4-BE49-F238E27FC236}">
                    <a16:creationId xmlns:a16="http://schemas.microsoft.com/office/drawing/2014/main" id="{559ECDB6-170F-4A68-8057-568E335A0A5E}"/>
                  </a:ext>
                </a:extLst>
              </p:cNvPr>
              <p:cNvSpPr txBox="1"/>
              <p:nvPr/>
            </p:nvSpPr>
            <p:spPr>
              <a:xfrm>
                <a:off x="7080537" y="4956584"/>
                <a:ext cx="1371600" cy="276999"/>
              </a:xfrm>
              <a:prstGeom prst="rect">
                <a:avLst/>
              </a:prstGeom>
              <a:solidFill>
                <a:schemeClr val="bg1"/>
              </a:solidFill>
            </p:spPr>
            <p:txBody>
              <a:bodyPr wrap="square" rtlCol="0">
                <a:spAutoFit/>
              </a:bodyPr>
              <a:lstStyle/>
              <a:p>
                <a:r>
                  <a:rPr lang="en-US" sz="1200" b="1" dirty="0"/>
                  <a:t>Rate per 100,000</a:t>
                </a:r>
              </a:p>
            </p:txBody>
          </p:sp>
        </p:grpSp>
        <p:grpSp>
          <p:nvGrpSpPr>
            <p:cNvPr id="15" name="Group 14">
              <a:extLst>
                <a:ext uri="{FF2B5EF4-FFF2-40B4-BE49-F238E27FC236}">
                  <a16:creationId xmlns:a16="http://schemas.microsoft.com/office/drawing/2014/main" id="{26CC6733-72F0-4F39-8951-890F1771E5F3}"/>
                </a:ext>
              </a:extLst>
            </p:cNvPr>
            <p:cNvGrpSpPr/>
            <p:nvPr/>
          </p:nvGrpSpPr>
          <p:grpSpPr>
            <a:xfrm>
              <a:off x="414678" y="3178599"/>
              <a:ext cx="2267366" cy="2934770"/>
              <a:chOff x="414678" y="3178599"/>
              <a:chExt cx="2267366" cy="2934770"/>
            </a:xfrm>
          </p:grpSpPr>
          <p:pic>
            <p:nvPicPr>
              <p:cNvPr id="12" name="Picture 11">
                <a:extLst>
                  <a:ext uri="{FF2B5EF4-FFF2-40B4-BE49-F238E27FC236}">
                    <a16:creationId xmlns:a16="http://schemas.microsoft.com/office/drawing/2014/main" id="{FFC80FE6-B22B-47D0-81A0-DFF85167C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78" y="3178599"/>
                <a:ext cx="2267366" cy="2934770"/>
              </a:xfrm>
              <a:prstGeom prst="rect">
                <a:avLst/>
              </a:prstGeom>
            </p:spPr>
          </p:pic>
          <p:sp>
            <p:nvSpPr>
              <p:cNvPr id="7" name="TextBox 6">
                <a:extLst>
                  <a:ext uri="{FF2B5EF4-FFF2-40B4-BE49-F238E27FC236}">
                    <a16:creationId xmlns:a16="http://schemas.microsoft.com/office/drawing/2014/main" id="{168FF039-9876-45BF-ADF8-D9C2CBAF94AA}"/>
                  </a:ext>
                </a:extLst>
              </p:cNvPr>
              <p:cNvSpPr txBox="1"/>
              <p:nvPr/>
            </p:nvSpPr>
            <p:spPr>
              <a:xfrm>
                <a:off x="2078182" y="5452907"/>
                <a:ext cx="436418" cy="613785"/>
              </a:xfrm>
              <a:prstGeom prst="rect">
                <a:avLst/>
              </a:prstGeom>
              <a:solidFill>
                <a:schemeClr val="bg1"/>
              </a:solidFill>
            </p:spPr>
            <p:txBody>
              <a:bodyPr wrap="square" rtlCol="0">
                <a:spAutoFit/>
              </a:bodyPr>
              <a:lstStyle/>
              <a:p>
                <a:endParaRPr lang="en-US" dirty="0"/>
              </a:p>
            </p:txBody>
          </p:sp>
        </p:grpSp>
        <p:grpSp>
          <p:nvGrpSpPr>
            <p:cNvPr id="24" name="Group 23">
              <a:extLst>
                <a:ext uri="{FF2B5EF4-FFF2-40B4-BE49-F238E27FC236}">
                  <a16:creationId xmlns:a16="http://schemas.microsoft.com/office/drawing/2014/main" id="{D0A2639A-4DD5-429C-9272-2BBE4E08D92E}"/>
                </a:ext>
              </a:extLst>
            </p:cNvPr>
            <p:cNvGrpSpPr/>
            <p:nvPr/>
          </p:nvGrpSpPr>
          <p:grpSpPr>
            <a:xfrm>
              <a:off x="2376143" y="2584631"/>
              <a:ext cx="2175075" cy="2934770"/>
              <a:chOff x="2376143" y="2584631"/>
              <a:chExt cx="2267366" cy="2934770"/>
            </a:xfrm>
          </p:grpSpPr>
          <p:pic>
            <p:nvPicPr>
              <p:cNvPr id="13" name="Picture 12">
                <a:extLst>
                  <a:ext uri="{FF2B5EF4-FFF2-40B4-BE49-F238E27FC236}">
                    <a16:creationId xmlns:a16="http://schemas.microsoft.com/office/drawing/2014/main" id="{DB94864C-35C7-485B-AF08-40A95E7AF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6143" y="2584631"/>
                <a:ext cx="2267366" cy="2934770"/>
              </a:xfrm>
              <a:prstGeom prst="rect">
                <a:avLst/>
              </a:prstGeom>
            </p:spPr>
          </p:pic>
          <p:sp>
            <p:nvSpPr>
              <p:cNvPr id="21" name="TextBox 20">
                <a:extLst>
                  <a:ext uri="{FF2B5EF4-FFF2-40B4-BE49-F238E27FC236}">
                    <a16:creationId xmlns:a16="http://schemas.microsoft.com/office/drawing/2014/main" id="{636EBFA7-4458-4B2A-B726-5488D9A9C1CA}"/>
                  </a:ext>
                </a:extLst>
              </p:cNvPr>
              <p:cNvSpPr txBox="1"/>
              <p:nvPr/>
            </p:nvSpPr>
            <p:spPr>
              <a:xfrm>
                <a:off x="4048991" y="4836079"/>
                <a:ext cx="436418" cy="613785"/>
              </a:xfrm>
              <a:prstGeom prst="rect">
                <a:avLst/>
              </a:prstGeom>
              <a:solidFill>
                <a:schemeClr val="bg1"/>
              </a:solidFill>
            </p:spPr>
            <p:txBody>
              <a:bodyPr wrap="square" rtlCol="0">
                <a:spAutoFit/>
              </a:bodyPr>
              <a:lstStyle/>
              <a:p>
                <a:endParaRPr lang="en-US" dirty="0"/>
              </a:p>
            </p:txBody>
          </p:sp>
        </p:grpSp>
        <p:grpSp>
          <p:nvGrpSpPr>
            <p:cNvPr id="25" name="Group 24">
              <a:extLst>
                <a:ext uri="{FF2B5EF4-FFF2-40B4-BE49-F238E27FC236}">
                  <a16:creationId xmlns:a16="http://schemas.microsoft.com/office/drawing/2014/main" id="{EC1CFAE6-7A6C-49BE-947E-BC811AA4F9B9}"/>
                </a:ext>
              </a:extLst>
            </p:cNvPr>
            <p:cNvGrpSpPr/>
            <p:nvPr/>
          </p:nvGrpSpPr>
          <p:grpSpPr>
            <a:xfrm>
              <a:off x="4280457" y="2037340"/>
              <a:ext cx="2267366" cy="2934770"/>
              <a:chOff x="4280457" y="2037340"/>
              <a:chExt cx="2267366" cy="2934770"/>
            </a:xfrm>
          </p:grpSpPr>
          <p:pic>
            <p:nvPicPr>
              <p:cNvPr id="14" name="Picture 13">
                <a:extLst>
                  <a:ext uri="{FF2B5EF4-FFF2-40B4-BE49-F238E27FC236}">
                    <a16:creationId xmlns:a16="http://schemas.microsoft.com/office/drawing/2014/main" id="{AF563E8E-881D-4C56-A353-CE05D389CA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0457" y="2037340"/>
                <a:ext cx="2267366" cy="2934770"/>
              </a:xfrm>
              <a:prstGeom prst="rect">
                <a:avLst/>
              </a:prstGeom>
            </p:spPr>
          </p:pic>
          <p:sp>
            <p:nvSpPr>
              <p:cNvPr id="22" name="TextBox 21">
                <a:extLst>
                  <a:ext uri="{FF2B5EF4-FFF2-40B4-BE49-F238E27FC236}">
                    <a16:creationId xmlns:a16="http://schemas.microsoft.com/office/drawing/2014/main" id="{0409EC71-A5F4-4BC7-8650-1C0658BCB03C}"/>
                  </a:ext>
                </a:extLst>
              </p:cNvPr>
              <p:cNvSpPr txBox="1"/>
              <p:nvPr/>
            </p:nvSpPr>
            <p:spPr>
              <a:xfrm>
                <a:off x="5995964" y="4346855"/>
                <a:ext cx="436418" cy="613785"/>
              </a:xfrm>
              <a:prstGeom prst="rect">
                <a:avLst/>
              </a:prstGeom>
              <a:solidFill>
                <a:schemeClr val="bg1"/>
              </a:solidFill>
            </p:spPr>
            <p:txBody>
              <a:bodyPr wrap="square" rtlCol="0">
                <a:spAutoFit/>
              </a:bodyPr>
              <a:lstStyle/>
              <a:p>
                <a:endParaRPr lang="en-US" dirty="0"/>
              </a:p>
            </p:txBody>
          </p:sp>
        </p:grpSp>
        <p:grpSp>
          <p:nvGrpSpPr>
            <p:cNvPr id="26" name="Group 25">
              <a:extLst>
                <a:ext uri="{FF2B5EF4-FFF2-40B4-BE49-F238E27FC236}">
                  <a16:creationId xmlns:a16="http://schemas.microsoft.com/office/drawing/2014/main" id="{9704711C-B4BE-4BE5-8A77-3CF1ABE54E67}"/>
                </a:ext>
              </a:extLst>
            </p:cNvPr>
            <p:cNvGrpSpPr/>
            <p:nvPr/>
          </p:nvGrpSpPr>
          <p:grpSpPr>
            <a:xfrm>
              <a:off x="6241922" y="1559586"/>
              <a:ext cx="2375456" cy="3055653"/>
              <a:chOff x="6241922" y="1559586"/>
              <a:chExt cx="2375456" cy="3055653"/>
            </a:xfrm>
          </p:grpSpPr>
          <p:pic>
            <p:nvPicPr>
              <p:cNvPr id="3" name="Picture 2">
                <a:extLst>
                  <a:ext uri="{FF2B5EF4-FFF2-40B4-BE49-F238E27FC236}">
                    <a16:creationId xmlns:a16="http://schemas.microsoft.com/office/drawing/2014/main" id="{E90F6E75-4EB2-4553-8EC2-59441EB7D885}"/>
                  </a:ext>
                </a:extLst>
              </p:cNvPr>
              <p:cNvPicPr>
                <a:picLocks noChangeAspect="1"/>
              </p:cNvPicPr>
              <p:nvPr/>
            </p:nvPicPr>
            <p:blipFill>
              <a:blip r:embed="rId7"/>
              <a:stretch>
                <a:fillRect/>
              </a:stretch>
            </p:blipFill>
            <p:spPr>
              <a:xfrm>
                <a:off x="6241922" y="1559586"/>
                <a:ext cx="2375456" cy="3055653"/>
              </a:xfrm>
              <a:prstGeom prst="rect">
                <a:avLst/>
              </a:prstGeom>
            </p:spPr>
          </p:pic>
          <p:sp>
            <p:nvSpPr>
              <p:cNvPr id="23" name="TextBox 22">
                <a:extLst>
                  <a:ext uri="{FF2B5EF4-FFF2-40B4-BE49-F238E27FC236}">
                    <a16:creationId xmlns:a16="http://schemas.microsoft.com/office/drawing/2014/main" id="{77FABA0B-5545-4B3C-ADB1-223C6A2E2C5A}"/>
                  </a:ext>
                </a:extLst>
              </p:cNvPr>
              <p:cNvSpPr txBox="1"/>
              <p:nvPr/>
            </p:nvSpPr>
            <p:spPr>
              <a:xfrm>
                <a:off x="8104436" y="3867262"/>
                <a:ext cx="436418" cy="613785"/>
              </a:xfrm>
              <a:prstGeom prst="rect">
                <a:avLst/>
              </a:prstGeom>
              <a:solidFill>
                <a:schemeClr val="bg1"/>
              </a:solidFill>
            </p:spPr>
            <p:txBody>
              <a:bodyPr wrap="square" rtlCol="0">
                <a:spAutoFit/>
              </a:bodyPr>
              <a:lstStyle/>
              <a:p>
                <a:endParaRPr lang="en-US" dirty="0"/>
              </a:p>
            </p:txBody>
          </p:sp>
        </p:grpSp>
        <p:sp>
          <p:nvSpPr>
            <p:cNvPr id="27" name="TextBox 26">
              <a:extLst>
                <a:ext uri="{FF2B5EF4-FFF2-40B4-BE49-F238E27FC236}">
                  <a16:creationId xmlns:a16="http://schemas.microsoft.com/office/drawing/2014/main" id="{26F74CB7-C8B8-4953-8398-281CE434BD96}"/>
                </a:ext>
              </a:extLst>
            </p:cNvPr>
            <p:cNvSpPr txBox="1"/>
            <p:nvPr/>
          </p:nvSpPr>
          <p:spPr>
            <a:xfrm>
              <a:off x="2463835" y="5499584"/>
              <a:ext cx="436418" cy="613785"/>
            </a:xfrm>
            <a:prstGeom prst="rect">
              <a:avLst/>
            </a:prstGeom>
            <a:solidFill>
              <a:schemeClr val="bg1"/>
            </a:solidFill>
          </p:spPr>
          <p:txBody>
            <a:bodyPr wrap="square" rtlCol="0">
              <a:spAutoFit/>
            </a:bodyPr>
            <a:lstStyle/>
            <a:p>
              <a:endParaRPr lang="en-US" dirty="0"/>
            </a:p>
          </p:txBody>
        </p:sp>
        <p:sp>
          <p:nvSpPr>
            <p:cNvPr id="28" name="TextBox 27">
              <a:extLst>
                <a:ext uri="{FF2B5EF4-FFF2-40B4-BE49-F238E27FC236}">
                  <a16:creationId xmlns:a16="http://schemas.microsoft.com/office/drawing/2014/main" id="{855A5BC1-64BB-4905-8B7E-A164BB6E79DD}"/>
                </a:ext>
              </a:extLst>
            </p:cNvPr>
            <p:cNvSpPr txBox="1"/>
            <p:nvPr/>
          </p:nvSpPr>
          <p:spPr>
            <a:xfrm>
              <a:off x="4288957" y="4955972"/>
              <a:ext cx="436418" cy="613785"/>
            </a:xfrm>
            <a:prstGeom prst="rect">
              <a:avLst/>
            </a:prstGeom>
            <a:solidFill>
              <a:schemeClr val="bg1"/>
            </a:solidFill>
          </p:spPr>
          <p:txBody>
            <a:bodyPr wrap="square" rtlCol="0">
              <a:spAutoFit/>
            </a:bodyPr>
            <a:lstStyle/>
            <a:p>
              <a:endParaRPr lang="en-US" dirty="0"/>
            </a:p>
          </p:txBody>
        </p:sp>
        <p:sp>
          <p:nvSpPr>
            <p:cNvPr id="29" name="TextBox 28">
              <a:extLst>
                <a:ext uri="{FF2B5EF4-FFF2-40B4-BE49-F238E27FC236}">
                  <a16:creationId xmlns:a16="http://schemas.microsoft.com/office/drawing/2014/main" id="{0D8F18AC-654F-405B-9AE8-0CC64B1D3145}"/>
                </a:ext>
              </a:extLst>
            </p:cNvPr>
            <p:cNvSpPr txBox="1"/>
            <p:nvPr/>
          </p:nvSpPr>
          <p:spPr>
            <a:xfrm>
              <a:off x="6351662" y="4597202"/>
              <a:ext cx="436418" cy="613785"/>
            </a:xfrm>
            <a:prstGeom prst="rect">
              <a:avLst/>
            </a:prstGeom>
            <a:solidFill>
              <a:schemeClr val="bg1"/>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65FB1201-DBC6-4B16-A39A-CE8CE0FDCB81}"/>
                </a:ext>
              </a:extLst>
            </p:cNvPr>
            <p:cNvSpPr txBox="1"/>
            <p:nvPr/>
          </p:nvSpPr>
          <p:spPr>
            <a:xfrm>
              <a:off x="6351662" y="4438786"/>
              <a:ext cx="2403205" cy="166996"/>
            </a:xfrm>
            <a:prstGeom prst="rect">
              <a:avLst/>
            </a:prstGeom>
            <a:solidFill>
              <a:schemeClr val="bg1"/>
            </a:solidFill>
          </p:spPr>
          <p:txBody>
            <a:bodyPr wrap="square" rtlCol="0">
              <a:spAutoFit/>
            </a:bodyPr>
            <a:lstStyle/>
            <a:p>
              <a:endParaRPr lang="en-US" dirty="0"/>
            </a:p>
          </p:txBody>
        </p:sp>
        <p:sp>
          <p:nvSpPr>
            <p:cNvPr id="31" name="TextBox 30">
              <a:extLst>
                <a:ext uri="{FF2B5EF4-FFF2-40B4-BE49-F238E27FC236}">
                  <a16:creationId xmlns:a16="http://schemas.microsoft.com/office/drawing/2014/main" id="{BC9156E9-DDED-46C1-BEC8-C3AFC4572D43}"/>
                </a:ext>
              </a:extLst>
            </p:cNvPr>
            <p:cNvSpPr txBox="1"/>
            <p:nvPr/>
          </p:nvSpPr>
          <p:spPr>
            <a:xfrm>
              <a:off x="8452137" y="1559586"/>
              <a:ext cx="165241" cy="3208053"/>
            </a:xfrm>
            <a:prstGeom prst="rect">
              <a:avLst/>
            </a:prstGeom>
            <a:solidFill>
              <a:schemeClr val="bg1"/>
            </a:solidFill>
          </p:spPr>
          <p:txBody>
            <a:bodyPr wrap="square" rtlCol="0">
              <a:spAutoFit/>
            </a:bodyPr>
            <a:lstStyle/>
            <a:p>
              <a:endParaRPr lang="en-US" dirty="0"/>
            </a:p>
          </p:txBody>
        </p:sp>
        <p:sp>
          <p:nvSpPr>
            <p:cNvPr id="32" name="TextBox 31">
              <a:extLst>
                <a:ext uri="{FF2B5EF4-FFF2-40B4-BE49-F238E27FC236}">
                  <a16:creationId xmlns:a16="http://schemas.microsoft.com/office/drawing/2014/main" id="{D676A507-9D92-492B-B8B7-E95892510F4B}"/>
                </a:ext>
              </a:extLst>
            </p:cNvPr>
            <p:cNvSpPr txBox="1"/>
            <p:nvPr/>
          </p:nvSpPr>
          <p:spPr>
            <a:xfrm>
              <a:off x="4300385" y="1855260"/>
              <a:ext cx="192423" cy="3208053"/>
            </a:xfrm>
            <a:prstGeom prst="rect">
              <a:avLst/>
            </a:prstGeom>
            <a:solidFill>
              <a:schemeClr val="bg1"/>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6402C2D3-C0E6-4385-97EA-67013064A3CF}"/>
                </a:ext>
              </a:extLst>
            </p:cNvPr>
            <p:cNvSpPr txBox="1"/>
            <p:nvPr/>
          </p:nvSpPr>
          <p:spPr>
            <a:xfrm>
              <a:off x="345627" y="3131200"/>
              <a:ext cx="298635" cy="3225151"/>
            </a:xfrm>
            <a:prstGeom prst="rect">
              <a:avLst/>
            </a:prstGeom>
            <a:solidFill>
              <a:schemeClr val="bg1"/>
            </a:solidFill>
          </p:spPr>
          <p:txBody>
            <a:bodyPr wrap="square" rtlCol="0">
              <a:spAutoFit/>
            </a:bodyPr>
            <a:lstStyle/>
            <a:p>
              <a:endParaRPr lang="en-US" dirty="0"/>
            </a:p>
          </p:txBody>
        </p:sp>
        <p:sp>
          <p:nvSpPr>
            <p:cNvPr id="35" name="TextBox 34">
              <a:extLst>
                <a:ext uri="{FF2B5EF4-FFF2-40B4-BE49-F238E27FC236}">
                  <a16:creationId xmlns:a16="http://schemas.microsoft.com/office/drawing/2014/main" id="{D99FECCC-700D-41BF-9CC9-BBE2CDA724A7}"/>
                </a:ext>
              </a:extLst>
            </p:cNvPr>
            <p:cNvSpPr txBox="1"/>
            <p:nvPr/>
          </p:nvSpPr>
          <p:spPr>
            <a:xfrm>
              <a:off x="2360440" y="2451044"/>
              <a:ext cx="237813" cy="3208053"/>
            </a:xfrm>
            <a:prstGeom prst="rect">
              <a:avLst/>
            </a:prstGeom>
            <a:solidFill>
              <a:schemeClr val="bg1"/>
            </a:solidFill>
          </p:spPr>
          <p:txBody>
            <a:bodyPr wrap="square" rtlCol="0">
              <a:spAutoFit/>
            </a:bodyPr>
            <a:lstStyle/>
            <a:p>
              <a:endParaRPr lang="en-US" dirty="0"/>
            </a:p>
          </p:txBody>
        </p:sp>
        <p:sp>
          <p:nvSpPr>
            <p:cNvPr id="36" name="TextBox 35">
              <a:extLst>
                <a:ext uri="{FF2B5EF4-FFF2-40B4-BE49-F238E27FC236}">
                  <a16:creationId xmlns:a16="http://schemas.microsoft.com/office/drawing/2014/main" id="{A5ACEB96-A2E3-41A3-9CFA-CF7727037492}"/>
                </a:ext>
              </a:extLst>
            </p:cNvPr>
            <p:cNvSpPr txBox="1"/>
            <p:nvPr/>
          </p:nvSpPr>
          <p:spPr>
            <a:xfrm>
              <a:off x="6305690" y="1358585"/>
              <a:ext cx="242133" cy="3208053"/>
            </a:xfrm>
            <a:prstGeom prst="rect">
              <a:avLst/>
            </a:prstGeom>
            <a:solidFill>
              <a:schemeClr val="bg1"/>
            </a:solidFill>
          </p:spPr>
          <p:txBody>
            <a:bodyPr wrap="square" rtlCol="0">
              <a:spAutoFit/>
            </a:bodyPr>
            <a:lstStyle/>
            <a:p>
              <a:endParaRPr lang="en-US" dirty="0"/>
            </a:p>
          </p:txBody>
        </p:sp>
        <p:sp>
          <p:nvSpPr>
            <p:cNvPr id="37" name="TextBox 36">
              <a:extLst>
                <a:ext uri="{FF2B5EF4-FFF2-40B4-BE49-F238E27FC236}">
                  <a16:creationId xmlns:a16="http://schemas.microsoft.com/office/drawing/2014/main" id="{FA4E6208-FD36-4D4C-9A00-822BC8440BEA}"/>
                </a:ext>
              </a:extLst>
            </p:cNvPr>
            <p:cNvSpPr txBox="1"/>
            <p:nvPr/>
          </p:nvSpPr>
          <p:spPr>
            <a:xfrm>
              <a:off x="6190628" y="1576582"/>
              <a:ext cx="2403205" cy="166996"/>
            </a:xfrm>
            <a:prstGeom prst="rect">
              <a:avLst/>
            </a:prstGeom>
            <a:solidFill>
              <a:schemeClr val="bg1"/>
            </a:solidFill>
          </p:spPr>
          <p:txBody>
            <a:bodyPr wrap="square" rtlCol="0">
              <a:spAutoFit/>
            </a:bodyPr>
            <a:lstStyle/>
            <a:p>
              <a:endParaRPr lang="en-US" dirty="0"/>
            </a:p>
          </p:txBody>
        </p:sp>
        <p:sp>
          <p:nvSpPr>
            <p:cNvPr id="38" name="TextBox 37">
              <a:extLst>
                <a:ext uri="{FF2B5EF4-FFF2-40B4-BE49-F238E27FC236}">
                  <a16:creationId xmlns:a16="http://schemas.microsoft.com/office/drawing/2014/main" id="{6E129873-52CE-4144-8F95-1A299F7A2E55}"/>
                </a:ext>
              </a:extLst>
            </p:cNvPr>
            <p:cNvSpPr txBox="1"/>
            <p:nvPr/>
          </p:nvSpPr>
          <p:spPr>
            <a:xfrm>
              <a:off x="4144618" y="2014955"/>
              <a:ext cx="2403205" cy="166996"/>
            </a:xfrm>
            <a:prstGeom prst="rect">
              <a:avLst/>
            </a:prstGeom>
            <a:solidFill>
              <a:schemeClr val="bg1"/>
            </a:solidFill>
          </p:spPr>
          <p:txBody>
            <a:bodyPr wrap="square" rtlCol="0">
              <a:spAutoFit/>
            </a:bodyPr>
            <a:lstStyle/>
            <a:p>
              <a:endParaRPr lang="en-US" dirty="0"/>
            </a:p>
          </p:txBody>
        </p:sp>
        <p:sp>
          <p:nvSpPr>
            <p:cNvPr id="39" name="TextBox 38">
              <a:extLst>
                <a:ext uri="{FF2B5EF4-FFF2-40B4-BE49-F238E27FC236}">
                  <a16:creationId xmlns:a16="http://schemas.microsoft.com/office/drawing/2014/main" id="{08785F21-7D4E-4648-9954-E000B14B5F20}"/>
                </a:ext>
              </a:extLst>
            </p:cNvPr>
            <p:cNvSpPr txBox="1"/>
            <p:nvPr/>
          </p:nvSpPr>
          <p:spPr>
            <a:xfrm>
              <a:off x="1917736" y="2583665"/>
              <a:ext cx="2403205" cy="166996"/>
            </a:xfrm>
            <a:prstGeom prst="rect">
              <a:avLst/>
            </a:prstGeom>
            <a:solidFill>
              <a:schemeClr val="bg1"/>
            </a:solidFill>
          </p:spPr>
          <p:txBody>
            <a:bodyPr wrap="square" rtlCol="0">
              <a:spAutoFit/>
            </a:bodyPr>
            <a:lstStyle/>
            <a:p>
              <a:endParaRPr lang="en-US" dirty="0"/>
            </a:p>
          </p:txBody>
        </p:sp>
        <p:sp>
          <p:nvSpPr>
            <p:cNvPr id="40" name="TextBox 39">
              <a:extLst>
                <a:ext uri="{FF2B5EF4-FFF2-40B4-BE49-F238E27FC236}">
                  <a16:creationId xmlns:a16="http://schemas.microsoft.com/office/drawing/2014/main" id="{37CF2388-7834-40C1-89A6-2AA44AD36345}"/>
                </a:ext>
              </a:extLst>
            </p:cNvPr>
            <p:cNvSpPr txBox="1"/>
            <p:nvPr/>
          </p:nvSpPr>
          <p:spPr>
            <a:xfrm>
              <a:off x="339848" y="3178599"/>
              <a:ext cx="2299082" cy="129004"/>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403060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1"/>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Lyme Disease Cases – Maine, 2009-2018*</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dirty="0">
              <a:solidFill>
                <a:prstClr val="black">
                  <a:tint val="75000"/>
                </a:prstClr>
              </a:solidFill>
            </a:endParaRPr>
          </a:p>
        </p:txBody>
      </p:sp>
      <p:sp>
        <p:nvSpPr>
          <p:cNvPr id="9" name="TextBox 8">
            <a:extLst>
              <a:ext uri="{FF2B5EF4-FFF2-40B4-BE49-F238E27FC236}">
                <a16:creationId xmlns:a16="http://schemas.microsoft.com/office/drawing/2014/main" id="{09EAE1E1-0F07-4302-883A-C02F9957568D}"/>
              </a:ext>
            </a:extLst>
          </p:cNvPr>
          <p:cNvSpPr txBox="1"/>
          <p:nvPr/>
        </p:nvSpPr>
        <p:spPr>
          <a:xfrm>
            <a:off x="228600" y="6405245"/>
            <a:ext cx="1620982" cy="276999"/>
          </a:xfrm>
          <a:prstGeom prst="rect">
            <a:avLst/>
          </a:prstGeom>
          <a:noFill/>
        </p:spPr>
        <p:txBody>
          <a:bodyPr wrap="square" rtlCol="0">
            <a:spAutoFit/>
          </a:bodyPr>
          <a:lstStyle/>
          <a:p>
            <a:pPr>
              <a:defRPr/>
            </a:pPr>
            <a:r>
              <a:rPr lang="en-US" sz="1200" dirty="0">
                <a:solidFill>
                  <a:prstClr val="black"/>
                </a:solidFill>
                <a:latin typeface="Times New Roman" panose="02020603050405020304" pitchFamily="18" charset="0"/>
                <a:cs typeface="Times New Roman" panose="02020603050405020304" pitchFamily="18" charset="0"/>
              </a:rPr>
              <a:t>*data as of 4/20/2019</a:t>
            </a:r>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711205324"/>
              </p:ext>
            </p:extLst>
          </p:nvPr>
        </p:nvGraphicFramePr>
        <p:xfrm>
          <a:off x="328246" y="1444487"/>
          <a:ext cx="8274210" cy="4784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608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0809" y="1502265"/>
            <a:ext cx="4049981" cy="4370128"/>
          </a:xfrm>
        </p:spPr>
        <p:txBody>
          <a:bodyPr numCol="1">
            <a:noAutofit/>
          </a:bodyPr>
          <a:lstStyle/>
          <a:p>
            <a:pPr marL="0" indent="0">
              <a:buNone/>
              <a:defRPr/>
            </a:pPr>
            <a:endParaRPr lang="en-US" altLang="en-US" sz="2400" b="1" dirty="0">
              <a:latin typeface="Times New Roman" pitchFamily="18" charset="0"/>
            </a:endParaRPr>
          </a:p>
          <a:p>
            <a:pPr marL="0" indent="0">
              <a:buNone/>
              <a:defRPr/>
            </a:pPr>
            <a:endParaRPr lang="en-US" altLang="en-US" sz="2400" b="1" dirty="0">
              <a:latin typeface="Times New Roman" pitchFamily="18" charset="0"/>
            </a:endParaRPr>
          </a:p>
          <a:p>
            <a:pPr marL="0" indent="0">
              <a:buNone/>
              <a:defRPr/>
            </a:pPr>
            <a:r>
              <a:rPr lang="en-US" altLang="en-US" sz="2400" b="1" dirty="0">
                <a:latin typeface="Times New Roman" pitchFamily="18" charset="0"/>
              </a:rPr>
              <a:t>Ticks</a:t>
            </a:r>
          </a:p>
          <a:p>
            <a:pPr>
              <a:defRPr/>
            </a:pPr>
            <a:r>
              <a:rPr lang="en-US" altLang="en-US" sz="2400" dirty="0">
                <a:latin typeface="Times New Roman" pitchFamily="18" charset="0"/>
              </a:rPr>
              <a:t>Tick Biology &amp; Ecology</a:t>
            </a:r>
          </a:p>
          <a:p>
            <a:pPr>
              <a:defRPr/>
            </a:pPr>
            <a:r>
              <a:rPr lang="en-US" altLang="en-US" sz="2400" dirty="0">
                <a:latin typeface="Times New Roman" pitchFamily="18" charset="0"/>
              </a:rPr>
              <a:t>Tickborne Diseases</a:t>
            </a:r>
          </a:p>
          <a:p>
            <a:pPr>
              <a:defRPr/>
            </a:pPr>
            <a:r>
              <a:rPr lang="en-US" altLang="en-US" sz="2400" dirty="0">
                <a:latin typeface="Times New Roman" pitchFamily="18" charset="0"/>
              </a:rPr>
              <a:t>Tick Bite Prevention</a:t>
            </a:r>
            <a:endParaRPr lang="en-US" altLang="en-US" sz="2400" u="sng" dirty="0">
              <a:latin typeface="Times New Roman" pitchFamily="18" charset="0"/>
            </a:endParaRPr>
          </a:p>
          <a:p>
            <a:pPr marL="0" indent="0">
              <a:buNone/>
              <a:defRPr/>
            </a:pPr>
            <a:endParaRPr lang="en-US" altLang="en-US" sz="2400" u="sng" dirty="0">
              <a:latin typeface="Times New Roman"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dirty="0">
              <a:solidFill>
                <a:prstClr val="black">
                  <a:tint val="75000"/>
                </a:prstClr>
              </a:solidFill>
            </a:endParaRPr>
          </a:p>
        </p:txBody>
      </p:sp>
      <p:sp>
        <p:nvSpPr>
          <p:cNvPr id="4" name="Text Box 5"/>
          <p:cNvSpPr txBox="1">
            <a:spLocks noChangeArrowheads="1"/>
          </p:cNvSpPr>
          <p:nvPr/>
        </p:nvSpPr>
        <p:spPr bwMode="auto">
          <a:xfrm>
            <a:off x="5" y="371981"/>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Agenda</a:t>
            </a:r>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82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Lyme Disease by Onset Month – Maine, 2018*</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dirty="0">
              <a:solidFill>
                <a:prstClr val="black">
                  <a:tint val="75000"/>
                </a:prstClr>
              </a:solidFill>
            </a:endParaRPr>
          </a:p>
        </p:txBody>
      </p:sp>
      <p:sp>
        <p:nvSpPr>
          <p:cNvPr id="9" name="TextBox 8">
            <a:extLst>
              <a:ext uri="{FF2B5EF4-FFF2-40B4-BE49-F238E27FC236}">
                <a16:creationId xmlns:a16="http://schemas.microsoft.com/office/drawing/2014/main" id="{465435CC-29FB-414E-A4B7-B6D0846782DD}"/>
              </a:ext>
            </a:extLst>
          </p:cNvPr>
          <p:cNvSpPr txBox="1"/>
          <p:nvPr/>
        </p:nvSpPr>
        <p:spPr>
          <a:xfrm>
            <a:off x="457200" y="6400807"/>
            <a:ext cx="2438400" cy="276999"/>
          </a:xfrm>
          <a:prstGeom prst="rect">
            <a:avLst/>
          </a:prstGeom>
          <a:noFill/>
        </p:spPr>
        <p:txBody>
          <a:bodyPr wrap="square" rtlCol="0">
            <a:spAutoFit/>
          </a:bodyPr>
          <a:lstStyle/>
          <a:p>
            <a:pPr>
              <a:defRPr/>
            </a:pPr>
            <a:r>
              <a:rPr lang="en-US" sz="1200" dirty="0">
                <a:solidFill>
                  <a:prstClr val="black"/>
                </a:solidFill>
                <a:latin typeface="Times New Roman" panose="02020603050405020304" pitchFamily="18" charset="0"/>
                <a:cs typeface="Times New Roman" panose="02020603050405020304" pitchFamily="18" charset="0"/>
              </a:rPr>
              <a:t>*data as of 1/15/2019</a:t>
            </a:r>
          </a:p>
        </p:txBody>
      </p:sp>
      <p:graphicFrame>
        <p:nvGraphicFramePr>
          <p:cNvPr id="7" name="Chart 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664421789"/>
              </p:ext>
            </p:extLst>
          </p:nvPr>
        </p:nvGraphicFramePr>
        <p:xfrm>
          <a:off x="311730" y="1485899"/>
          <a:ext cx="8354291" cy="4696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03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 y="94982"/>
            <a:ext cx="9153379" cy="1200329"/>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Rates of Reported Lyme Disease Cases by Age Group – Maine, 2008-2017</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9"/>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21</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A3B1D66D-AA9F-4721-8C38-F3275F8B6F70}"/>
              </a:ext>
            </a:extLst>
          </p:cNvPr>
          <p:cNvSpPr txBox="1"/>
          <p:nvPr/>
        </p:nvSpPr>
        <p:spPr>
          <a:xfrm>
            <a:off x="342900" y="6444477"/>
            <a:ext cx="2438400" cy="276999"/>
          </a:xfrm>
          <a:prstGeom prst="rect">
            <a:avLst/>
          </a:prstGeom>
          <a:noFill/>
        </p:spPr>
        <p:txBody>
          <a:bodyPr wrap="square" rtlCol="0">
            <a:spAutoFit/>
          </a:bodyPr>
          <a:lstStyle/>
          <a:p>
            <a:pPr>
              <a:defRPr/>
            </a:pPr>
            <a:r>
              <a:rPr lang="en-US" sz="1200" dirty="0">
                <a:solidFill>
                  <a:prstClr val="black"/>
                </a:solidFill>
                <a:latin typeface="Times New Roman" panose="02020603050405020304" pitchFamily="18" charset="0"/>
                <a:cs typeface="Times New Roman" panose="02020603050405020304" pitchFamily="18" charset="0"/>
              </a:rPr>
              <a:t>*data as of 1/15/2019</a:t>
            </a:r>
          </a:p>
        </p:txBody>
      </p:sp>
      <p:graphicFrame>
        <p:nvGraphicFramePr>
          <p:cNvPr id="7" name="Chart 6">
            <a:extLst>
              <a:ext uri="{FF2B5EF4-FFF2-40B4-BE49-F238E27FC236}">
                <a16:creationId xmlns:a16="http://schemas.microsoft.com/office/drawing/2014/main" id="{00000000-0008-0000-0600-000003000000}"/>
              </a:ext>
            </a:extLst>
          </p:cNvPr>
          <p:cNvGraphicFramePr>
            <a:graphicFrameLocks/>
          </p:cNvGraphicFramePr>
          <p:nvPr/>
        </p:nvGraphicFramePr>
        <p:xfrm>
          <a:off x="228600" y="1610360"/>
          <a:ext cx="8470900" cy="459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917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94982"/>
            <a:ext cx="9153379" cy="1200329"/>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Percentage of Symptoms Reported Among Lyme Disease Cases – Maine, 2009-2018*</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22</a:t>
            </a:fld>
            <a:endParaRPr lang="en-US" dirty="0">
              <a:solidFill>
                <a:prstClr val="black">
                  <a:tint val="75000"/>
                </a:prstClr>
              </a:solidFill>
            </a:endParaRPr>
          </a:p>
        </p:txBody>
      </p:sp>
      <p:sp>
        <p:nvSpPr>
          <p:cNvPr id="9" name="TextBox 8">
            <a:extLst>
              <a:ext uri="{FF2B5EF4-FFF2-40B4-BE49-F238E27FC236}">
                <a16:creationId xmlns:a16="http://schemas.microsoft.com/office/drawing/2014/main" id="{9C918D81-4016-403F-8CAA-BA25D9856FB6}"/>
              </a:ext>
            </a:extLst>
          </p:cNvPr>
          <p:cNvSpPr txBox="1"/>
          <p:nvPr/>
        </p:nvSpPr>
        <p:spPr>
          <a:xfrm>
            <a:off x="609600" y="6400807"/>
            <a:ext cx="2438400" cy="276999"/>
          </a:xfrm>
          <a:prstGeom prst="rect">
            <a:avLst/>
          </a:prstGeom>
          <a:noFill/>
        </p:spPr>
        <p:txBody>
          <a:bodyPr wrap="square" rtlCol="0">
            <a:spAutoFit/>
          </a:bodyPr>
          <a:lstStyle/>
          <a:p>
            <a:pPr>
              <a:defRPr/>
            </a:pPr>
            <a:r>
              <a:rPr lang="en-US" sz="1200" dirty="0">
                <a:solidFill>
                  <a:prstClr val="black"/>
                </a:solidFill>
                <a:latin typeface="Times New Roman" panose="02020603050405020304" pitchFamily="18" charset="0"/>
                <a:cs typeface="Times New Roman" panose="02020603050405020304" pitchFamily="18" charset="0"/>
              </a:rPr>
              <a:t>*data as of 1/15/2019</a:t>
            </a:r>
          </a:p>
        </p:txBody>
      </p:sp>
      <p:graphicFrame>
        <p:nvGraphicFramePr>
          <p:cNvPr id="12" name="Chart 11">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15679363"/>
              </p:ext>
            </p:extLst>
          </p:nvPr>
        </p:nvGraphicFramePr>
        <p:xfrm>
          <a:off x="363686" y="1506681"/>
          <a:ext cx="8151667" cy="4805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6040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23</a:t>
            </a:fld>
            <a:endParaRPr lang="en-US" dirty="0">
              <a:solidFill>
                <a:prstClr val="black">
                  <a:tint val="75000"/>
                </a:prstClr>
              </a:solidFill>
            </a:endParaRPr>
          </a:p>
        </p:txBody>
      </p:sp>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Anaplasmosis</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4C3A08D-D9B6-4E00-BE65-FCDD8E93AE11}"/>
              </a:ext>
            </a:extLst>
          </p:cNvPr>
          <p:cNvPicPr>
            <a:picLocks noChangeAspect="1"/>
          </p:cNvPicPr>
          <p:nvPr/>
        </p:nvPicPr>
        <p:blipFill>
          <a:blip r:embed="rId3"/>
          <a:stretch>
            <a:fillRect/>
          </a:stretch>
        </p:blipFill>
        <p:spPr>
          <a:xfrm>
            <a:off x="2450902" y="2671431"/>
            <a:ext cx="6064448" cy="1678634"/>
          </a:xfrm>
          <a:prstGeom prst="rect">
            <a:avLst/>
          </a:prstGeom>
        </p:spPr>
      </p:pic>
      <p:sp>
        <p:nvSpPr>
          <p:cNvPr id="13" name="Rectangle 12">
            <a:extLst>
              <a:ext uri="{FF2B5EF4-FFF2-40B4-BE49-F238E27FC236}">
                <a16:creationId xmlns:a16="http://schemas.microsoft.com/office/drawing/2014/main" id="{9EC8ED21-604C-441C-9873-A598652D8D38}"/>
              </a:ext>
            </a:extLst>
          </p:cNvPr>
          <p:cNvSpPr/>
          <p:nvPr/>
        </p:nvSpPr>
        <p:spPr>
          <a:xfrm>
            <a:off x="271992" y="2028208"/>
            <a:ext cx="8609404" cy="400110"/>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Symptoms range from mild to severe. Very few people experience </a:t>
            </a:r>
            <a:r>
              <a:rPr lang="en-US" sz="2000" b="1" dirty="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of these.</a:t>
            </a:r>
          </a:p>
        </p:txBody>
      </p:sp>
      <p:sp>
        <p:nvSpPr>
          <p:cNvPr id="15" name="Rectangle 14">
            <a:extLst>
              <a:ext uri="{FF2B5EF4-FFF2-40B4-BE49-F238E27FC236}">
                <a16:creationId xmlns:a16="http://schemas.microsoft.com/office/drawing/2014/main" id="{D06899DA-AD75-437F-9EFE-CA82E9300D4A}"/>
              </a:ext>
            </a:extLst>
          </p:cNvPr>
          <p:cNvSpPr/>
          <p:nvPr/>
        </p:nvSpPr>
        <p:spPr>
          <a:xfrm>
            <a:off x="436515" y="4967215"/>
            <a:ext cx="1532962" cy="400110"/>
          </a:xfrm>
          <a:prstGeom prst="rect">
            <a:avLst/>
          </a:prstGeom>
        </p:spPr>
        <p:txBody>
          <a:bodyPr wrap="square">
            <a:spAutoFit/>
          </a:bodyPr>
          <a:lstStyle/>
          <a:p>
            <a:pPr algn="r"/>
            <a:r>
              <a:rPr lang="en-US" sz="2000" dirty="0">
                <a:latin typeface="Times New Roman" panose="02020603050405020304" pitchFamily="18" charset="0"/>
                <a:cs typeface="Times New Roman" panose="02020603050405020304" pitchFamily="18" charset="0"/>
              </a:rPr>
              <a:t>More Severe</a:t>
            </a:r>
          </a:p>
        </p:txBody>
      </p:sp>
      <p:pic>
        <p:nvPicPr>
          <p:cNvPr id="3" name="Picture 2">
            <a:extLst>
              <a:ext uri="{FF2B5EF4-FFF2-40B4-BE49-F238E27FC236}">
                <a16:creationId xmlns:a16="http://schemas.microsoft.com/office/drawing/2014/main" id="{04472A1D-CFAC-4159-AE9D-5C1F3D0BD741}"/>
              </a:ext>
            </a:extLst>
          </p:cNvPr>
          <p:cNvPicPr>
            <a:picLocks noChangeAspect="1"/>
          </p:cNvPicPr>
          <p:nvPr/>
        </p:nvPicPr>
        <p:blipFill>
          <a:blip r:embed="rId4"/>
          <a:stretch>
            <a:fillRect/>
          </a:stretch>
        </p:blipFill>
        <p:spPr>
          <a:xfrm>
            <a:off x="2450902" y="4626606"/>
            <a:ext cx="6064448" cy="1453199"/>
          </a:xfrm>
          <a:prstGeom prst="rect">
            <a:avLst/>
          </a:prstGeom>
        </p:spPr>
      </p:pic>
      <p:sp>
        <p:nvSpPr>
          <p:cNvPr id="16" name="Rectangle 15">
            <a:extLst>
              <a:ext uri="{FF2B5EF4-FFF2-40B4-BE49-F238E27FC236}">
                <a16:creationId xmlns:a16="http://schemas.microsoft.com/office/drawing/2014/main" id="{69C1946A-2623-4AAA-87F1-E62438FBBD63}"/>
              </a:ext>
            </a:extLst>
          </p:cNvPr>
          <p:cNvSpPr/>
          <p:nvPr/>
        </p:nvSpPr>
        <p:spPr>
          <a:xfrm>
            <a:off x="836766" y="3097601"/>
            <a:ext cx="1132711" cy="400110"/>
          </a:xfrm>
          <a:prstGeom prst="rect">
            <a:avLst/>
          </a:prstGeom>
        </p:spPr>
        <p:txBody>
          <a:bodyPr wrap="square">
            <a:spAutoFit/>
          </a:bodyPr>
          <a:lstStyle/>
          <a:p>
            <a:pPr algn="r"/>
            <a:r>
              <a:rPr lang="en-US" sz="2000" dirty="0">
                <a:latin typeface="Times New Roman" panose="02020603050405020304" pitchFamily="18" charset="0"/>
                <a:cs typeface="Times New Roman" panose="02020603050405020304" pitchFamily="18" charset="0"/>
              </a:rPr>
              <a:t>Common</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7405346-B228-4E11-9EDC-763C97FE6D42}"/>
              </a:ext>
            </a:extLst>
          </p:cNvPr>
          <p:cNvSpPr txBox="1"/>
          <p:nvPr/>
        </p:nvSpPr>
        <p:spPr>
          <a:xfrm>
            <a:off x="162535" y="6377220"/>
            <a:ext cx="2145239" cy="276999"/>
          </a:xfrm>
          <a:prstGeom prst="rect">
            <a:avLst/>
          </a:prstGeom>
          <a:noFill/>
        </p:spPr>
        <p:txBody>
          <a:bodyPr wrap="square" rtlCol="0">
            <a:spAutoFit/>
          </a:bodyPr>
          <a:lstStyle/>
          <a:p>
            <a:pPr>
              <a:defRPr/>
            </a:pPr>
            <a:r>
              <a:rPr lang="en-US" sz="1200" i="1" dirty="0">
                <a:solidFill>
                  <a:prstClr val="black"/>
                </a:solidFill>
                <a:latin typeface="Times New Roman" panose="02020603050405020304" pitchFamily="18" charset="0"/>
                <a:cs typeface="Times New Roman" panose="02020603050405020304" pitchFamily="18" charset="0"/>
              </a:rPr>
              <a:t>Icons from www.flaticon.com</a:t>
            </a:r>
          </a:p>
        </p:txBody>
      </p:sp>
      <p:sp>
        <p:nvSpPr>
          <p:cNvPr id="11" name="Rectangle: Rounded Corners 10">
            <a:extLst>
              <a:ext uri="{FF2B5EF4-FFF2-40B4-BE49-F238E27FC236}">
                <a16:creationId xmlns:a16="http://schemas.microsoft.com/office/drawing/2014/main" id="{AA6BE048-2DA1-4FA7-9FC6-B8097C37CE24}"/>
              </a:ext>
            </a:extLst>
          </p:cNvPr>
          <p:cNvSpPr/>
          <p:nvPr/>
        </p:nvSpPr>
        <p:spPr>
          <a:xfrm>
            <a:off x="1501734" y="1154083"/>
            <a:ext cx="6140247" cy="705644"/>
          </a:xfrm>
          <a:prstGeom prst="round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Anaplasmosis</a:t>
            </a:r>
            <a:r>
              <a:rPr lang="en-US" sz="2000" dirty="0">
                <a:latin typeface="Times New Roman" panose="02020603050405020304" pitchFamily="18" charset="0"/>
                <a:cs typeface="Times New Roman" panose="02020603050405020304" pitchFamily="18" charset="0"/>
              </a:rPr>
              <a:t> is an illness caused by the bacteria </a:t>
            </a:r>
            <a:r>
              <a:rPr lang="en-US" sz="2000" i="1" dirty="0" err="1">
                <a:latin typeface="Times New Roman" panose="02020603050405020304" pitchFamily="18" charset="0"/>
                <a:cs typeface="Times New Roman" panose="02020603050405020304" pitchFamily="18" charset="0"/>
              </a:rPr>
              <a:t>Anaplasma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phagocytophilum</a:t>
            </a:r>
            <a:r>
              <a:rPr lang="en-US" sz="2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99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Anaplasmosis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24</a:t>
            </a:fld>
            <a:endParaRPr lang="en-US" dirty="0">
              <a:solidFill>
                <a:prstClr val="black">
                  <a:tint val="75000"/>
                </a:prstClr>
              </a:solidFill>
            </a:endParaRPr>
          </a:p>
        </p:txBody>
      </p:sp>
      <p:sp>
        <p:nvSpPr>
          <p:cNvPr id="14" name="TextBox 13">
            <a:extLst>
              <a:ext uri="{FF2B5EF4-FFF2-40B4-BE49-F238E27FC236}">
                <a16:creationId xmlns:a16="http://schemas.microsoft.com/office/drawing/2014/main" id="{67290EB5-1C50-40BA-888A-578E69D44B27}"/>
              </a:ext>
            </a:extLst>
          </p:cNvPr>
          <p:cNvSpPr txBox="1"/>
          <p:nvPr/>
        </p:nvSpPr>
        <p:spPr>
          <a:xfrm>
            <a:off x="411958" y="6356355"/>
            <a:ext cx="1628775" cy="276999"/>
          </a:xfrm>
          <a:prstGeom prst="rect">
            <a:avLst/>
          </a:prstGeom>
          <a:noFill/>
        </p:spPr>
        <p:txBody>
          <a:bodyPr wrap="square" rtlCol="0">
            <a:spAutoFit/>
          </a:bodyPr>
          <a:lstStyle/>
          <a:p>
            <a:pPr>
              <a:defRPr/>
            </a:pPr>
            <a:r>
              <a:rPr lang="en-US" sz="1200" dirty="0">
                <a:solidFill>
                  <a:prstClr val="black"/>
                </a:solidFill>
                <a:latin typeface="Times New Roman" panose="02020603050405020304" pitchFamily="18" charset="0"/>
                <a:cs typeface="Times New Roman" panose="02020603050405020304" pitchFamily="18" charset="0"/>
              </a:rPr>
              <a:t>*data as of  1/15/2019</a:t>
            </a:r>
          </a:p>
        </p:txBody>
      </p:sp>
      <p:sp>
        <p:nvSpPr>
          <p:cNvPr id="9" name="Rectangle 8">
            <a:extLst>
              <a:ext uri="{FF2B5EF4-FFF2-40B4-BE49-F238E27FC236}">
                <a16:creationId xmlns:a16="http://schemas.microsoft.com/office/drawing/2014/main" id="{52FE0D0A-7802-4024-9137-6EF1C2DEDE62}"/>
              </a:ext>
            </a:extLst>
          </p:cNvPr>
          <p:cNvSpPr/>
          <p:nvPr/>
        </p:nvSpPr>
        <p:spPr>
          <a:xfrm>
            <a:off x="5228501" y="1338210"/>
            <a:ext cx="3286849"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Anaplasmosis Cases by County – Maine, 2018*</a:t>
            </a:r>
          </a:p>
        </p:txBody>
      </p:sp>
      <p:graphicFrame>
        <p:nvGraphicFramePr>
          <p:cNvPr id="13" name="Chart 12">
            <a:extLst>
              <a:ext uri="{FF2B5EF4-FFF2-40B4-BE49-F238E27FC236}">
                <a16:creationId xmlns:a16="http://schemas.microsoft.com/office/drawing/2014/main" id="{A8A28174-DCE6-4462-96ED-D76601014C53}"/>
              </a:ext>
            </a:extLst>
          </p:cNvPr>
          <p:cNvGraphicFramePr>
            <a:graphicFrameLocks/>
          </p:cNvGraphicFramePr>
          <p:nvPr>
            <p:extLst>
              <p:ext uri="{D42A27DB-BD31-4B8C-83A1-F6EECF244321}">
                <p14:modId xmlns:p14="http://schemas.microsoft.com/office/powerpoint/2010/main" val="673789746"/>
              </p:ext>
            </p:extLst>
          </p:nvPr>
        </p:nvGraphicFramePr>
        <p:xfrm>
          <a:off x="269631" y="2070109"/>
          <a:ext cx="4771292" cy="394637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B5613D2C-3900-4D72-B507-D4CF7B8549DC}"/>
              </a:ext>
            </a:extLst>
          </p:cNvPr>
          <p:cNvSpPr/>
          <p:nvPr/>
        </p:nvSpPr>
        <p:spPr>
          <a:xfrm>
            <a:off x="1226342" y="1338210"/>
            <a:ext cx="2881314"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Anaplasmosis Cases by Year – Maine, 2009-2018*</a:t>
            </a:r>
          </a:p>
        </p:txBody>
      </p:sp>
      <mc:AlternateContent xmlns:mc="http://schemas.openxmlformats.org/markup-compatibility/2006" xmlns:cx4="http://schemas.microsoft.com/office/drawing/2016/5/10/chartex">
        <mc:Choice Requires="cx4">
          <p:graphicFrame>
            <p:nvGraphicFramePr>
              <p:cNvPr id="10" name="Chart 9">
                <a:extLst>
                  <a:ext uri="{FF2B5EF4-FFF2-40B4-BE49-F238E27FC236}">
                    <a16:creationId xmlns:a16="http://schemas.microsoft.com/office/drawing/2014/main" id="{26FF28E5-B927-463E-8381-2BE10C6EB3B6}"/>
                  </a:ext>
                </a:extLst>
              </p:cNvPr>
              <p:cNvGraphicFramePr/>
              <p:nvPr>
                <p:extLst>
                  <p:ext uri="{D42A27DB-BD31-4B8C-83A1-F6EECF244321}">
                    <p14:modId xmlns:p14="http://schemas.microsoft.com/office/powerpoint/2010/main" val="3048836611"/>
                  </p:ext>
                </p:extLst>
              </p:nvPr>
            </p:nvGraphicFramePr>
            <p:xfrm>
              <a:off x="5289310" y="2203937"/>
              <a:ext cx="3034076" cy="396379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0" name="Chart 9">
                <a:extLst>
                  <a:ext uri="{FF2B5EF4-FFF2-40B4-BE49-F238E27FC236}">
                    <a16:creationId xmlns:a16="http://schemas.microsoft.com/office/drawing/2014/main" id="{26FF28E5-B927-463E-8381-2BE10C6EB3B6}"/>
                  </a:ext>
                </a:extLst>
              </p:cNvPr>
              <p:cNvPicPr>
                <a:picLocks noGrp="1" noRot="1" noChangeAspect="1" noMove="1" noResize="1" noEditPoints="1" noAdjustHandles="1" noChangeArrowheads="1" noChangeShapeType="1"/>
              </p:cNvPicPr>
              <p:nvPr/>
            </p:nvPicPr>
            <p:blipFill>
              <a:blip r:embed="rId5"/>
              <a:stretch>
                <a:fillRect/>
              </a:stretch>
            </p:blipFill>
            <p:spPr>
              <a:xfrm>
                <a:off x="5289310" y="2203937"/>
                <a:ext cx="3034076" cy="3963791"/>
              </a:xfrm>
              <a:prstGeom prst="rect">
                <a:avLst/>
              </a:prstGeom>
            </p:spPr>
          </p:pic>
        </mc:Fallback>
      </mc:AlternateContent>
    </p:spTree>
    <p:extLst>
      <p:ext uri="{BB962C8B-B14F-4D97-AF65-F5344CB8AC3E}">
        <p14:creationId xmlns:p14="http://schemas.microsoft.com/office/powerpoint/2010/main" val="1750533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25</a:t>
            </a:fld>
            <a:endParaRPr lang="en-US" dirty="0">
              <a:solidFill>
                <a:prstClr val="black">
                  <a:tint val="75000"/>
                </a:prstClr>
              </a:solidFill>
            </a:endParaRPr>
          </a:p>
        </p:txBody>
      </p:sp>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Babesiosis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9EC8ED21-604C-441C-9873-A598652D8D38}"/>
              </a:ext>
            </a:extLst>
          </p:cNvPr>
          <p:cNvSpPr/>
          <p:nvPr/>
        </p:nvSpPr>
        <p:spPr>
          <a:xfrm>
            <a:off x="374260" y="2364746"/>
            <a:ext cx="8404861" cy="707886"/>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Symptoms start within a few weeks or months, sometimes longer. They can last days to months and some people may not show any signs. </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EFEBB5F-17A7-4594-AC6D-FBFA6F3C22A0}"/>
              </a:ext>
            </a:extLst>
          </p:cNvPr>
          <p:cNvSpPr txBox="1"/>
          <p:nvPr/>
        </p:nvSpPr>
        <p:spPr>
          <a:xfrm>
            <a:off x="162535" y="6377220"/>
            <a:ext cx="2145239" cy="276999"/>
          </a:xfrm>
          <a:prstGeom prst="rect">
            <a:avLst/>
          </a:prstGeom>
          <a:noFill/>
        </p:spPr>
        <p:txBody>
          <a:bodyPr wrap="square" rtlCol="0">
            <a:spAutoFit/>
          </a:bodyPr>
          <a:lstStyle/>
          <a:p>
            <a:pPr>
              <a:defRPr/>
            </a:pPr>
            <a:r>
              <a:rPr lang="en-US" sz="1200" i="1" dirty="0">
                <a:solidFill>
                  <a:prstClr val="black"/>
                </a:solidFill>
                <a:latin typeface="Times New Roman" panose="02020603050405020304" pitchFamily="18" charset="0"/>
                <a:cs typeface="Times New Roman" panose="02020603050405020304" pitchFamily="18" charset="0"/>
              </a:rPr>
              <a:t>Icons from www.flaticon.com</a:t>
            </a:r>
          </a:p>
        </p:txBody>
      </p:sp>
      <p:pic>
        <p:nvPicPr>
          <p:cNvPr id="3" name="Picture 2">
            <a:extLst>
              <a:ext uri="{FF2B5EF4-FFF2-40B4-BE49-F238E27FC236}">
                <a16:creationId xmlns:a16="http://schemas.microsoft.com/office/drawing/2014/main" id="{19592343-A7AD-4E95-8AF6-0C17A08CEE84}"/>
              </a:ext>
            </a:extLst>
          </p:cNvPr>
          <p:cNvPicPr>
            <a:picLocks noChangeAspect="1"/>
          </p:cNvPicPr>
          <p:nvPr/>
        </p:nvPicPr>
        <p:blipFill>
          <a:blip r:embed="rId3"/>
          <a:stretch>
            <a:fillRect/>
          </a:stretch>
        </p:blipFill>
        <p:spPr>
          <a:xfrm>
            <a:off x="742101" y="3154533"/>
            <a:ext cx="7669183" cy="2330135"/>
          </a:xfrm>
          <a:prstGeom prst="rect">
            <a:avLst/>
          </a:prstGeom>
        </p:spPr>
      </p:pic>
      <p:sp>
        <p:nvSpPr>
          <p:cNvPr id="12" name="Rectangle: Rounded Corners 11">
            <a:extLst>
              <a:ext uri="{FF2B5EF4-FFF2-40B4-BE49-F238E27FC236}">
                <a16:creationId xmlns:a16="http://schemas.microsoft.com/office/drawing/2014/main" id="{18AB0F75-8EC6-47F6-AE12-E6BD25C3DD04}"/>
              </a:ext>
            </a:extLst>
          </p:cNvPr>
          <p:cNvSpPr/>
          <p:nvPr/>
        </p:nvSpPr>
        <p:spPr>
          <a:xfrm>
            <a:off x="384519" y="1182110"/>
            <a:ext cx="8404861" cy="1049172"/>
          </a:xfrm>
          <a:prstGeom prst="round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Babesiosis</a:t>
            </a:r>
            <a:r>
              <a:rPr lang="en-US" sz="2000" dirty="0">
                <a:latin typeface="Times New Roman" panose="02020603050405020304" pitchFamily="18" charset="0"/>
                <a:cs typeface="Times New Roman" panose="02020603050405020304" pitchFamily="18" charset="0"/>
              </a:rPr>
              <a:t> is a disease caused by parasites of the genus </a:t>
            </a:r>
            <a:r>
              <a:rPr lang="en-US" sz="2000" i="1" dirty="0" err="1">
                <a:latin typeface="Times New Roman" panose="02020603050405020304" pitchFamily="18" charset="0"/>
                <a:cs typeface="Times New Roman" panose="02020603050405020304" pitchFamily="18" charset="0"/>
              </a:rPr>
              <a:t>Babesia</a:t>
            </a:r>
            <a:r>
              <a:rPr lang="en-US" sz="2000" dirty="0">
                <a:latin typeface="Times New Roman" panose="02020603050405020304" pitchFamily="18" charset="0"/>
                <a:cs typeface="Times New Roman" panose="02020603050405020304" pitchFamily="18" charset="0"/>
              </a:rPr>
              <a:t> that infect red blood cells. It can also spread through contaminated blood transfusions. In rare cases, the disease can pass from mother to child during pregnancy.</a:t>
            </a:r>
          </a:p>
        </p:txBody>
      </p:sp>
      <p:sp>
        <p:nvSpPr>
          <p:cNvPr id="8" name="Rectangle 7">
            <a:extLst>
              <a:ext uri="{FF2B5EF4-FFF2-40B4-BE49-F238E27FC236}">
                <a16:creationId xmlns:a16="http://schemas.microsoft.com/office/drawing/2014/main" id="{5869E695-A15B-4D26-B39C-9126F1DF913B}"/>
              </a:ext>
            </a:extLst>
          </p:cNvPr>
          <p:cNvSpPr/>
          <p:nvPr/>
        </p:nvSpPr>
        <p:spPr>
          <a:xfrm>
            <a:off x="198707" y="5484668"/>
            <a:ext cx="8594183" cy="707886"/>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It is found most frequently in the elderly, in those without a healthy spleen, and in those with a weak immune system. Babesiosis can be severe and life-threatening.</a:t>
            </a:r>
            <a:endParaRPr lang="en-US" sz="2000" dirty="0"/>
          </a:p>
        </p:txBody>
      </p:sp>
    </p:spTree>
    <p:extLst>
      <p:ext uri="{BB962C8B-B14F-4D97-AF65-F5344CB8AC3E}">
        <p14:creationId xmlns:p14="http://schemas.microsoft.com/office/powerpoint/2010/main" val="357232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Babesiosis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26</a:t>
            </a:fld>
            <a:endParaRPr lang="en-US" dirty="0">
              <a:solidFill>
                <a:prstClr val="black">
                  <a:tint val="75000"/>
                </a:prstClr>
              </a:solidFill>
            </a:endParaRPr>
          </a:p>
        </p:txBody>
      </p:sp>
      <mc:AlternateContent xmlns:mc="http://schemas.openxmlformats.org/markup-compatibility/2006" xmlns:cx1="http://schemas.microsoft.com/office/drawing/2015/9/8/chartex">
        <mc:Choice Requires="cx1">
          <p:graphicFrame>
            <p:nvGraphicFramePr>
              <p:cNvPr id="17" name="Chart 16">
                <a:extLst>
                  <a:ext uri="{FF2B5EF4-FFF2-40B4-BE49-F238E27FC236}">
                    <a16:creationId xmlns:a16="http://schemas.microsoft.com/office/drawing/2014/main" id="{F9A0EBBE-B5DB-451D-ACE2-E78CA235875E}"/>
                  </a:ext>
                </a:extLst>
              </p:cNvPr>
              <p:cNvGraphicFramePr/>
              <p:nvPr/>
            </p:nvGraphicFramePr>
            <p:xfrm>
              <a:off x="9597887" y="3905867"/>
              <a:ext cx="4020874" cy="403422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7" name="Chart 16">
                <a:extLst>
                  <a:ext uri="{FF2B5EF4-FFF2-40B4-BE49-F238E27FC236}">
                    <a16:creationId xmlns:a16="http://schemas.microsoft.com/office/drawing/2014/main" id="{F9A0EBBE-B5DB-451D-ACE2-E78CA235875E}"/>
                  </a:ext>
                </a:extLst>
              </p:cNvPr>
              <p:cNvPicPr>
                <a:picLocks noGrp="1" noRot="1" noChangeAspect="1" noMove="1" noResize="1" noEditPoints="1" noAdjustHandles="1" noChangeArrowheads="1" noChangeShapeType="1"/>
              </p:cNvPicPr>
              <p:nvPr/>
            </p:nvPicPr>
            <p:blipFill>
              <a:blip r:embed="rId3"/>
              <a:stretch>
                <a:fillRect/>
              </a:stretch>
            </p:blipFill>
            <p:spPr>
              <a:xfrm>
                <a:off x="9597887" y="3905867"/>
                <a:ext cx="4020874" cy="4034226"/>
              </a:xfrm>
              <a:prstGeom prst="rect">
                <a:avLst/>
              </a:prstGeom>
            </p:spPr>
          </p:pic>
        </mc:Fallback>
      </mc:AlternateContent>
      <p:graphicFrame>
        <p:nvGraphicFramePr>
          <p:cNvPr id="9" name="Chart 8">
            <a:extLst>
              <a:ext uri="{FF2B5EF4-FFF2-40B4-BE49-F238E27FC236}">
                <a16:creationId xmlns:a16="http://schemas.microsoft.com/office/drawing/2014/main" id="{A8A28174-DCE6-4462-96ED-D76601014C53}"/>
              </a:ext>
            </a:extLst>
          </p:cNvPr>
          <p:cNvGraphicFramePr>
            <a:graphicFrameLocks/>
          </p:cNvGraphicFramePr>
          <p:nvPr>
            <p:extLst>
              <p:ext uri="{D42A27DB-BD31-4B8C-83A1-F6EECF244321}">
                <p14:modId xmlns:p14="http://schemas.microsoft.com/office/powerpoint/2010/main" val="4191016898"/>
              </p:ext>
            </p:extLst>
          </p:nvPr>
        </p:nvGraphicFramePr>
        <p:xfrm>
          <a:off x="269632" y="1984541"/>
          <a:ext cx="4630614" cy="427672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64D89C42-E550-4A32-9CC8-0340613A35C5}"/>
              </a:ext>
            </a:extLst>
          </p:cNvPr>
          <p:cNvSpPr/>
          <p:nvPr/>
        </p:nvSpPr>
        <p:spPr>
          <a:xfrm>
            <a:off x="5294452" y="1338210"/>
            <a:ext cx="3144698"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Babesiosis Cases by County – Maine, 2018*</a:t>
            </a:r>
          </a:p>
        </p:txBody>
      </p:sp>
      <p:sp>
        <p:nvSpPr>
          <p:cNvPr id="14" name="Rectangle 13">
            <a:extLst>
              <a:ext uri="{FF2B5EF4-FFF2-40B4-BE49-F238E27FC236}">
                <a16:creationId xmlns:a16="http://schemas.microsoft.com/office/drawing/2014/main" id="{1121B862-FF1B-4D39-B25D-0DD669F8F8E8}"/>
              </a:ext>
            </a:extLst>
          </p:cNvPr>
          <p:cNvSpPr/>
          <p:nvPr/>
        </p:nvSpPr>
        <p:spPr>
          <a:xfrm>
            <a:off x="1226342" y="1338210"/>
            <a:ext cx="2881314"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Babesiosis Cases by Year – Maine, 2009-2018*</a:t>
            </a:r>
          </a:p>
        </p:txBody>
      </p:sp>
      <p:sp>
        <p:nvSpPr>
          <p:cNvPr id="15" name="TextBox 14">
            <a:extLst>
              <a:ext uri="{FF2B5EF4-FFF2-40B4-BE49-F238E27FC236}">
                <a16:creationId xmlns:a16="http://schemas.microsoft.com/office/drawing/2014/main" id="{421CAA97-DCA9-4D69-8625-E45F0459D7BA}"/>
              </a:ext>
            </a:extLst>
          </p:cNvPr>
          <p:cNvSpPr txBox="1"/>
          <p:nvPr/>
        </p:nvSpPr>
        <p:spPr>
          <a:xfrm>
            <a:off x="411958" y="6356355"/>
            <a:ext cx="1628775" cy="276999"/>
          </a:xfrm>
          <a:prstGeom prst="rect">
            <a:avLst/>
          </a:prstGeom>
          <a:noFill/>
        </p:spPr>
        <p:txBody>
          <a:bodyPr wrap="square" rtlCol="0">
            <a:spAutoFit/>
          </a:bodyPr>
          <a:lstStyle/>
          <a:p>
            <a:pPr>
              <a:defRPr/>
            </a:pPr>
            <a:r>
              <a:rPr lang="en-US" sz="1200" dirty="0">
                <a:solidFill>
                  <a:prstClr val="black"/>
                </a:solidFill>
                <a:latin typeface="Times New Roman" panose="02020603050405020304" pitchFamily="18" charset="0"/>
                <a:cs typeface="Times New Roman" panose="02020603050405020304" pitchFamily="18" charset="0"/>
              </a:rPr>
              <a:t>*data as of  1/15/2019</a:t>
            </a:r>
          </a:p>
        </p:txBody>
      </p:sp>
      <mc:AlternateContent xmlns:mc="http://schemas.openxmlformats.org/markup-compatibility/2006" xmlns:cx4="http://schemas.microsoft.com/office/drawing/2016/5/10/chartex">
        <mc:Choice Requires="cx4">
          <p:graphicFrame>
            <p:nvGraphicFramePr>
              <p:cNvPr id="12" name="Chart 11">
                <a:extLst>
                  <a:ext uri="{FF2B5EF4-FFF2-40B4-BE49-F238E27FC236}">
                    <a16:creationId xmlns:a16="http://schemas.microsoft.com/office/drawing/2014/main" id="{F9A0EBBE-B5DB-451D-ACE2-E78CA235875E}"/>
                  </a:ext>
                </a:extLst>
              </p:cNvPr>
              <p:cNvGraphicFramePr/>
              <p:nvPr>
                <p:extLst>
                  <p:ext uri="{D42A27DB-BD31-4B8C-83A1-F6EECF244321}">
                    <p14:modId xmlns:p14="http://schemas.microsoft.com/office/powerpoint/2010/main" val="291971709"/>
                  </p:ext>
                </p:extLst>
              </p:nvPr>
            </p:nvGraphicFramePr>
            <p:xfrm>
              <a:off x="5490287" y="2167615"/>
              <a:ext cx="2753028" cy="408016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2" name="Chart 11">
                <a:extLst>
                  <a:ext uri="{FF2B5EF4-FFF2-40B4-BE49-F238E27FC236}">
                    <a16:creationId xmlns:a16="http://schemas.microsoft.com/office/drawing/2014/main" id="{F9A0EBBE-B5DB-451D-ACE2-E78CA235875E}"/>
                  </a:ext>
                </a:extLst>
              </p:cNvPr>
              <p:cNvPicPr>
                <a:picLocks noGrp="1" noRot="1" noChangeAspect="1" noMove="1" noResize="1" noEditPoints="1" noAdjustHandles="1" noChangeArrowheads="1" noChangeShapeType="1"/>
              </p:cNvPicPr>
              <p:nvPr/>
            </p:nvPicPr>
            <p:blipFill>
              <a:blip r:embed="rId6"/>
              <a:stretch>
                <a:fillRect/>
              </a:stretch>
            </p:blipFill>
            <p:spPr>
              <a:xfrm>
                <a:off x="5490287" y="2167615"/>
                <a:ext cx="2753028" cy="4080160"/>
              </a:xfrm>
              <a:prstGeom prst="rect">
                <a:avLst/>
              </a:prstGeom>
            </p:spPr>
          </p:pic>
        </mc:Fallback>
      </mc:AlternateContent>
    </p:spTree>
    <p:extLst>
      <p:ext uri="{BB962C8B-B14F-4D97-AF65-F5344CB8AC3E}">
        <p14:creationId xmlns:p14="http://schemas.microsoft.com/office/powerpoint/2010/main" val="350408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Other Tickborne Diseases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65A68CAB-21AA-4DAD-A2CC-D81EBCB6DB65}"/>
              </a:ext>
            </a:extLst>
          </p:cNvPr>
          <p:cNvSpPr>
            <a:spLocks noGrp="1"/>
          </p:cNvSpPr>
          <p:nvPr>
            <p:ph idx="1"/>
          </p:nvPr>
        </p:nvSpPr>
        <p:spPr>
          <a:xfrm>
            <a:off x="669798" y="4192133"/>
            <a:ext cx="8040413" cy="1763190"/>
          </a:xfrm>
        </p:spPr>
        <p:txBody>
          <a:bodyPr>
            <a:noAutofit/>
          </a:bodyPr>
          <a:lstStyle/>
          <a:p>
            <a:pPr marL="0" indent="0">
              <a:buNone/>
            </a:pPr>
            <a:r>
              <a:rPr lang="en-US" sz="2400" b="1" i="1" dirty="0">
                <a:latin typeface="Times New Roman" panose="02020603050405020304" pitchFamily="18" charset="0"/>
                <a:cs typeface="Times New Roman" panose="02020603050405020304" pitchFamily="18" charset="0"/>
              </a:rPr>
              <a:t>Borrelia </a:t>
            </a:r>
            <a:r>
              <a:rPr lang="en-US" sz="2400" b="1" i="1" dirty="0" err="1">
                <a:latin typeface="Times New Roman" panose="02020603050405020304" pitchFamily="18" charset="0"/>
                <a:cs typeface="Times New Roman" panose="02020603050405020304" pitchFamily="18" charset="0"/>
              </a:rPr>
              <a:t>miyamotoi</a:t>
            </a:r>
            <a:endParaRPr lang="en-US" sz="2400" b="1" i="1" dirty="0">
              <a:latin typeface="Times New Roman" panose="02020603050405020304" pitchFamily="18" charset="0"/>
              <a:cs typeface="Times New Roman" panose="02020603050405020304" pitchFamily="18" charset="0"/>
            </a:endParaRPr>
          </a:p>
          <a:p>
            <a:pPr marL="457200" lvl="1" indent="-176213"/>
            <a:r>
              <a:rPr lang="en-US" sz="2000" dirty="0">
                <a:latin typeface="Times New Roman" panose="02020603050405020304" pitchFamily="18" charset="0"/>
                <a:cs typeface="Times New Roman" panose="02020603050405020304" pitchFamily="18" charset="0"/>
              </a:rPr>
              <a:t>Newly described tickborne illness identified in ticks in 1995</a:t>
            </a:r>
          </a:p>
          <a:p>
            <a:pPr marL="457200" lvl="1" indent="-176213"/>
            <a:r>
              <a:rPr lang="en-US" sz="2000" dirty="0">
                <a:latin typeface="Times New Roman" panose="02020603050405020304" pitchFamily="18" charset="0"/>
                <a:cs typeface="Times New Roman" panose="02020603050405020304" pitchFamily="18" charset="0"/>
              </a:rPr>
              <a:t>Symptoms include fever/chills, headache, muscle/joint pain, and fatigue </a:t>
            </a:r>
          </a:p>
          <a:p>
            <a:pPr marL="457200" lvl="1" indent="-176213"/>
            <a:r>
              <a:rPr lang="en-US" sz="2000" dirty="0">
                <a:latin typeface="Times New Roman" panose="02020603050405020304" pitchFamily="18" charset="0"/>
                <a:cs typeface="Times New Roman" panose="02020603050405020304" pitchFamily="18" charset="0"/>
              </a:rPr>
              <a:t>First cases identified in Maine residents in 2016</a:t>
            </a:r>
          </a:p>
          <a:p>
            <a:pPr marL="914400" lvl="2" indent="-176213"/>
            <a:r>
              <a:rPr lang="en-US" sz="1600" dirty="0">
                <a:latin typeface="Times New Roman" panose="02020603050405020304" pitchFamily="18" charset="0"/>
                <a:cs typeface="Times New Roman" panose="02020603050405020304" pitchFamily="18" charset="0"/>
              </a:rPr>
              <a:t>6 cases in 2017, and 8 cases in 2018</a:t>
            </a: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27</a:t>
            </a:fld>
            <a:endParaRPr lang="en-US" dirty="0">
              <a:solidFill>
                <a:prstClr val="black">
                  <a:tint val="75000"/>
                </a:prstClr>
              </a:solidFill>
            </a:endParaRPr>
          </a:p>
        </p:txBody>
      </p:sp>
      <p:sp>
        <p:nvSpPr>
          <p:cNvPr id="6" name="Content Placeholder 2">
            <a:extLst>
              <a:ext uri="{FF2B5EF4-FFF2-40B4-BE49-F238E27FC236}">
                <a16:creationId xmlns:a16="http://schemas.microsoft.com/office/drawing/2014/main" id="{8465F207-CF70-4C49-B274-C4041737DFE5}"/>
              </a:ext>
            </a:extLst>
          </p:cNvPr>
          <p:cNvSpPr txBox="1">
            <a:spLocks/>
          </p:cNvSpPr>
          <p:nvPr/>
        </p:nvSpPr>
        <p:spPr>
          <a:xfrm>
            <a:off x="669798" y="1445063"/>
            <a:ext cx="7813790" cy="2346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Powassan Encephalitis</a:t>
            </a:r>
            <a:endParaRPr lang="en-US" sz="1800" b="1" dirty="0">
              <a:latin typeface="Times New Roman" panose="02020603050405020304" pitchFamily="18" charset="0"/>
              <a:cs typeface="Times New Roman" panose="02020603050405020304" pitchFamily="18" charset="0"/>
            </a:endParaRPr>
          </a:p>
          <a:p>
            <a:pPr marL="457200" lvl="1" indent="-222250"/>
            <a:r>
              <a:rPr lang="en-US" sz="2000" dirty="0">
                <a:latin typeface="Times New Roman" panose="02020603050405020304" pitchFamily="18" charset="0"/>
                <a:cs typeface="Times New Roman" panose="02020603050405020304" pitchFamily="18" charset="0"/>
              </a:rPr>
              <a:t>Symptoms include fever, headache, nausea/vomiting and body aches</a:t>
            </a:r>
          </a:p>
          <a:p>
            <a:pPr marL="914400" lvl="2" indent="-222250"/>
            <a:r>
              <a:rPr lang="en-US" sz="1800" dirty="0">
                <a:latin typeface="Times New Roman" panose="02020603050405020304" pitchFamily="18" charset="0"/>
                <a:cs typeface="Times New Roman" panose="02020603050405020304" pitchFamily="18" charset="0"/>
              </a:rPr>
              <a:t>In more serious cases, the disease may progress to confusion, swelling of the brain, and death </a:t>
            </a:r>
          </a:p>
          <a:p>
            <a:pPr marL="914400" lvl="2" indent="-222250"/>
            <a:r>
              <a:rPr lang="en-US" sz="1800" dirty="0">
                <a:latin typeface="Times New Roman" panose="02020603050405020304" pitchFamily="18" charset="0"/>
                <a:cs typeface="Times New Roman" panose="02020603050405020304" pitchFamily="18" charset="0"/>
              </a:rPr>
              <a:t>Half of survivors have permanent brain damage and 1 in 10 cases die</a:t>
            </a:r>
          </a:p>
          <a:p>
            <a:pPr marL="457200" lvl="1" indent="-222250"/>
            <a:r>
              <a:rPr lang="en-US" sz="2000" dirty="0">
                <a:latin typeface="Times New Roman" panose="02020603050405020304" pitchFamily="18" charset="0"/>
                <a:cs typeface="Times New Roman" panose="02020603050405020304" pitchFamily="18" charset="0"/>
              </a:rPr>
              <a:t>Since we began seeing cases in 2013, Maine has cases almost every year</a:t>
            </a:r>
          </a:p>
        </p:txBody>
      </p:sp>
    </p:spTree>
    <p:extLst>
      <p:ext uri="{BB962C8B-B14F-4D97-AF65-F5344CB8AC3E}">
        <p14:creationId xmlns:p14="http://schemas.microsoft.com/office/powerpoint/2010/main" val="265866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Other Tickborne Diseases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65A68CAB-21AA-4DAD-A2CC-D81EBCB6DB65}"/>
              </a:ext>
            </a:extLst>
          </p:cNvPr>
          <p:cNvSpPr>
            <a:spLocks noGrp="1"/>
          </p:cNvSpPr>
          <p:nvPr>
            <p:ph idx="1"/>
          </p:nvPr>
        </p:nvSpPr>
        <p:spPr>
          <a:xfrm>
            <a:off x="602965" y="4128966"/>
            <a:ext cx="7947456" cy="1978757"/>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Rocky Mountain Spotted Fever (RMSF)</a:t>
            </a:r>
          </a:p>
          <a:p>
            <a:pPr marL="457200" lvl="1" indent="-222250"/>
            <a:r>
              <a:rPr lang="en-US" sz="2000" dirty="0">
                <a:latin typeface="Times New Roman" panose="02020603050405020304" pitchFamily="18" charset="0"/>
                <a:cs typeface="Times New Roman" panose="02020603050405020304" pitchFamily="18" charset="0"/>
              </a:rPr>
              <a:t>Symptoms include fever, headache, and a rash</a:t>
            </a:r>
          </a:p>
          <a:p>
            <a:pPr marL="914400" lvl="2" indent="-222250"/>
            <a:r>
              <a:rPr lang="en-US" sz="1800" dirty="0">
                <a:latin typeface="Times New Roman" panose="02020603050405020304" pitchFamily="18" charset="0"/>
                <a:cs typeface="Times New Roman" panose="02020603050405020304" pitchFamily="18" charset="0"/>
              </a:rPr>
              <a:t>A non-itchy, dotted red rash (called macules) spear on the palms of the hand and soles of the feet</a:t>
            </a:r>
          </a:p>
          <a:p>
            <a:pPr marL="457200" lvl="1" indent="-222250"/>
            <a:r>
              <a:rPr lang="en-US" sz="2000" dirty="0">
                <a:latin typeface="Times New Roman" panose="02020603050405020304" pitchFamily="18" charset="0"/>
                <a:cs typeface="Times New Roman" panose="02020603050405020304" pitchFamily="18" charset="0"/>
              </a:rPr>
              <a:t>There have been 0 confirmed cases in Maine</a:t>
            </a: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28</a:t>
            </a:fld>
            <a:endParaRPr lang="en-US" dirty="0">
              <a:solidFill>
                <a:prstClr val="black">
                  <a:tint val="75000"/>
                </a:prstClr>
              </a:solidFill>
            </a:endParaRPr>
          </a:p>
        </p:txBody>
      </p:sp>
      <p:sp>
        <p:nvSpPr>
          <p:cNvPr id="7" name="Content Placeholder 2">
            <a:extLst>
              <a:ext uri="{FF2B5EF4-FFF2-40B4-BE49-F238E27FC236}">
                <a16:creationId xmlns:a16="http://schemas.microsoft.com/office/drawing/2014/main" id="{463580F9-DD33-4517-A107-41B83BBA0D6C}"/>
              </a:ext>
            </a:extLst>
          </p:cNvPr>
          <p:cNvSpPr txBox="1">
            <a:spLocks/>
          </p:cNvSpPr>
          <p:nvPr/>
        </p:nvSpPr>
        <p:spPr>
          <a:xfrm>
            <a:off x="602966" y="1313827"/>
            <a:ext cx="7947455" cy="25665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latin typeface="Times New Roman" panose="02020603050405020304" pitchFamily="18" charset="0"/>
                <a:cs typeface="Times New Roman" panose="02020603050405020304" pitchFamily="18" charset="0"/>
              </a:rPr>
              <a:t>Ehrlichiosis</a:t>
            </a:r>
          </a:p>
          <a:p>
            <a:pPr marL="457200" lvl="1" indent="-222250">
              <a:lnSpc>
                <a:spcPct val="100000"/>
              </a:lnSpc>
              <a:spcBef>
                <a:spcPts val="0"/>
              </a:spcBef>
            </a:pPr>
            <a:r>
              <a:rPr lang="en-US" sz="2000" dirty="0">
                <a:latin typeface="Times New Roman" panose="02020603050405020304" pitchFamily="18" charset="0"/>
                <a:cs typeface="Times New Roman" panose="02020603050405020304" pitchFamily="18" charset="0"/>
              </a:rPr>
              <a:t>Carried by the Lonestar tick (</a:t>
            </a:r>
            <a:r>
              <a:rPr lang="en-US" sz="2000" i="1" dirty="0" err="1">
                <a:latin typeface="Times New Roman" panose="02020603050405020304" pitchFamily="18" charset="0"/>
                <a:cs typeface="Times New Roman" panose="02020603050405020304" pitchFamily="18" charset="0"/>
              </a:rPr>
              <a:t>Amblyomma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americanum</a:t>
            </a:r>
            <a:r>
              <a:rPr lang="en-US" sz="2000" i="1" dirty="0">
                <a:latin typeface="Times New Roman" panose="02020603050405020304" pitchFamily="18" charset="0"/>
                <a:cs typeface="Times New Roman" panose="02020603050405020304" pitchFamily="18" charset="0"/>
              </a:rPr>
              <a:t>)</a:t>
            </a:r>
          </a:p>
          <a:p>
            <a:pPr marL="914400" lvl="3" indent="-222250">
              <a:lnSpc>
                <a:spcPct val="100000"/>
              </a:lnSpc>
              <a:spcBef>
                <a:spcPts val="0"/>
              </a:spcBef>
            </a:pPr>
            <a:r>
              <a:rPr lang="en-US" dirty="0">
                <a:latin typeface="Times New Roman" panose="02020603050405020304" pitchFamily="18" charset="0"/>
                <a:cs typeface="Times New Roman" panose="02020603050405020304" pitchFamily="18" charset="0"/>
              </a:rPr>
              <a:t>The Lonestar tick is uncommon in Maine</a:t>
            </a:r>
          </a:p>
          <a:p>
            <a:pPr marL="457200" lvl="1" indent="-222250">
              <a:lnSpc>
                <a:spcPct val="100000"/>
              </a:lnSpc>
              <a:spcBef>
                <a:spcPts val="0"/>
              </a:spcBef>
            </a:pPr>
            <a:r>
              <a:rPr lang="en-US" sz="2000" dirty="0">
                <a:latin typeface="Times New Roman" panose="02020603050405020304" pitchFamily="18" charset="0"/>
                <a:cs typeface="Times New Roman" panose="02020603050405020304" pitchFamily="18" charset="0"/>
              </a:rPr>
              <a:t>Symptoms last 1-2 weeks and include fever, headache, nausea and body aches (most patients recover with no issues)</a:t>
            </a:r>
          </a:p>
          <a:p>
            <a:pPr marL="914400" lvl="2" indent="-222250">
              <a:lnSpc>
                <a:spcPct val="100000"/>
              </a:lnSpc>
              <a:spcBef>
                <a:spcPts val="0"/>
              </a:spcBef>
            </a:pPr>
            <a:r>
              <a:rPr lang="en-US" sz="1800" dirty="0">
                <a:latin typeface="Times New Roman" panose="02020603050405020304" pitchFamily="18" charset="0"/>
                <a:cs typeface="Times New Roman" panose="02020603050405020304" pitchFamily="18" charset="0"/>
              </a:rPr>
              <a:t>In more serious cases, respiratory failure, meningitis, and kidney failure can occur</a:t>
            </a:r>
          </a:p>
          <a:p>
            <a:pPr marL="457200" lvl="1" indent="-222250">
              <a:lnSpc>
                <a:spcPct val="100000"/>
              </a:lnSpc>
              <a:spcBef>
                <a:spcPts val="0"/>
              </a:spcBef>
            </a:pPr>
            <a:r>
              <a:rPr lang="en-US" sz="2000" dirty="0">
                <a:latin typeface="Times New Roman" panose="02020603050405020304" pitchFamily="18" charset="0"/>
                <a:cs typeface="Times New Roman" panose="02020603050405020304" pitchFamily="18" charset="0"/>
              </a:rPr>
              <a:t>Maine has cases, usually travel-related, every year</a:t>
            </a:r>
          </a:p>
        </p:txBody>
      </p:sp>
    </p:spTree>
    <p:extLst>
      <p:ext uri="{BB962C8B-B14F-4D97-AF65-F5344CB8AC3E}">
        <p14:creationId xmlns:p14="http://schemas.microsoft.com/office/powerpoint/2010/main" val="336223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29</a:t>
            </a:fld>
            <a:endParaRPr lang="en-US" dirty="0">
              <a:solidFill>
                <a:prstClr val="black">
                  <a:tint val="75000"/>
                </a:prstClr>
              </a:solidFill>
            </a:endParaRPr>
          </a:p>
        </p:txBody>
      </p:sp>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Treatment</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5ACC9E6-29B0-4085-9404-39D85D2E8C91}"/>
              </a:ext>
            </a:extLst>
          </p:cNvPr>
          <p:cNvPicPr>
            <a:picLocks noChangeAspect="1"/>
          </p:cNvPicPr>
          <p:nvPr/>
        </p:nvPicPr>
        <p:blipFill>
          <a:blip r:embed="rId3"/>
          <a:stretch>
            <a:fillRect/>
          </a:stretch>
        </p:blipFill>
        <p:spPr>
          <a:xfrm>
            <a:off x="448265" y="1470450"/>
            <a:ext cx="3034733" cy="2051478"/>
          </a:xfrm>
          <a:prstGeom prst="rect">
            <a:avLst/>
          </a:prstGeom>
        </p:spPr>
      </p:pic>
      <p:sp>
        <p:nvSpPr>
          <p:cNvPr id="9" name="TextBox 8">
            <a:extLst>
              <a:ext uri="{FF2B5EF4-FFF2-40B4-BE49-F238E27FC236}">
                <a16:creationId xmlns:a16="http://schemas.microsoft.com/office/drawing/2014/main" id="{FCF05624-449B-4EC5-8907-BF1A76A2DBA2}"/>
              </a:ext>
            </a:extLst>
          </p:cNvPr>
          <p:cNvSpPr txBox="1"/>
          <p:nvPr/>
        </p:nvSpPr>
        <p:spPr>
          <a:xfrm>
            <a:off x="162535" y="6377220"/>
            <a:ext cx="2145239" cy="276999"/>
          </a:xfrm>
          <a:prstGeom prst="rect">
            <a:avLst/>
          </a:prstGeom>
          <a:noFill/>
        </p:spPr>
        <p:txBody>
          <a:bodyPr wrap="square" rtlCol="0">
            <a:spAutoFit/>
          </a:bodyPr>
          <a:lstStyle/>
          <a:p>
            <a:pPr>
              <a:defRPr/>
            </a:pPr>
            <a:r>
              <a:rPr lang="en-US" sz="1200" i="1" dirty="0">
                <a:solidFill>
                  <a:prstClr val="black"/>
                </a:solidFill>
                <a:latin typeface="Times New Roman" panose="02020603050405020304" pitchFamily="18" charset="0"/>
                <a:cs typeface="Times New Roman" panose="02020603050405020304" pitchFamily="18" charset="0"/>
              </a:rPr>
              <a:t>Icons from www.flaticon.com</a:t>
            </a:r>
          </a:p>
        </p:txBody>
      </p:sp>
      <p:sp>
        <p:nvSpPr>
          <p:cNvPr id="15" name="Rectangle 14">
            <a:extLst>
              <a:ext uri="{FF2B5EF4-FFF2-40B4-BE49-F238E27FC236}">
                <a16:creationId xmlns:a16="http://schemas.microsoft.com/office/drawing/2014/main" id="{D2910548-6DB7-4E25-BBCE-AEC37ABA3100}"/>
              </a:ext>
            </a:extLst>
          </p:cNvPr>
          <p:cNvSpPr/>
          <p:nvPr/>
        </p:nvSpPr>
        <p:spPr>
          <a:xfrm>
            <a:off x="1331596" y="5701699"/>
            <a:ext cx="6490189"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Current treatment guidelines can be found on the Infectious Diseases Society of America website</a:t>
            </a:r>
          </a:p>
        </p:txBody>
      </p:sp>
      <p:sp>
        <p:nvSpPr>
          <p:cNvPr id="8" name="Rectangle: Rounded Corners 7">
            <a:extLst>
              <a:ext uri="{FF2B5EF4-FFF2-40B4-BE49-F238E27FC236}">
                <a16:creationId xmlns:a16="http://schemas.microsoft.com/office/drawing/2014/main" id="{B7345479-A481-4841-8301-B3B0D7D12A3C}"/>
              </a:ext>
            </a:extLst>
          </p:cNvPr>
          <p:cNvSpPr/>
          <p:nvPr/>
        </p:nvSpPr>
        <p:spPr>
          <a:xfrm>
            <a:off x="3559198" y="1408706"/>
            <a:ext cx="4956152" cy="2174966"/>
          </a:xfrm>
          <a:prstGeom prst="round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176213" indent="-1762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Following a tick bite, monitor for a fever, chills, and other symptoms for 30 days</a:t>
            </a:r>
          </a:p>
          <a:p>
            <a:endParaRPr lang="en-US" sz="1000" dirty="0">
              <a:latin typeface="Times New Roman" panose="02020603050405020304" pitchFamily="18" charset="0"/>
              <a:cs typeface="Times New Roman" panose="02020603050405020304" pitchFamily="18" charset="0"/>
            </a:endParaRPr>
          </a:p>
          <a:p>
            <a:pPr marL="176213" indent="-1762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Talk to a doctor if you start to feel unwell</a:t>
            </a:r>
          </a:p>
          <a:p>
            <a:endParaRPr lang="en-US" sz="1000" dirty="0">
              <a:latin typeface="Times New Roman" panose="02020603050405020304" pitchFamily="18" charset="0"/>
              <a:cs typeface="Times New Roman" panose="02020603050405020304" pitchFamily="18" charset="0"/>
            </a:endParaRPr>
          </a:p>
          <a:p>
            <a:pPr marL="176213" indent="-1762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Tickborne diseases are diagnosed based on symptoms and confirmed through lab tests</a:t>
            </a:r>
          </a:p>
        </p:txBody>
      </p:sp>
      <p:sp>
        <p:nvSpPr>
          <p:cNvPr id="10" name="Rectangle: Rounded Corners 9">
            <a:extLst>
              <a:ext uri="{FF2B5EF4-FFF2-40B4-BE49-F238E27FC236}">
                <a16:creationId xmlns:a16="http://schemas.microsoft.com/office/drawing/2014/main" id="{D3D652AB-4A36-4D99-BB10-2C6E63F9C8B4}"/>
              </a:ext>
            </a:extLst>
          </p:cNvPr>
          <p:cNvSpPr/>
          <p:nvPr/>
        </p:nvSpPr>
        <p:spPr>
          <a:xfrm>
            <a:off x="618136" y="3974065"/>
            <a:ext cx="7917107" cy="1425797"/>
          </a:xfrm>
          <a:prstGeom prst="round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176213" indent="-1762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tickborne diseases can be treated with antibiotics</a:t>
            </a:r>
          </a:p>
          <a:p>
            <a:endParaRPr lang="en-US" sz="1000" dirty="0">
              <a:latin typeface="Times New Roman" panose="02020603050405020304" pitchFamily="18" charset="0"/>
              <a:cs typeface="Times New Roman" panose="02020603050405020304" pitchFamily="18" charset="0"/>
            </a:endParaRPr>
          </a:p>
          <a:p>
            <a:pPr marL="176213" indent="-1762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is no specific treatment for Powassan Encephalitis</a:t>
            </a:r>
          </a:p>
          <a:p>
            <a:pPr marL="633413" lvl="1" indent="-1762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Some symptoms may be treated with over-the-counter (OTC) drugs</a:t>
            </a:r>
          </a:p>
          <a:p>
            <a:pPr marL="633413" lvl="1" indent="-1762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Severe illness may include supportive treatment in the hospital</a:t>
            </a:r>
          </a:p>
        </p:txBody>
      </p:sp>
    </p:spTree>
    <p:extLst>
      <p:ext uri="{BB962C8B-B14F-4D97-AF65-F5344CB8AC3E}">
        <p14:creationId xmlns:p14="http://schemas.microsoft.com/office/powerpoint/2010/main" val="1338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455CFE8A-4A92-488F-B7CB-F0BE3CE5C000}"/>
              </a:ext>
            </a:extLst>
          </p:cNvPr>
          <p:cNvSpPr txBox="1">
            <a:spLocks noChangeArrowheads="1"/>
          </p:cNvSpPr>
          <p:nvPr/>
        </p:nvSpPr>
        <p:spPr bwMode="auto">
          <a:xfrm>
            <a:off x="4" y="2824279"/>
            <a:ext cx="9153379" cy="92333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5400" dirty="0">
                <a:solidFill>
                  <a:schemeClr val="bg1"/>
                </a:solidFill>
                <a:latin typeface="Times New Roman" panose="02020603050405020304" pitchFamily="18" charset="0"/>
                <a:cs typeface="Times New Roman" panose="02020603050405020304" pitchFamily="18" charset="0"/>
              </a:rPr>
              <a:t>TICKBORNE</a:t>
            </a:r>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98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79"/>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Tick Bite Prevention</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30</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BFF59F31-57D7-42E8-ABAC-7E959482CD12}"/>
              </a:ext>
            </a:extLst>
          </p:cNvPr>
          <p:cNvPicPr>
            <a:picLocks noChangeAspect="1"/>
          </p:cNvPicPr>
          <p:nvPr/>
        </p:nvPicPr>
        <p:blipFill>
          <a:blip r:embed="rId2"/>
          <a:stretch>
            <a:fillRect/>
          </a:stretch>
        </p:blipFill>
        <p:spPr>
          <a:xfrm>
            <a:off x="339430" y="1270370"/>
            <a:ext cx="8474527" cy="3028036"/>
          </a:xfrm>
          <a:prstGeom prst="rect">
            <a:avLst/>
          </a:prstGeom>
        </p:spPr>
      </p:pic>
      <p:pic>
        <p:nvPicPr>
          <p:cNvPr id="6" name="Picture 5">
            <a:extLst>
              <a:ext uri="{FF2B5EF4-FFF2-40B4-BE49-F238E27FC236}">
                <a16:creationId xmlns:a16="http://schemas.microsoft.com/office/drawing/2014/main" id="{D64C28B0-B79A-49E4-B7D3-27C8553BF123}"/>
              </a:ext>
            </a:extLst>
          </p:cNvPr>
          <p:cNvPicPr>
            <a:picLocks noChangeAspect="1"/>
          </p:cNvPicPr>
          <p:nvPr/>
        </p:nvPicPr>
        <p:blipFill>
          <a:blip r:embed="rId3"/>
          <a:stretch>
            <a:fillRect/>
          </a:stretch>
        </p:blipFill>
        <p:spPr>
          <a:xfrm>
            <a:off x="1042853" y="4472059"/>
            <a:ext cx="3533841" cy="1710649"/>
          </a:xfrm>
          <a:prstGeom prst="rect">
            <a:avLst/>
          </a:prstGeom>
        </p:spPr>
      </p:pic>
      <p:pic>
        <p:nvPicPr>
          <p:cNvPr id="7" name="Picture 6">
            <a:extLst>
              <a:ext uri="{FF2B5EF4-FFF2-40B4-BE49-F238E27FC236}">
                <a16:creationId xmlns:a16="http://schemas.microsoft.com/office/drawing/2014/main" id="{B700F65D-338B-4BA9-AB76-5686EFEFE233}"/>
              </a:ext>
            </a:extLst>
          </p:cNvPr>
          <p:cNvPicPr>
            <a:picLocks noChangeAspect="1"/>
          </p:cNvPicPr>
          <p:nvPr/>
        </p:nvPicPr>
        <p:blipFill>
          <a:blip r:embed="rId4"/>
          <a:stretch>
            <a:fillRect/>
          </a:stretch>
        </p:blipFill>
        <p:spPr>
          <a:xfrm>
            <a:off x="5100636" y="4472059"/>
            <a:ext cx="3252484" cy="1710649"/>
          </a:xfrm>
          <a:prstGeom prst="rect">
            <a:avLst/>
          </a:prstGeom>
        </p:spPr>
      </p:pic>
      <p:sp>
        <p:nvSpPr>
          <p:cNvPr id="8" name="TextBox 7">
            <a:extLst>
              <a:ext uri="{FF2B5EF4-FFF2-40B4-BE49-F238E27FC236}">
                <a16:creationId xmlns:a16="http://schemas.microsoft.com/office/drawing/2014/main" id="{A09ADFC9-88BA-4015-A0F7-287168B325A0}"/>
              </a:ext>
            </a:extLst>
          </p:cNvPr>
          <p:cNvSpPr txBox="1"/>
          <p:nvPr/>
        </p:nvSpPr>
        <p:spPr>
          <a:xfrm>
            <a:off x="162535" y="6377220"/>
            <a:ext cx="2145239" cy="276999"/>
          </a:xfrm>
          <a:prstGeom prst="rect">
            <a:avLst/>
          </a:prstGeom>
          <a:noFill/>
        </p:spPr>
        <p:txBody>
          <a:bodyPr wrap="square" rtlCol="0">
            <a:spAutoFit/>
          </a:bodyPr>
          <a:lstStyle/>
          <a:p>
            <a:pPr>
              <a:defRPr/>
            </a:pPr>
            <a:r>
              <a:rPr lang="en-US" sz="1200" i="1" dirty="0">
                <a:solidFill>
                  <a:prstClr val="black"/>
                </a:solidFill>
                <a:latin typeface="Times New Roman" panose="02020603050405020304" pitchFamily="18" charset="0"/>
                <a:cs typeface="Times New Roman" panose="02020603050405020304" pitchFamily="18" charset="0"/>
              </a:rPr>
              <a:t>Icons from www.flaticon.com</a:t>
            </a:r>
          </a:p>
        </p:txBody>
      </p:sp>
    </p:spTree>
    <p:extLst>
      <p:ext uri="{BB962C8B-B14F-4D97-AF65-F5344CB8AC3E}">
        <p14:creationId xmlns:p14="http://schemas.microsoft.com/office/powerpoint/2010/main" val="3086141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Personal Protection</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31</a:t>
            </a:fld>
            <a:endParaRPr lang="en-US" dirty="0">
              <a:solidFill>
                <a:prstClr val="black">
                  <a:tint val="75000"/>
                </a:prstClr>
              </a:solidFill>
            </a:endParaRPr>
          </a:p>
        </p:txBody>
      </p:sp>
      <p:pic>
        <p:nvPicPr>
          <p:cNvPr id="9" name="Picture 10">
            <a:extLst>
              <a:ext uri="{FF2B5EF4-FFF2-40B4-BE49-F238E27FC236}">
                <a16:creationId xmlns:a16="http://schemas.microsoft.com/office/drawing/2014/main" id="{B3207419-4E12-402D-BA01-BD0F4ED8EA87}"/>
              </a:ext>
            </a:extLst>
          </p:cNvPr>
          <p:cNvPicPr>
            <a:picLocks noChangeAspect="1" noChangeArrowheads="1"/>
          </p:cNvPicPr>
          <p:nvPr/>
        </p:nvPicPr>
        <p:blipFill>
          <a:blip r:embed="rId3"/>
          <a:srcRect/>
          <a:stretch>
            <a:fillRect/>
          </a:stretch>
        </p:blipFill>
        <p:spPr bwMode="auto">
          <a:xfrm>
            <a:off x="1186544" y="1237059"/>
            <a:ext cx="2461260" cy="2408079"/>
          </a:xfrm>
          <a:prstGeom prst="rect">
            <a:avLst/>
          </a:prstGeom>
          <a:noFill/>
          <a:ln w="9525">
            <a:noFill/>
            <a:miter lim="800000"/>
            <a:headEnd/>
            <a:tailEnd/>
          </a:ln>
        </p:spPr>
      </p:pic>
      <p:pic>
        <p:nvPicPr>
          <p:cNvPr id="10" name="Picture 8">
            <a:extLst>
              <a:ext uri="{FF2B5EF4-FFF2-40B4-BE49-F238E27FC236}">
                <a16:creationId xmlns:a16="http://schemas.microsoft.com/office/drawing/2014/main" id="{2EE43BE3-9B79-494E-8C36-A839EF7C3F07}"/>
              </a:ext>
            </a:extLst>
          </p:cNvPr>
          <p:cNvPicPr>
            <a:picLocks noChangeAspect="1" noChangeArrowheads="1"/>
          </p:cNvPicPr>
          <p:nvPr/>
        </p:nvPicPr>
        <p:blipFill>
          <a:blip r:embed="rId4"/>
          <a:srcRect/>
          <a:stretch>
            <a:fillRect/>
          </a:stretch>
        </p:blipFill>
        <p:spPr bwMode="auto">
          <a:xfrm>
            <a:off x="804274" y="3863185"/>
            <a:ext cx="3225800" cy="2419351"/>
          </a:xfrm>
          <a:prstGeom prst="rect">
            <a:avLst/>
          </a:prstGeom>
          <a:noFill/>
          <a:ln w="9525">
            <a:noFill/>
            <a:miter lim="800000"/>
            <a:headEnd/>
            <a:tailEnd/>
          </a:ln>
        </p:spPr>
      </p:pic>
      <p:pic>
        <p:nvPicPr>
          <p:cNvPr id="11" name="Picture 2" descr="http://img.answcdn.com/view:feature/getty/Animal_Life/f13e3fa6/155124461.jpg">
            <a:extLst>
              <a:ext uri="{FF2B5EF4-FFF2-40B4-BE49-F238E27FC236}">
                <a16:creationId xmlns:a16="http://schemas.microsoft.com/office/drawing/2014/main" id="{892000B9-0659-44E2-9797-F4A83300E090}"/>
              </a:ext>
            </a:extLst>
          </p:cNvPr>
          <p:cNvPicPr>
            <a:picLocks noChangeAspect="1" noChangeArrowheads="1"/>
          </p:cNvPicPr>
          <p:nvPr/>
        </p:nvPicPr>
        <p:blipFill>
          <a:blip r:embed="rId5"/>
          <a:srcRect/>
          <a:stretch>
            <a:fillRect/>
          </a:stretch>
        </p:blipFill>
        <p:spPr bwMode="auto">
          <a:xfrm>
            <a:off x="4468586" y="1936261"/>
            <a:ext cx="4202566" cy="3502138"/>
          </a:xfrm>
          <a:prstGeom prst="rect">
            <a:avLst/>
          </a:prstGeom>
          <a:noFill/>
          <a:ln w="9525">
            <a:noFill/>
            <a:miter lim="800000"/>
            <a:headEnd/>
            <a:tailEnd/>
          </a:ln>
        </p:spPr>
      </p:pic>
    </p:spTree>
    <p:extLst>
      <p:ext uri="{BB962C8B-B14F-4D97-AF65-F5344CB8AC3E}">
        <p14:creationId xmlns:p14="http://schemas.microsoft.com/office/powerpoint/2010/main" val="2002334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descr="tick-check-poster[1].jpg">
            <a:extLst>
              <a:ext uri="{FF2B5EF4-FFF2-40B4-BE49-F238E27FC236}">
                <a16:creationId xmlns:a16="http://schemas.microsoft.com/office/drawing/2014/main" id="{B90678AF-DD2E-4D29-ADA8-99A1D1B02298}"/>
              </a:ext>
            </a:extLst>
          </p:cNvPr>
          <p:cNvPicPr>
            <a:picLocks noGrp="1" noChangeAspect="1"/>
          </p:cNvPicPr>
          <p:nvPr>
            <p:ph idx="1"/>
          </p:nvPr>
        </p:nvPicPr>
        <p:blipFill>
          <a:blip r:embed="rId2"/>
          <a:srcRect/>
          <a:stretch>
            <a:fillRect/>
          </a:stretch>
        </p:blipFill>
        <p:spPr bwMode="auto">
          <a:xfrm>
            <a:off x="2458815" y="1110347"/>
            <a:ext cx="3999139" cy="5335955"/>
          </a:xfrm>
          <a:prstGeom prst="rect">
            <a:avLst/>
          </a:prstGeom>
          <a:noFill/>
          <a:ln w="9525">
            <a:noFill/>
            <a:miter lim="800000"/>
            <a:headEnd/>
            <a:tailEnd/>
          </a:ln>
        </p:spPr>
      </p:pic>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32</a:t>
            </a:fld>
            <a:endParaRPr lang="en-US" dirty="0">
              <a:solidFill>
                <a:prstClr val="black">
                  <a:tint val="75000"/>
                </a:prstClr>
              </a:solidFill>
            </a:endParaRPr>
          </a:p>
        </p:txBody>
      </p:sp>
      <p:sp>
        <p:nvSpPr>
          <p:cNvPr id="4" name="Text Box 5"/>
          <p:cNvSpPr txBox="1">
            <a:spLocks noChangeArrowheads="1"/>
          </p:cNvSpPr>
          <p:nvPr/>
        </p:nvSpPr>
        <p:spPr bwMode="auto">
          <a:xfrm>
            <a:off x="5" y="371980"/>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Personal Protection: Tick Check</a:t>
            </a:r>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65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79"/>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Safe Tick Removal</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33</a:t>
            </a:fld>
            <a:endParaRPr lang="en-US" dirty="0">
              <a:solidFill>
                <a:prstClr val="black">
                  <a:tint val="75000"/>
                </a:prstClr>
              </a:solidFill>
            </a:endParaRPr>
          </a:p>
        </p:txBody>
      </p:sp>
      <p:sp>
        <p:nvSpPr>
          <p:cNvPr id="3" name="Rectangle 2">
            <a:extLst>
              <a:ext uri="{FF2B5EF4-FFF2-40B4-BE49-F238E27FC236}">
                <a16:creationId xmlns:a16="http://schemas.microsoft.com/office/drawing/2014/main" id="{95F3B382-CB07-4422-8DD2-9DC8098C2754}"/>
              </a:ext>
            </a:extLst>
          </p:cNvPr>
          <p:cNvSpPr/>
          <p:nvPr/>
        </p:nvSpPr>
        <p:spPr>
          <a:xfrm>
            <a:off x="764383" y="1198899"/>
            <a:ext cx="7624622" cy="255454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Use a tick spoon or fine-tipped tweezers to remove a tick</a:t>
            </a:r>
          </a:p>
          <a:p>
            <a:pPr marL="339725" indent="-2222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Using tweezers, grab the tick by its mouth and use firm, steady pressure to pull the tick out. Do not use twisting motions</a:t>
            </a:r>
          </a:p>
          <a:p>
            <a:pPr marL="339725" indent="-2222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Using a tick spoon, line the notch of the spoon up with the head of the tick and gently scoop</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Do </a:t>
            </a:r>
            <a:r>
              <a:rPr lang="en-US" sz="2000" b="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use nail polish, matches, or petroleum jelly to remove the tick. These methods increase the risk of localized skin infection.</a:t>
            </a:r>
          </a:p>
        </p:txBody>
      </p:sp>
      <p:pic>
        <p:nvPicPr>
          <p:cNvPr id="8" name="Picture 2">
            <a:extLst>
              <a:ext uri="{FF2B5EF4-FFF2-40B4-BE49-F238E27FC236}">
                <a16:creationId xmlns:a16="http://schemas.microsoft.com/office/drawing/2014/main" id="{42AC34AF-77FB-4242-A95B-2C6EAC148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347" y="3964548"/>
            <a:ext cx="2898513" cy="21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AD95F857-FA5D-4CF8-BC17-6FC534782F97}"/>
              </a:ext>
            </a:extLst>
          </p:cNvPr>
          <p:cNvPicPr>
            <a:picLocks noChangeAspect="1" noChangeArrowheads="1"/>
          </p:cNvPicPr>
          <p:nvPr/>
        </p:nvPicPr>
        <p:blipFill>
          <a:blip r:embed="rId4"/>
          <a:srcRect/>
          <a:stretch>
            <a:fillRect/>
          </a:stretch>
        </p:blipFill>
        <p:spPr bwMode="auto">
          <a:xfrm>
            <a:off x="1646435" y="3964544"/>
            <a:ext cx="2229374" cy="2211224"/>
          </a:xfrm>
          <a:prstGeom prst="rect">
            <a:avLst/>
          </a:prstGeom>
          <a:noFill/>
          <a:ln w="9525">
            <a:noFill/>
            <a:miter lim="800000"/>
            <a:headEnd/>
            <a:tailEnd/>
          </a:ln>
        </p:spPr>
      </p:pic>
    </p:spTree>
    <p:extLst>
      <p:ext uri="{BB962C8B-B14F-4D97-AF65-F5344CB8AC3E}">
        <p14:creationId xmlns:p14="http://schemas.microsoft.com/office/powerpoint/2010/main" val="372822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74301CC-71EB-4BD7-B7C5-116C03C49FE1}"/>
              </a:ext>
            </a:extLst>
          </p:cNvPr>
          <p:cNvSpPr>
            <a:spLocks noGrp="1"/>
          </p:cNvSpPr>
          <p:nvPr>
            <p:ph idx="1"/>
          </p:nvPr>
        </p:nvSpPr>
        <p:spPr>
          <a:xfrm>
            <a:off x="457204" y="1830392"/>
            <a:ext cx="4005943" cy="4054593"/>
          </a:xfrm>
        </p:spPr>
        <p:txBody>
          <a:bodyPr>
            <a:normAutofit/>
          </a:bodyPr>
          <a:lstStyle/>
          <a:p>
            <a:pPr>
              <a:lnSpc>
                <a:spcPct val="90000"/>
              </a:lnSpc>
            </a:pPr>
            <a:r>
              <a:rPr lang="en-US" sz="2400" dirty="0">
                <a:latin typeface="Times New Roman" panose="02020603050405020304" pitchFamily="18" charset="0"/>
                <a:cs typeface="Times New Roman" panose="02020603050405020304" pitchFamily="18" charset="0"/>
              </a:rPr>
              <a:t>Remove brush, leaf litter and tall grass</a:t>
            </a:r>
          </a:p>
          <a:p>
            <a:pPr>
              <a:lnSpc>
                <a:spcPct val="90000"/>
              </a:lnSpc>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Create a dry border between woods and lawn</a:t>
            </a:r>
          </a:p>
          <a:p>
            <a:pPr>
              <a:lnSpc>
                <a:spcPct val="90000"/>
              </a:lnSpc>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Remove plants that attract deer and construct physical barriers that may discourage deer from entering your yard</a:t>
            </a:r>
          </a:p>
          <a:p>
            <a:endParaRPr lang="en-US" sz="24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34</a:t>
            </a:fld>
            <a:endParaRPr lang="en-US" dirty="0">
              <a:solidFill>
                <a:prstClr val="black">
                  <a:tint val="75000"/>
                </a:prstClr>
              </a:solidFill>
            </a:endParaRPr>
          </a:p>
        </p:txBody>
      </p:sp>
      <p:sp>
        <p:nvSpPr>
          <p:cNvPr id="4" name="Text Box 5"/>
          <p:cNvSpPr txBox="1">
            <a:spLocks noChangeArrowheads="1"/>
          </p:cNvSpPr>
          <p:nvPr/>
        </p:nvSpPr>
        <p:spPr bwMode="auto">
          <a:xfrm>
            <a:off x="5" y="371980"/>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Make Your Yard Safer</a:t>
            </a:r>
            <a:endParaRPr lang="en-US" sz="1600" dirty="0">
              <a:solidFill>
                <a:schemeClr val="bg1"/>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CF0FEF2-0784-441C-BBD3-9C1EB6A8455D}"/>
              </a:ext>
            </a:extLst>
          </p:cNvPr>
          <p:cNvGrpSpPr>
            <a:grpSpLocks/>
          </p:cNvGrpSpPr>
          <p:nvPr/>
        </p:nvGrpSpPr>
        <p:grpSpPr bwMode="auto">
          <a:xfrm>
            <a:off x="4743446" y="1371603"/>
            <a:ext cx="4037013" cy="4917567"/>
            <a:chOff x="3216" y="816"/>
            <a:chExt cx="1968" cy="2400"/>
          </a:xfrm>
        </p:grpSpPr>
        <p:pic>
          <p:nvPicPr>
            <p:cNvPr id="10" name="Picture 9" descr="C:\Documents and Settings\ssoliva\My Documents\My Pictures\barrier.tif">
              <a:extLst>
                <a:ext uri="{FF2B5EF4-FFF2-40B4-BE49-F238E27FC236}">
                  <a16:creationId xmlns:a16="http://schemas.microsoft.com/office/drawing/2014/main" id="{3486EF4B-F007-419F-B8C5-D87D6294A4FD}"/>
                </a:ext>
              </a:extLst>
            </p:cNvPr>
            <p:cNvPicPr>
              <a:picLocks noChangeAspect="1" noChangeArrowheads="1"/>
            </p:cNvPicPr>
            <p:nvPr/>
          </p:nvPicPr>
          <p:blipFill>
            <a:blip r:embed="rId3">
              <a:lum bright="12000" contrast="-12000"/>
            </a:blip>
            <a:srcRect t="53847"/>
            <a:stretch>
              <a:fillRect/>
            </a:stretch>
          </p:blipFill>
          <p:spPr bwMode="auto">
            <a:xfrm>
              <a:off x="3216" y="2064"/>
              <a:ext cx="1968" cy="1152"/>
            </a:xfrm>
            <a:prstGeom prst="rect">
              <a:avLst/>
            </a:prstGeom>
            <a:noFill/>
            <a:ln w="12700">
              <a:solidFill>
                <a:srgbClr val="000000"/>
              </a:solidFill>
              <a:miter lim="800000"/>
              <a:headEnd/>
              <a:tailEnd/>
            </a:ln>
          </p:spPr>
        </p:pic>
        <p:pic>
          <p:nvPicPr>
            <p:cNvPr id="11" name="Picture 10" descr="C:\Documents and Settings\ssoliva\My Documents\My Pictures\barrier.tif">
              <a:extLst>
                <a:ext uri="{FF2B5EF4-FFF2-40B4-BE49-F238E27FC236}">
                  <a16:creationId xmlns:a16="http://schemas.microsoft.com/office/drawing/2014/main" id="{AF31F1CD-BB43-47E9-BB2E-E8D5C296BCBA}"/>
                </a:ext>
              </a:extLst>
            </p:cNvPr>
            <p:cNvPicPr>
              <a:picLocks noChangeAspect="1" noChangeArrowheads="1"/>
            </p:cNvPicPr>
            <p:nvPr/>
          </p:nvPicPr>
          <p:blipFill>
            <a:blip r:embed="rId3">
              <a:lum bright="12000" contrast="-12000"/>
            </a:blip>
            <a:srcRect b="53847"/>
            <a:stretch>
              <a:fillRect/>
            </a:stretch>
          </p:blipFill>
          <p:spPr bwMode="auto">
            <a:xfrm>
              <a:off x="3216" y="816"/>
              <a:ext cx="1968" cy="1152"/>
            </a:xfrm>
            <a:prstGeom prst="rect">
              <a:avLst/>
            </a:prstGeom>
            <a:noFill/>
            <a:ln w="12700">
              <a:solidFill>
                <a:srgbClr val="000000"/>
              </a:solidFill>
              <a:miter lim="800000"/>
              <a:headEnd/>
              <a:tailEnd/>
            </a:ln>
          </p:spPr>
        </p:pic>
        <p:sp>
          <p:nvSpPr>
            <p:cNvPr id="12" name="Text Box 11">
              <a:extLst>
                <a:ext uri="{FF2B5EF4-FFF2-40B4-BE49-F238E27FC236}">
                  <a16:creationId xmlns:a16="http://schemas.microsoft.com/office/drawing/2014/main" id="{5A59AFB0-B338-4B4E-887A-1B86CCA24F1B}"/>
                </a:ext>
              </a:extLst>
            </p:cNvPr>
            <p:cNvSpPr txBox="1">
              <a:spLocks noChangeArrowheads="1"/>
            </p:cNvSpPr>
            <p:nvPr/>
          </p:nvSpPr>
          <p:spPr bwMode="auto">
            <a:xfrm>
              <a:off x="4420" y="1680"/>
              <a:ext cx="572" cy="165"/>
            </a:xfrm>
            <a:prstGeom prst="rect">
              <a:avLst/>
            </a:prstGeom>
            <a:solidFill>
              <a:schemeClr val="bg1"/>
            </a:solidFill>
            <a:ln w="9525">
              <a:solidFill>
                <a:schemeClr val="tx1"/>
              </a:solidFill>
              <a:miter lim="800000"/>
              <a:headEnd/>
              <a:tailEnd/>
            </a:ln>
          </p:spPr>
          <p:txBody>
            <a:bodyPr>
              <a:spAutoFit/>
            </a:bodyPr>
            <a:lstStyle/>
            <a:p>
              <a:pPr algn="ctr">
                <a:defRPr/>
              </a:pPr>
              <a:r>
                <a:rPr lang="en-US" altLang="en-US" sz="1600" b="1" i="1">
                  <a:solidFill>
                    <a:srgbClr val="000000"/>
                  </a:solidFill>
                  <a:latin typeface="Candara" pitchFamily="34" charset="0"/>
                </a:rPr>
                <a:t>Before</a:t>
              </a:r>
            </a:p>
          </p:txBody>
        </p:sp>
        <p:sp>
          <p:nvSpPr>
            <p:cNvPr id="13" name="Text Box 12">
              <a:extLst>
                <a:ext uri="{FF2B5EF4-FFF2-40B4-BE49-F238E27FC236}">
                  <a16:creationId xmlns:a16="http://schemas.microsoft.com/office/drawing/2014/main" id="{F750C17A-C8AF-4233-8331-AC6A8AD43DD4}"/>
                </a:ext>
              </a:extLst>
            </p:cNvPr>
            <p:cNvSpPr txBox="1">
              <a:spLocks noChangeArrowheads="1"/>
            </p:cNvSpPr>
            <p:nvPr/>
          </p:nvSpPr>
          <p:spPr bwMode="auto">
            <a:xfrm>
              <a:off x="4416" y="2928"/>
              <a:ext cx="572" cy="165"/>
            </a:xfrm>
            <a:prstGeom prst="rect">
              <a:avLst/>
            </a:prstGeom>
            <a:solidFill>
              <a:schemeClr val="bg1"/>
            </a:solidFill>
            <a:ln w="9525">
              <a:solidFill>
                <a:schemeClr val="tx1"/>
              </a:solidFill>
              <a:miter lim="800000"/>
              <a:headEnd/>
              <a:tailEnd/>
            </a:ln>
          </p:spPr>
          <p:txBody>
            <a:bodyPr>
              <a:spAutoFit/>
            </a:bodyPr>
            <a:lstStyle/>
            <a:p>
              <a:pPr algn="ctr">
                <a:defRPr/>
              </a:pPr>
              <a:r>
                <a:rPr lang="en-US" altLang="en-US" sz="1600" b="1" i="1">
                  <a:solidFill>
                    <a:srgbClr val="000000"/>
                  </a:solidFill>
                  <a:latin typeface="Candara" pitchFamily="34" charset="0"/>
                </a:rPr>
                <a:t>After</a:t>
              </a:r>
            </a:p>
          </p:txBody>
        </p:sp>
      </p:grpSp>
    </p:spTree>
    <p:extLst>
      <p:ext uri="{BB962C8B-B14F-4D97-AF65-F5344CB8AC3E}">
        <p14:creationId xmlns:p14="http://schemas.microsoft.com/office/powerpoint/2010/main" val="3867751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261" y="2068286"/>
            <a:ext cx="6966857" cy="3178628"/>
          </a:xfrm>
        </p:spPr>
        <p:txBody>
          <a:bodyPr>
            <a:noAutofit/>
          </a:bodyPr>
          <a:lstStyle/>
          <a:p>
            <a:r>
              <a:rPr lang="en-US" sz="2400" dirty="0">
                <a:latin typeface="Times New Roman" panose="02020603050405020304" pitchFamily="18" charset="0"/>
                <a:cs typeface="Times New Roman" panose="02020603050405020304" pitchFamily="18" charset="0"/>
              </a:rPr>
              <a:t>To kill a tick, found either in your home or removed from a person/pet, it is easiest to put it in a container of rubbing alcohol </a:t>
            </a:r>
          </a:p>
          <a:p>
            <a:r>
              <a:rPr lang="en-US" sz="2400" dirty="0">
                <a:latin typeface="Times New Roman" panose="02020603050405020304" pitchFamily="18" charset="0"/>
                <a:cs typeface="Times New Roman" panose="02020603050405020304" pitchFamily="18" charset="0"/>
              </a:rPr>
              <a:t>Tick will soon die and be preserved in the event it is submitted to a laboratory</a:t>
            </a:r>
          </a:p>
          <a:p>
            <a:r>
              <a:rPr lang="en-US" sz="2400" dirty="0">
                <a:latin typeface="Times New Roman" panose="02020603050405020304" pitchFamily="18" charset="0"/>
                <a:cs typeface="Times New Roman" panose="02020603050405020304" pitchFamily="18" charset="0"/>
              </a:rPr>
              <a:t>Washing your clothes will not kill the tick, however drying clothes for 15 to 30 minutes on high heat before washing will kill the ticks</a:t>
            </a:r>
          </a:p>
          <a:p>
            <a:endParaRPr lang="en-US" sz="24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3"/>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35</a:t>
            </a:fld>
            <a:endParaRPr lang="en-US" dirty="0">
              <a:solidFill>
                <a:prstClr val="black">
                  <a:tint val="75000"/>
                </a:prstClr>
              </a:solidFill>
            </a:endParaRPr>
          </a:p>
        </p:txBody>
      </p:sp>
      <p:sp>
        <p:nvSpPr>
          <p:cNvPr id="4" name="Text Box 5"/>
          <p:cNvSpPr txBox="1">
            <a:spLocks noChangeArrowheads="1"/>
          </p:cNvSpPr>
          <p:nvPr/>
        </p:nvSpPr>
        <p:spPr bwMode="auto">
          <a:xfrm>
            <a:off x="1" y="371976"/>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Killing and Preserving Ticks</a:t>
            </a:r>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410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89" y="2280194"/>
            <a:ext cx="8195602" cy="3340787"/>
          </a:xfrm>
        </p:spPr>
        <p:txBody>
          <a:bodyPr>
            <a:noAutofit/>
          </a:bodyPr>
          <a:lstStyle/>
          <a:p>
            <a:r>
              <a:rPr lang="en-US" sz="2400" dirty="0">
                <a:latin typeface="Times New Roman" panose="02020603050405020304" pitchFamily="18" charset="0"/>
                <a:cs typeface="Times New Roman" panose="02020603050405020304" pitchFamily="18" charset="0"/>
              </a:rPr>
              <a:t>Tick identification is still free of charge</a:t>
            </a:r>
          </a:p>
          <a:p>
            <a:pPr lvl="1"/>
            <a:r>
              <a:rPr lang="en-US" sz="1800" dirty="0">
                <a:latin typeface="Times New Roman" panose="02020603050405020304" pitchFamily="18" charset="0"/>
                <a:cs typeface="Times New Roman" panose="02020603050405020304" pitchFamily="18" charset="0"/>
              </a:rPr>
              <a:t>Includes tick species and degree of engorgement</a:t>
            </a:r>
          </a:p>
          <a:p>
            <a:r>
              <a:rPr lang="en-US" sz="2200" dirty="0">
                <a:latin typeface="Times New Roman" panose="02020603050405020304" pitchFamily="18" charset="0"/>
                <a:cs typeface="Times New Roman" panose="02020603050405020304" pitchFamily="18" charset="0"/>
              </a:rPr>
              <a:t>Deer ticks can now be submitted for testing (as of March 2019)</a:t>
            </a:r>
          </a:p>
          <a:p>
            <a:pPr lvl="1"/>
            <a:r>
              <a:rPr lang="en-US" sz="1800" dirty="0">
                <a:latin typeface="Times New Roman" panose="02020603050405020304" pitchFamily="18" charset="0"/>
                <a:cs typeface="Times New Roman" panose="02020603050405020304" pitchFamily="18" charset="0"/>
              </a:rPr>
              <a:t>Deer tick panel includes testing for Lyme disease, anaplasmosis and babesiosis</a:t>
            </a:r>
          </a:p>
          <a:p>
            <a:pPr lvl="1"/>
            <a:r>
              <a:rPr lang="en-US" sz="1800" dirty="0">
                <a:latin typeface="Times New Roman" panose="02020603050405020304" pitchFamily="18" charset="0"/>
                <a:cs typeface="Times New Roman" panose="02020603050405020304" pitchFamily="18" charset="0"/>
              </a:rPr>
              <a:t>3-day turnaround</a:t>
            </a:r>
          </a:p>
          <a:p>
            <a:pPr lvl="1"/>
            <a:r>
              <a:rPr lang="en-US" sz="1800" dirty="0">
                <a:latin typeface="Times New Roman" panose="02020603050405020304" pitchFamily="18" charset="0"/>
                <a:cs typeface="Times New Roman" panose="02020603050405020304" pitchFamily="18" charset="0"/>
              </a:rPr>
              <a:t>ONLY available to Maine residents for $15</a:t>
            </a:r>
          </a:p>
          <a:p>
            <a:pPr lvl="1"/>
            <a:r>
              <a:rPr lang="en-US" sz="1800" dirty="0">
                <a:latin typeface="Times New Roman" panose="02020603050405020304" pitchFamily="18" charset="0"/>
                <a:cs typeface="Times New Roman" panose="02020603050405020304" pitchFamily="18" charset="0"/>
              </a:rPr>
              <a:t>Tick testing includes tick identification</a:t>
            </a:r>
          </a:p>
          <a:p>
            <a:r>
              <a:rPr lang="en-US" sz="2400" dirty="0">
                <a:latin typeface="Times New Roman" panose="02020603050405020304" pitchFamily="18" charset="0"/>
                <a:cs typeface="Times New Roman" panose="02020603050405020304" pitchFamily="18" charset="0"/>
              </a:rPr>
              <a:t>Instructions on how to submit ticks can be found on the website</a:t>
            </a:r>
          </a:p>
          <a:p>
            <a:r>
              <a:rPr lang="en-US" sz="2400" dirty="0">
                <a:latin typeface="Times New Roman" panose="02020603050405020304" pitchFamily="18" charset="0"/>
                <a:cs typeface="Times New Roman" panose="02020603050405020304" pitchFamily="18" charset="0"/>
              </a:rPr>
              <a:t>An online tick submission form should accompany each tick</a:t>
            </a:r>
          </a:p>
        </p:txBody>
      </p:sp>
      <p:sp>
        <p:nvSpPr>
          <p:cNvPr id="5" name="Footer Placeholder 4"/>
          <p:cNvSpPr>
            <a:spLocks noGrp="1"/>
          </p:cNvSpPr>
          <p:nvPr>
            <p:ph type="ftr" sz="quarter" idx="11"/>
          </p:nvPr>
        </p:nvSpPr>
        <p:spPr>
          <a:xfrm>
            <a:off x="2667000" y="6356353"/>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36</a:t>
            </a:fld>
            <a:endParaRPr lang="en-US" dirty="0">
              <a:solidFill>
                <a:prstClr val="black">
                  <a:tint val="75000"/>
                </a:prstClr>
              </a:solidFill>
            </a:endParaRPr>
          </a:p>
        </p:txBody>
      </p:sp>
      <p:sp>
        <p:nvSpPr>
          <p:cNvPr id="4" name="Text Box 5"/>
          <p:cNvSpPr txBox="1">
            <a:spLocks noChangeArrowheads="1"/>
          </p:cNvSpPr>
          <p:nvPr/>
        </p:nvSpPr>
        <p:spPr bwMode="auto">
          <a:xfrm>
            <a:off x="1" y="371976"/>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Submitting Ticks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E1CF8A1-3755-4EF4-89C6-DEA395B04636}"/>
              </a:ext>
            </a:extLst>
          </p:cNvPr>
          <p:cNvSpPr/>
          <p:nvPr/>
        </p:nvSpPr>
        <p:spPr>
          <a:xfrm>
            <a:off x="3190876" y="1630565"/>
            <a:ext cx="2609848"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hlinkClick r:id="rId3"/>
              </a:rPr>
              <a:t>ticks.umaine.edu</a:t>
            </a:r>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331B3B4-4ABD-41F5-8B1A-82077544A5EA}"/>
              </a:ext>
            </a:extLst>
          </p:cNvPr>
          <p:cNvSpPr/>
          <p:nvPr/>
        </p:nvSpPr>
        <p:spPr>
          <a:xfrm>
            <a:off x="1443368" y="1018307"/>
            <a:ext cx="6266644" cy="707886"/>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The University of Maine Orono Cooperative Extension’s Tick Submission Website is live!</a:t>
            </a:r>
          </a:p>
        </p:txBody>
      </p:sp>
      <p:sp>
        <p:nvSpPr>
          <p:cNvPr id="8" name="Rectangle 7">
            <a:extLst>
              <a:ext uri="{FF2B5EF4-FFF2-40B4-BE49-F238E27FC236}">
                <a16:creationId xmlns:a16="http://schemas.microsoft.com/office/drawing/2014/main" id="{9DC2E761-1C53-48A2-97B9-B308C78CCE28}"/>
              </a:ext>
            </a:extLst>
          </p:cNvPr>
          <p:cNvSpPr/>
          <p:nvPr/>
        </p:nvSpPr>
        <p:spPr>
          <a:xfrm>
            <a:off x="437857" y="5860610"/>
            <a:ext cx="8357351"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 Reminder: clinical decisions should </a:t>
            </a:r>
            <a:r>
              <a:rPr lang="en-US" u="sng"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 made based on this testing service</a:t>
            </a:r>
          </a:p>
        </p:txBody>
      </p:sp>
    </p:spTree>
    <p:extLst>
      <p:ext uri="{BB962C8B-B14F-4D97-AF65-F5344CB8AC3E}">
        <p14:creationId xmlns:p14="http://schemas.microsoft.com/office/powerpoint/2010/main" val="240600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A5E3C31E-28FD-4E50-A36B-091A5DA588FB}"/>
              </a:ext>
            </a:extLst>
          </p:cNvPr>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Ticks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7C0CE2F5-F426-4CE0-97DD-0A3571B9DBC2}"/>
              </a:ext>
            </a:extLst>
          </p:cNvPr>
          <p:cNvSpPr/>
          <p:nvPr/>
        </p:nvSpPr>
        <p:spPr>
          <a:xfrm>
            <a:off x="3525375" y="1870370"/>
            <a:ext cx="5042524" cy="707886"/>
          </a:xfrm>
          <a:prstGeom prst="rect">
            <a:avLst/>
          </a:prstGeom>
        </p:spPr>
        <p:txBody>
          <a:bodyPr wrap="square">
            <a:spAutoFit/>
          </a:bodyPr>
          <a:lstStyle/>
          <a:p>
            <a:pPr>
              <a:defRPr/>
            </a:pPr>
            <a:r>
              <a:rPr lang="en-US" sz="2000" b="1" dirty="0">
                <a:latin typeface="Times New Roman" panose="02020603050405020304" pitchFamily="18" charset="0"/>
                <a:cs typeface="Times New Roman" panose="02020603050405020304" pitchFamily="18" charset="0"/>
              </a:rPr>
              <a:t>Deer </a:t>
            </a:r>
            <a:r>
              <a:rPr lang="en-US" sz="2000" dirty="0">
                <a:latin typeface="Times New Roman" panose="02020603050405020304" pitchFamily="18" charset="0"/>
                <a:cs typeface="Times New Roman" panose="02020603050405020304" pitchFamily="18" charset="0"/>
              </a:rPr>
              <a:t>or</a:t>
            </a:r>
            <a:r>
              <a:rPr lang="en-US" sz="2000" b="1" dirty="0">
                <a:latin typeface="Times New Roman" panose="02020603050405020304" pitchFamily="18" charset="0"/>
                <a:cs typeface="Times New Roman" panose="02020603050405020304" pitchFamily="18" charset="0"/>
              </a:rPr>
              <a:t> Blacklegged Tick </a:t>
            </a:r>
            <a:r>
              <a:rPr lang="en-US" sz="2000"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Ixodes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scapularis</a:t>
            </a:r>
            <a:r>
              <a:rPr lang="en-US" sz="2000" dirty="0">
                <a:latin typeface="Times New Roman" panose="02020603050405020304" pitchFamily="18" charset="0"/>
                <a:cs typeface="Times New Roman" panose="02020603050405020304" pitchFamily="18" charset="0"/>
              </a:rPr>
              <a:t>) female (left) and male (right).</a:t>
            </a:r>
          </a:p>
        </p:txBody>
      </p:sp>
      <p:sp>
        <p:nvSpPr>
          <p:cNvPr id="9" name="Rectangle 8">
            <a:extLst>
              <a:ext uri="{FF2B5EF4-FFF2-40B4-BE49-F238E27FC236}">
                <a16:creationId xmlns:a16="http://schemas.microsoft.com/office/drawing/2014/main" id="{45A54C50-BE9B-4731-B863-556C91FC8D07}"/>
              </a:ext>
            </a:extLst>
          </p:cNvPr>
          <p:cNvSpPr/>
          <p:nvPr/>
        </p:nvSpPr>
        <p:spPr>
          <a:xfrm>
            <a:off x="3531370" y="5254969"/>
            <a:ext cx="5059599" cy="707886"/>
          </a:xfrm>
          <a:prstGeom prst="rect">
            <a:avLst/>
          </a:prstGeom>
        </p:spPr>
        <p:txBody>
          <a:bodyPr wrap="square">
            <a:spAutoFit/>
          </a:bodyPr>
          <a:lstStyle/>
          <a:p>
            <a:pPr>
              <a:defRPr/>
            </a:pPr>
            <a:r>
              <a:rPr lang="en-US" sz="2000" b="1" dirty="0">
                <a:latin typeface="Times New Roman" panose="02020603050405020304" pitchFamily="18" charset="0"/>
                <a:cs typeface="Times New Roman" panose="02020603050405020304" pitchFamily="18" charset="0"/>
              </a:rPr>
              <a:t>American Dog Tick</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Dermacentor</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variabilis</a:t>
            </a:r>
            <a:r>
              <a:rPr lang="en-US" sz="2000" dirty="0">
                <a:latin typeface="Times New Roman" panose="02020603050405020304" pitchFamily="18" charset="0"/>
                <a:cs typeface="Times New Roman" panose="02020603050405020304" pitchFamily="18" charset="0"/>
              </a:rPr>
              <a:t>) female (left) and male (right).</a:t>
            </a:r>
          </a:p>
        </p:txBody>
      </p:sp>
      <p:sp>
        <p:nvSpPr>
          <p:cNvPr id="3" name="Rectangle 2">
            <a:extLst>
              <a:ext uri="{FF2B5EF4-FFF2-40B4-BE49-F238E27FC236}">
                <a16:creationId xmlns:a16="http://schemas.microsoft.com/office/drawing/2014/main" id="{62C0A20E-F31C-4596-8139-F9699DA4B3EE}"/>
              </a:ext>
            </a:extLst>
          </p:cNvPr>
          <p:cNvSpPr/>
          <p:nvPr/>
        </p:nvSpPr>
        <p:spPr>
          <a:xfrm>
            <a:off x="116777" y="6390810"/>
            <a:ext cx="2653727" cy="415498"/>
          </a:xfrm>
          <a:prstGeom prst="rect">
            <a:avLst/>
          </a:prstGeom>
        </p:spPr>
        <p:txBody>
          <a:bodyPr wrap="square">
            <a:spAutoFit/>
          </a:bodyPr>
          <a:lstStyle/>
          <a:p>
            <a:r>
              <a:rPr lang="en-US" sz="1050" i="1" dirty="0">
                <a:latin typeface="Times New Roman" panose="02020603050405020304" pitchFamily="18" charset="0"/>
                <a:cs typeface="Times New Roman" panose="02020603050405020304" pitchFamily="18" charset="0"/>
              </a:rPr>
              <a:t>Images provided by MMCRI and Griffin Dill from the </a:t>
            </a:r>
            <a:r>
              <a:rPr lang="en-US" sz="1050" i="1" dirty="0" err="1">
                <a:latin typeface="Times New Roman" panose="02020603050405020304" pitchFamily="18" charset="0"/>
                <a:cs typeface="Times New Roman" panose="02020603050405020304" pitchFamily="18" charset="0"/>
              </a:rPr>
              <a:t>UMaine</a:t>
            </a:r>
            <a:r>
              <a:rPr lang="en-US" sz="1050" i="1" dirty="0">
                <a:latin typeface="Times New Roman" panose="02020603050405020304" pitchFamily="18" charset="0"/>
                <a:cs typeface="Times New Roman" panose="02020603050405020304" pitchFamily="18" charset="0"/>
              </a:rPr>
              <a:t> Cooperative Extension..</a:t>
            </a:r>
          </a:p>
        </p:txBody>
      </p:sp>
      <p:grpSp>
        <p:nvGrpSpPr>
          <p:cNvPr id="13" name="Group 12">
            <a:extLst>
              <a:ext uri="{FF2B5EF4-FFF2-40B4-BE49-F238E27FC236}">
                <a16:creationId xmlns:a16="http://schemas.microsoft.com/office/drawing/2014/main" id="{B2F65920-525D-4AA2-88A1-96CB74CC00FA}"/>
              </a:ext>
            </a:extLst>
          </p:cNvPr>
          <p:cNvGrpSpPr/>
          <p:nvPr/>
        </p:nvGrpSpPr>
        <p:grpSpPr>
          <a:xfrm>
            <a:off x="552158" y="4547744"/>
            <a:ext cx="2973217" cy="1695042"/>
            <a:chOff x="6309360" y="5023953"/>
            <a:chExt cx="2410097" cy="1591938"/>
          </a:xfrm>
        </p:grpSpPr>
        <p:pic>
          <p:nvPicPr>
            <p:cNvPr id="10" name="Picture 9">
              <a:extLst>
                <a:ext uri="{FF2B5EF4-FFF2-40B4-BE49-F238E27FC236}">
                  <a16:creationId xmlns:a16="http://schemas.microsoft.com/office/drawing/2014/main" id="{77C85551-00C1-43AF-8AF6-BCE37A9FF14E}"/>
                </a:ext>
              </a:extLst>
            </p:cNvPr>
            <p:cNvPicPr>
              <a:picLocks noChangeAspect="1"/>
            </p:cNvPicPr>
            <p:nvPr/>
          </p:nvPicPr>
          <p:blipFill>
            <a:blip r:embed="rId3"/>
            <a:stretch>
              <a:fillRect/>
            </a:stretch>
          </p:blipFill>
          <p:spPr>
            <a:xfrm>
              <a:off x="7510924" y="5026770"/>
              <a:ext cx="1208533" cy="1589121"/>
            </a:xfrm>
            <a:prstGeom prst="rect">
              <a:avLst/>
            </a:prstGeom>
            <a:ln w="28575">
              <a:solidFill>
                <a:schemeClr val="tx1"/>
              </a:solidFill>
            </a:ln>
          </p:spPr>
        </p:pic>
        <p:pic>
          <p:nvPicPr>
            <p:cNvPr id="11" name="Picture 10">
              <a:extLst>
                <a:ext uri="{FF2B5EF4-FFF2-40B4-BE49-F238E27FC236}">
                  <a16:creationId xmlns:a16="http://schemas.microsoft.com/office/drawing/2014/main" id="{A2CFC1F1-91B6-4EE3-B1CA-B36428E94F60}"/>
                </a:ext>
              </a:extLst>
            </p:cNvPr>
            <p:cNvPicPr>
              <a:picLocks noChangeAspect="1"/>
            </p:cNvPicPr>
            <p:nvPr/>
          </p:nvPicPr>
          <p:blipFill>
            <a:blip r:embed="rId4"/>
            <a:stretch>
              <a:fillRect/>
            </a:stretch>
          </p:blipFill>
          <p:spPr>
            <a:xfrm>
              <a:off x="6309360" y="5023953"/>
              <a:ext cx="1201564" cy="1591937"/>
            </a:xfrm>
            <a:prstGeom prst="rect">
              <a:avLst/>
            </a:prstGeom>
            <a:ln w="28575">
              <a:solidFill>
                <a:schemeClr val="tx1"/>
              </a:solidFill>
            </a:ln>
          </p:spPr>
        </p:pic>
      </p:grpSp>
      <p:sp>
        <p:nvSpPr>
          <p:cNvPr id="17" name="Footer Placeholder 4">
            <a:extLst>
              <a:ext uri="{FF2B5EF4-FFF2-40B4-BE49-F238E27FC236}">
                <a16:creationId xmlns:a16="http://schemas.microsoft.com/office/drawing/2014/main" id="{8808BA87-0CCE-4565-8B4E-DF615BBD3324}"/>
              </a:ext>
            </a:extLst>
          </p:cNvPr>
          <p:cNvSpPr>
            <a:spLocks noGrp="1"/>
          </p:cNvSpPr>
          <p:nvPr>
            <p:ph type="ftr" sz="quarter" idx="11"/>
          </p:nvPr>
        </p:nvSpPr>
        <p:spPr>
          <a:xfrm>
            <a:off x="2659469" y="6441187"/>
            <a:ext cx="3657600" cy="365125"/>
          </a:xfrm>
        </p:spPr>
        <p:txBody>
          <a:bodyPr/>
          <a:lstStyle/>
          <a:p>
            <a:r>
              <a:rPr lang="en-US" dirty="0">
                <a:solidFill>
                  <a:prstClr val="black">
                    <a:tint val="75000"/>
                  </a:prstClr>
                </a:solidFill>
              </a:rPr>
              <a:t>Maine Center for Disease Control and Prevention</a:t>
            </a:r>
          </a:p>
        </p:txBody>
      </p:sp>
      <p:grpSp>
        <p:nvGrpSpPr>
          <p:cNvPr id="15" name="Group 14">
            <a:extLst>
              <a:ext uri="{FF2B5EF4-FFF2-40B4-BE49-F238E27FC236}">
                <a16:creationId xmlns:a16="http://schemas.microsoft.com/office/drawing/2014/main" id="{2C3EE9F3-64C2-4899-A563-F4AA3EFC0681}"/>
              </a:ext>
            </a:extLst>
          </p:cNvPr>
          <p:cNvGrpSpPr/>
          <p:nvPr/>
        </p:nvGrpSpPr>
        <p:grpSpPr>
          <a:xfrm>
            <a:off x="552157" y="1715068"/>
            <a:ext cx="2915685" cy="1638954"/>
            <a:chOff x="1375466" y="1242763"/>
            <a:chExt cx="3884397" cy="2351604"/>
          </a:xfrm>
        </p:grpSpPr>
        <p:pic>
          <p:nvPicPr>
            <p:cNvPr id="12" name="Picture 11">
              <a:extLst>
                <a:ext uri="{FF2B5EF4-FFF2-40B4-BE49-F238E27FC236}">
                  <a16:creationId xmlns:a16="http://schemas.microsoft.com/office/drawing/2014/main" id="{5B744EB5-396D-4FEF-B2D1-56A5091C84BC}"/>
                </a:ext>
              </a:extLst>
            </p:cNvPr>
            <p:cNvPicPr>
              <a:picLocks noChangeAspect="1"/>
            </p:cNvPicPr>
            <p:nvPr/>
          </p:nvPicPr>
          <p:blipFill>
            <a:blip r:embed="rId5"/>
            <a:stretch>
              <a:fillRect/>
            </a:stretch>
          </p:blipFill>
          <p:spPr>
            <a:xfrm>
              <a:off x="1375466" y="1242763"/>
              <a:ext cx="3884397" cy="2351604"/>
            </a:xfrm>
            <a:prstGeom prst="rect">
              <a:avLst/>
            </a:prstGeom>
            <a:ln w="28575">
              <a:solidFill>
                <a:schemeClr val="tx1"/>
              </a:solidFill>
            </a:ln>
          </p:spPr>
        </p:pic>
        <p:cxnSp>
          <p:nvCxnSpPr>
            <p:cNvPr id="8" name="Straight Connector 7">
              <a:extLst>
                <a:ext uri="{FF2B5EF4-FFF2-40B4-BE49-F238E27FC236}">
                  <a16:creationId xmlns:a16="http://schemas.microsoft.com/office/drawing/2014/main" id="{C696C8FF-16A4-4298-AB7C-7E3904D57610}"/>
                </a:ext>
              </a:extLst>
            </p:cNvPr>
            <p:cNvCxnSpPr>
              <a:cxnSpLocks/>
              <a:endCxn id="12" idx="2"/>
            </p:cNvCxnSpPr>
            <p:nvPr/>
          </p:nvCxnSpPr>
          <p:spPr>
            <a:xfrm>
              <a:off x="3317664" y="1242763"/>
              <a:ext cx="1" cy="23516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D8393E8B-7C82-437B-BA64-AA814FA58F8F}"/>
              </a:ext>
            </a:extLst>
          </p:cNvPr>
          <p:cNvSpPr txBox="1">
            <a:spLocks/>
          </p:cNvSpPr>
          <p:nvPr/>
        </p:nvSpPr>
        <p:spPr>
          <a:xfrm>
            <a:off x="1118614" y="1055219"/>
            <a:ext cx="7181324" cy="383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There are 14 different species of ticks potentially found in Maine.</a:t>
            </a:r>
          </a:p>
        </p:txBody>
      </p:sp>
      <p:sp>
        <p:nvSpPr>
          <p:cNvPr id="20" name="Rectangle 19">
            <a:extLst>
              <a:ext uri="{FF2B5EF4-FFF2-40B4-BE49-F238E27FC236}">
                <a16:creationId xmlns:a16="http://schemas.microsoft.com/office/drawing/2014/main" id="{8E84C4DC-5AFA-467A-BD61-4D4C3AF9DBCF}"/>
              </a:ext>
            </a:extLst>
          </p:cNvPr>
          <p:cNvSpPr/>
          <p:nvPr/>
        </p:nvSpPr>
        <p:spPr>
          <a:xfrm>
            <a:off x="2009999" y="3591154"/>
            <a:ext cx="3755018" cy="707886"/>
          </a:xfrm>
          <a:prstGeom prst="rect">
            <a:avLst/>
          </a:prstGeom>
        </p:spPr>
        <p:txBody>
          <a:bodyPr wrap="square">
            <a:spAutoFit/>
          </a:bodyPr>
          <a:lstStyle/>
          <a:p>
            <a:pPr algn="r">
              <a:defRPr/>
            </a:pPr>
            <a:r>
              <a:rPr lang="en-US" sz="2000" b="1" dirty="0">
                <a:latin typeface="Times New Roman" panose="02020603050405020304" pitchFamily="18" charset="0"/>
                <a:cs typeface="Times New Roman" panose="02020603050405020304" pitchFamily="18" charset="0"/>
              </a:rPr>
              <a:t>Woodchuck Tick </a:t>
            </a:r>
            <a:r>
              <a:rPr lang="en-US" sz="2000"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Ixodes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cookei</a:t>
            </a:r>
            <a:r>
              <a:rPr lang="en-US" sz="2000" dirty="0">
                <a:latin typeface="Times New Roman" panose="02020603050405020304" pitchFamily="18" charset="0"/>
                <a:cs typeface="Times New Roman" panose="02020603050405020304" pitchFamily="18" charset="0"/>
              </a:rPr>
              <a:t>) female (left) and male (right).</a:t>
            </a:r>
          </a:p>
        </p:txBody>
      </p:sp>
      <p:grpSp>
        <p:nvGrpSpPr>
          <p:cNvPr id="23" name="Group 22">
            <a:extLst>
              <a:ext uri="{FF2B5EF4-FFF2-40B4-BE49-F238E27FC236}">
                <a16:creationId xmlns:a16="http://schemas.microsoft.com/office/drawing/2014/main" id="{5666E9E8-514A-4621-89B8-E48D2F37D185}"/>
              </a:ext>
            </a:extLst>
          </p:cNvPr>
          <p:cNvGrpSpPr/>
          <p:nvPr/>
        </p:nvGrpSpPr>
        <p:grpSpPr>
          <a:xfrm>
            <a:off x="5765017" y="3039863"/>
            <a:ext cx="2825952" cy="1769252"/>
            <a:chOff x="5643293" y="3023647"/>
            <a:chExt cx="2675598" cy="1644813"/>
          </a:xfrm>
        </p:grpSpPr>
        <p:pic>
          <p:nvPicPr>
            <p:cNvPr id="21" name="Picture 20">
              <a:extLst>
                <a:ext uri="{FF2B5EF4-FFF2-40B4-BE49-F238E27FC236}">
                  <a16:creationId xmlns:a16="http://schemas.microsoft.com/office/drawing/2014/main" id="{6116ADAE-E270-4162-AC1B-46C7B1397A67}"/>
                </a:ext>
              </a:extLst>
            </p:cNvPr>
            <p:cNvPicPr>
              <a:picLocks noChangeAspect="1"/>
            </p:cNvPicPr>
            <p:nvPr/>
          </p:nvPicPr>
          <p:blipFill>
            <a:blip r:embed="rId6"/>
            <a:stretch>
              <a:fillRect/>
            </a:stretch>
          </p:blipFill>
          <p:spPr>
            <a:xfrm>
              <a:off x="5643293" y="3023647"/>
              <a:ext cx="2675598" cy="1622667"/>
            </a:xfrm>
            <a:prstGeom prst="rect">
              <a:avLst/>
            </a:prstGeom>
            <a:ln w="28575">
              <a:solidFill>
                <a:schemeClr val="tx1"/>
              </a:solidFill>
            </a:ln>
          </p:spPr>
        </p:pic>
        <p:cxnSp>
          <p:nvCxnSpPr>
            <p:cNvPr id="22" name="Straight Connector 21">
              <a:extLst>
                <a:ext uri="{FF2B5EF4-FFF2-40B4-BE49-F238E27FC236}">
                  <a16:creationId xmlns:a16="http://schemas.microsoft.com/office/drawing/2014/main" id="{646CA5EF-03B5-48DE-B8B1-1D03123CCB77}"/>
                </a:ext>
              </a:extLst>
            </p:cNvPr>
            <p:cNvCxnSpPr>
              <a:cxnSpLocks/>
            </p:cNvCxnSpPr>
            <p:nvPr/>
          </p:nvCxnSpPr>
          <p:spPr>
            <a:xfrm>
              <a:off x="6981092" y="3029506"/>
              <a:ext cx="1" cy="163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317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Deer Ticks vs. Dog Ticks</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8" name="Picture 3">
            <a:extLst>
              <a:ext uri="{FF2B5EF4-FFF2-40B4-BE49-F238E27FC236}">
                <a16:creationId xmlns:a16="http://schemas.microsoft.com/office/drawing/2014/main" id="{3B0E43E7-D0FA-49F5-A34E-C4E244C87D16}"/>
              </a:ext>
            </a:extLst>
          </p:cNvPr>
          <p:cNvPicPr>
            <a:picLocks noGrp="1" noChangeAspect="1" noChangeArrowheads="1"/>
          </p:cNvPicPr>
          <p:nvPr>
            <p:ph idx="1"/>
          </p:nvPr>
        </p:nvPicPr>
        <p:blipFill>
          <a:blip r:embed="rId3"/>
          <a:srcRect/>
          <a:stretch>
            <a:fillRect/>
          </a:stretch>
        </p:blipFill>
        <p:spPr bwMode="auto">
          <a:xfrm>
            <a:off x="1182431" y="1524000"/>
            <a:ext cx="6702940" cy="4724400"/>
          </a:xfrm>
          <a:prstGeom prst="rect">
            <a:avLst/>
          </a:prstGeom>
          <a:noFill/>
          <a:ln w="9525">
            <a:noFill/>
            <a:miter lim="800000"/>
            <a:headEnd/>
            <a:tailEnd/>
          </a:ln>
        </p:spPr>
      </p:pic>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dirty="0">
              <a:solidFill>
                <a:prstClr val="black">
                  <a:tint val="75000"/>
                </a:prstClr>
              </a:solidFill>
            </a:endParaRPr>
          </a:p>
        </p:txBody>
      </p:sp>
      <p:sp>
        <p:nvSpPr>
          <p:cNvPr id="9" name="Right Arrow 5">
            <a:extLst>
              <a:ext uri="{FF2B5EF4-FFF2-40B4-BE49-F238E27FC236}">
                <a16:creationId xmlns:a16="http://schemas.microsoft.com/office/drawing/2014/main" id="{B9FBB0CC-29CB-4398-8CC0-6185D243C5A6}"/>
              </a:ext>
            </a:extLst>
          </p:cNvPr>
          <p:cNvSpPr/>
          <p:nvPr/>
        </p:nvSpPr>
        <p:spPr>
          <a:xfrm>
            <a:off x="381000" y="2590800"/>
            <a:ext cx="1981200" cy="914400"/>
          </a:xfrm>
          <a:prstGeom prst="rightArrow">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ndara" pitchFamily="34" charset="0"/>
              </a:rPr>
              <a:t>Deer Ticks</a:t>
            </a:r>
          </a:p>
        </p:txBody>
      </p:sp>
      <p:sp>
        <p:nvSpPr>
          <p:cNvPr id="10" name="Right Arrow 6">
            <a:extLst>
              <a:ext uri="{FF2B5EF4-FFF2-40B4-BE49-F238E27FC236}">
                <a16:creationId xmlns:a16="http://schemas.microsoft.com/office/drawing/2014/main" id="{85F4DDFA-0508-46A7-81D1-A35BEE960DAB}"/>
              </a:ext>
            </a:extLst>
          </p:cNvPr>
          <p:cNvSpPr/>
          <p:nvPr/>
        </p:nvSpPr>
        <p:spPr>
          <a:xfrm>
            <a:off x="381000" y="3962400"/>
            <a:ext cx="1981200" cy="914400"/>
          </a:xfrm>
          <a:prstGeom prst="rightArrow">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Times New Roman"/>
              </a:rPr>
              <a:t>Dog Ticks</a:t>
            </a:r>
          </a:p>
        </p:txBody>
      </p:sp>
    </p:spTree>
    <p:extLst>
      <p:ext uri="{BB962C8B-B14F-4D97-AF65-F5344CB8AC3E}">
        <p14:creationId xmlns:p14="http://schemas.microsoft.com/office/powerpoint/2010/main" val="9557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 y="371979"/>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Deer Tick Nymph</a:t>
            </a: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8" name="Object 7">
            <a:extLst>
              <a:ext uri="{FF2B5EF4-FFF2-40B4-BE49-F238E27FC236}">
                <a16:creationId xmlns:a16="http://schemas.microsoft.com/office/drawing/2014/main" id="{DC69D499-E0DB-4C2A-A9AF-BFC0C7200202}"/>
              </a:ext>
            </a:extLst>
          </p:cNvPr>
          <p:cNvGraphicFramePr>
            <a:graphicFrameLocks noGrp="1" noChangeAspect="1"/>
          </p:cNvGraphicFramePr>
          <p:nvPr/>
        </p:nvGraphicFramePr>
        <p:xfrm>
          <a:off x="1382486" y="1446265"/>
          <a:ext cx="6172200" cy="4629151"/>
        </p:xfrm>
        <a:graphic>
          <a:graphicData uri="http://schemas.openxmlformats.org/presentationml/2006/ole">
            <mc:AlternateContent xmlns:mc="http://schemas.openxmlformats.org/markup-compatibility/2006">
              <mc:Choice xmlns:v="urn:schemas-microsoft-com:vml" Requires="v">
                <p:oleObj spid="_x0000_s1073" name="Image" r:id="rId4" imgW="5357941" imgH="4016932" progId="">
                  <p:embed/>
                </p:oleObj>
              </mc:Choice>
              <mc:Fallback>
                <p:oleObj name="Image" r:id="rId4" imgW="5357941" imgH="4016932" progId="">
                  <p:embed/>
                  <p:pic>
                    <p:nvPicPr>
                      <p:cNvPr id="8" name="Object 7">
                        <a:extLst>
                          <a:ext uri="{FF2B5EF4-FFF2-40B4-BE49-F238E27FC236}">
                            <a16:creationId xmlns:a16="http://schemas.microsoft.com/office/drawing/2014/main" id="{DC69D499-E0DB-4C2A-A9AF-BFC0C7200202}"/>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486" y="1446265"/>
                        <a:ext cx="6172200" cy="462915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0898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A5E3C31E-28FD-4E50-A36B-091A5DA588FB}"/>
              </a:ext>
            </a:extLst>
          </p:cNvPr>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Tick Ecology</a:t>
            </a:r>
            <a:endParaRPr lang="en-US" sz="16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B671831-A70F-4317-9EA4-BE653B77333A}"/>
              </a:ext>
            </a:extLst>
          </p:cNvPr>
          <p:cNvGraphicFramePr>
            <a:graphicFrameLocks noGrp="1"/>
          </p:cNvGraphicFramePr>
          <p:nvPr>
            <p:extLst>
              <p:ext uri="{D42A27DB-BD31-4B8C-83A1-F6EECF244321}">
                <p14:modId xmlns:p14="http://schemas.microsoft.com/office/powerpoint/2010/main" val="3006600395"/>
              </p:ext>
            </p:extLst>
          </p:nvPr>
        </p:nvGraphicFramePr>
        <p:xfrm>
          <a:off x="397417" y="1877035"/>
          <a:ext cx="8358554" cy="3518432"/>
        </p:xfrm>
        <a:graphic>
          <a:graphicData uri="http://schemas.openxmlformats.org/drawingml/2006/table">
            <a:tbl>
              <a:tblPr firstRow="1" firstCol="1" bandRow="1">
                <a:tableStyleId>{22838BEF-8BB2-4498-84A7-C5851F593DF1}</a:tableStyleId>
              </a:tblPr>
              <a:tblGrid>
                <a:gridCol w="1396214">
                  <a:extLst>
                    <a:ext uri="{9D8B030D-6E8A-4147-A177-3AD203B41FA5}">
                      <a16:colId xmlns:a16="http://schemas.microsoft.com/office/drawing/2014/main" val="3401480058"/>
                    </a:ext>
                  </a:extLst>
                </a:gridCol>
                <a:gridCol w="2754923">
                  <a:extLst>
                    <a:ext uri="{9D8B030D-6E8A-4147-A177-3AD203B41FA5}">
                      <a16:colId xmlns:a16="http://schemas.microsoft.com/office/drawing/2014/main" val="3751323648"/>
                    </a:ext>
                  </a:extLst>
                </a:gridCol>
                <a:gridCol w="2180492">
                  <a:extLst>
                    <a:ext uri="{9D8B030D-6E8A-4147-A177-3AD203B41FA5}">
                      <a16:colId xmlns:a16="http://schemas.microsoft.com/office/drawing/2014/main" val="389107878"/>
                    </a:ext>
                  </a:extLst>
                </a:gridCol>
                <a:gridCol w="2026925">
                  <a:extLst>
                    <a:ext uri="{9D8B030D-6E8A-4147-A177-3AD203B41FA5}">
                      <a16:colId xmlns:a16="http://schemas.microsoft.com/office/drawing/2014/main" val="543524956"/>
                    </a:ext>
                  </a:extLst>
                </a:gridCol>
              </a:tblGrid>
              <a:tr h="378992">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kern="1200" dirty="0">
                          <a:effectLst/>
                          <a:latin typeface="Times New Roman" panose="02020603050405020304" pitchFamily="18" charset="0"/>
                          <a:cs typeface="Times New Roman" panose="02020603050405020304" pitchFamily="18" charset="0"/>
                        </a:rPr>
                        <a:t>Deer Tick</a:t>
                      </a:r>
                      <a:endParaRPr lang="en-US" sz="2000" i="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Times New Roman" panose="02020603050405020304" pitchFamily="18" charset="0"/>
                          <a:cs typeface="Times New Roman" panose="02020603050405020304" pitchFamily="18" charset="0"/>
                        </a:rPr>
                        <a:t>Dog Tick*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Times New Roman" panose="02020603050405020304" pitchFamily="18" charset="0"/>
                          <a:cs typeface="Times New Roman" panose="02020603050405020304" pitchFamily="18" charset="0"/>
                        </a:rPr>
                        <a:t>Woodchuck Tick</a:t>
                      </a:r>
                    </a:p>
                  </a:txBody>
                  <a:tcPr anchor="ctr"/>
                </a:tc>
                <a:extLst>
                  <a:ext uri="{0D108BD9-81ED-4DB2-BD59-A6C34878D82A}">
                    <a16:rowId xmlns:a16="http://schemas.microsoft.com/office/drawing/2014/main" val="488712352"/>
                  </a:ext>
                </a:extLst>
              </a:tr>
              <a:tr h="524758">
                <a:tc>
                  <a:txBody>
                    <a:bodyPr/>
                    <a:lstStyle/>
                    <a:p>
                      <a:pPr algn="r"/>
                      <a:r>
                        <a:rPr lang="en-US" sz="1800" dirty="0">
                          <a:latin typeface="Times New Roman" panose="02020603050405020304" pitchFamily="18" charset="0"/>
                          <a:cs typeface="Times New Roman" panose="02020603050405020304" pitchFamily="18" charset="0"/>
                        </a:rPr>
                        <a:t>Habitat</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Mixed forests, woodland edges of fields, and suburban landscapes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Open fields, lawns, and forested areas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In and around the dens/nests of their hosts</a:t>
                      </a:r>
                    </a:p>
                  </a:txBody>
                  <a:tcPr anchor="ctr"/>
                </a:tc>
                <a:extLst>
                  <a:ext uri="{0D108BD9-81ED-4DB2-BD59-A6C34878D82A}">
                    <a16:rowId xmlns:a16="http://schemas.microsoft.com/office/drawing/2014/main" val="2884360131"/>
                  </a:ext>
                </a:extLst>
              </a:tr>
              <a:tr h="378992">
                <a:tc>
                  <a:txBody>
                    <a:bodyPr/>
                    <a:lstStyle/>
                    <a:p>
                      <a:pPr algn="r"/>
                      <a:r>
                        <a:rPr lang="en-US" sz="1800" dirty="0">
                          <a:latin typeface="Times New Roman" panose="02020603050405020304" pitchFamily="18" charset="0"/>
                          <a:cs typeface="Times New Roman" panose="02020603050405020304" pitchFamily="18" charset="0"/>
                        </a:rPr>
                        <a:t>Activity</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Early spring to late fall</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April to August</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Summer months</a:t>
                      </a:r>
                    </a:p>
                  </a:txBody>
                  <a:tcPr anchor="ctr"/>
                </a:tc>
                <a:extLst>
                  <a:ext uri="{0D108BD9-81ED-4DB2-BD59-A6C34878D82A}">
                    <a16:rowId xmlns:a16="http://schemas.microsoft.com/office/drawing/2014/main" val="621755053"/>
                  </a:ext>
                </a:extLst>
              </a:tr>
              <a:tr h="378992">
                <a:tc>
                  <a:txBody>
                    <a:bodyPr/>
                    <a:lstStyle/>
                    <a:p>
                      <a:pPr algn="r"/>
                      <a:r>
                        <a:rPr lang="en-US" sz="1800" dirty="0">
                          <a:latin typeface="Times New Roman" panose="02020603050405020304" pitchFamily="18" charset="0"/>
                          <a:cs typeface="Times New Roman" panose="02020603050405020304" pitchFamily="18" charset="0"/>
                        </a:rPr>
                        <a:t>Peak</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April or May w/ another in late October</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May and June</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July</a:t>
                      </a:r>
                    </a:p>
                  </a:txBody>
                  <a:tcPr anchor="ctr"/>
                </a:tc>
                <a:extLst>
                  <a:ext uri="{0D108BD9-81ED-4DB2-BD59-A6C34878D82A}">
                    <a16:rowId xmlns:a16="http://schemas.microsoft.com/office/drawing/2014/main" val="4127029959"/>
                  </a:ext>
                </a:extLst>
              </a:tr>
              <a:tr h="670524">
                <a:tc>
                  <a:txBody>
                    <a:bodyPr/>
                    <a:lstStyle/>
                    <a:p>
                      <a:pPr algn="r"/>
                      <a:r>
                        <a:rPr lang="en-US" sz="1800" dirty="0">
                          <a:latin typeface="Times New Roman" panose="02020603050405020304" pitchFamily="18" charset="0"/>
                          <a:cs typeface="Times New Roman" panose="02020603050405020304" pitchFamily="18" charset="0"/>
                        </a:rPr>
                        <a:t>Medical Importance</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Lyme disease, Anaplasmosis, Babesiosis, </a:t>
                      </a:r>
                      <a:r>
                        <a:rPr lang="en-US" sz="1800" i="1" dirty="0">
                          <a:latin typeface="Times New Roman" panose="02020603050405020304" pitchFamily="18" charset="0"/>
                          <a:cs typeface="Times New Roman" panose="02020603050405020304" pitchFamily="18" charset="0"/>
                        </a:rPr>
                        <a:t>Borrelia </a:t>
                      </a:r>
                      <a:r>
                        <a:rPr lang="en-US" sz="1800" i="1" dirty="0" err="1">
                          <a:latin typeface="Times New Roman" panose="02020603050405020304" pitchFamily="18" charset="0"/>
                          <a:cs typeface="Times New Roman" panose="02020603050405020304" pitchFamily="18" charset="0"/>
                        </a:rPr>
                        <a:t>miyamotoi</a:t>
                      </a:r>
                      <a:r>
                        <a:rPr lang="en-US" sz="1800" i="0" dirty="0">
                          <a:latin typeface="Times New Roman" panose="02020603050405020304" pitchFamily="18" charset="0"/>
                          <a:cs typeface="Times New Roman" panose="02020603050405020304" pitchFamily="18" charset="0"/>
                        </a:rPr>
                        <a:t>, and Powassan Encephalitis</a:t>
                      </a:r>
                      <a:r>
                        <a:rPr lang="en-US" sz="1800" i="0" baseline="30000" dirty="0">
                          <a:latin typeface="Times New Roman" panose="02020603050405020304" pitchFamily="18" charset="0"/>
                          <a:cs typeface="Times New Roman" panose="02020603050405020304" pitchFamily="18" charset="0"/>
                        </a:rPr>
                        <a:t>1</a:t>
                      </a:r>
                      <a:endParaRPr lang="en-US" sz="1800" i="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Rocky Mountain Spotted Fever and Tularemia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Powassan Encephalitis</a:t>
                      </a:r>
                      <a:r>
                        <a:rPr lang="en-US" sz="1800" baseline="30000" dirty="0">
                          <a:latin typeface="Times New Roman" panose="02020603050405020304" pitchFamily="18" charset="0"/>
                          <a:cs typeface="Times New Roman" panose="02020603050405020304" pitchFamily="18" charset="0"/>
                        </a:rPr>
                        <a:t>2</a:t>
                      </a:r>
                      <a:endParaRPr lang="en-US"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8005537"/>
                  </a:ext>
                </a:extLst>
              </a:tr>
            </a:tbl>
          </a:graphicData>
        </a:graphic>
      </p:graphicFrame>
      <p:sp>
        <p:nvSpPr>
          <p:cNvPr id="17" name="Footer Placeholder 4">
            <a:extLst>
              <a:ext uri="{FF2B5EF4-FFF2-40B4-BE49-F238E27FC236}">
                <a16:creationId xmlns:a16="http://schemas.microsoft.com/office/drawing/2014/main" id="{8808BA87-0CCE-4565-8B4E-DF615BBD3324}"/>
              </a:ext>
            </a:extLst>
          </p:cNvPr>
          <p:cNvSpPr>
            <a:spLocks noGrp="1"/>
          </p:cNvSpPr>
          <p:nvPr>
            <p:ph type="ftr" sz="quarter" idx="11"/>
          </p:nvPr>
        </p:nvSpPr>
        <p:spPr>
          <a:xfrm>
            <a:off x="2659469" y="6441187"/>
            <a:ext cx="3657600" cy="365125"/>
          </a:xfrm>
        </p:spPr>
        <p:txBody>
          <a:bodyPr/>
          <a:lstStyle/>
          <a:p>
            <a:r>
              <a:rPr lang="en-US" dirty="0">
                <a:solidFill>
                  <a:prstClr val="black">
                    <a:tint val="75000"/>
                  </a:prstClr>
                </a:solidFill>
              </a:rPr>
              <a:t>Maine Center for Disease Control and Prevention</a:t>
            </a:r>
          </a:p>
        </p:txBody>
      </p:sp>
      <p:sp>
        <p:nvSpPr>
          <p:cNvPr id="2" name="Rectangle 1">
            <a:extLst>
              <a:ext uri="{FF2B5EF4-FFF2-40B4-BE49-F238E27FC236}">
                <a16:creationId xmlns:a16="http://schemas.microsoft.com/office/drawing/2014/main" id="{D4C0271A-CBF6-44F0-800F-2B4466F16FEA}"/>
              </a:ext>
            </a:extLst>
          </p:cNvPr>
          <p:cNvSpPr/>
          <p:nvPr/>
        </p:nvSpPr>
        <p:spPr>
          <a:xfrm>
            <a:off x="1565036" y="5518491"/>
            <a:ext cx="5846472" cy="877163"/>
          </a:xfrm>
          <a:prstGeom prst="rect">
            <a:avLst/>
          </a:prstGeom>
        </p:spPr>
        <p:txBody>
          <a:bodyPr wrap="none">
            <a:spAutoFit/>
          </a:bodyPr>
          <a:lstStyle/>
          <a:p>
            <a:pPr lvl="0" algn="ctr" defTabSz="914400">
              <a:spcAft>
                <a:spcPts val="600"/>
              </a:spcAft>
              <a:defRPr/>
            </a:pPr>
            <a:r>
              <a:rPr lang="en-US" dirty="0">
                <a:latin typeface="Times New Roman" panose="02020603050405020304" pitchFamily="18" charset="0"/>
                <a:cs typeface="Times New Roman" panose="02020603050405020304" pitchFamily="18" charset="0"/>
              </a:rPr>
              <a:t>* ticks in Maine not known to be infected with these diseases</a:t>
            </a:r>
          </a:p>
          <a:p>
            <a:pPr lvl="0" algn="ctr" defTabSz="914400">
              <a:defRPr/>
            </a:pPr>
            <a:r>
              <a:rPr lang="en-US" sz="1400" baseline="300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disease caused by Deer Tick Virus</a:t>
            </a:r>
          </a:p>
          <a:p>
            <a:pPr lvl="0" algn="ctr" defTabSz="914400">
              <a:defRPr/>
            </a:pPr>
            <a:r>
              <a:rPr lang="en-US" sz="1400" baseline="30000" dirty="0">
                <a:latin typeface="Times New Roman" panose="02020603050405020304" pitchFamily="18" charset="0"/>
                <a:cs typeface="Times New Roman" panose="02020603050405020304" pitchFamily="18" charset="0"/>
              </a:rPr>
              <a:t>2 </a:t>
            </a:r>
            <a:r>
              <a:rPr lang="en-US" sz="1400" dirty="0">
                <a:latin typeface="Times New Roman" panose="02020603050405020304" pitchFamily="18" charset="0"/>
                <a:cs typeface="Times New Roman" panose="02020603050405020304" pitchFamily="18" charset="0"/>
              </a:rPr>
              <a:t>disease caused by Powassan Virus</a:t>
            </a:r>
            <a:endParaRPr lang="en-US" sz="1400" baseline="300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E81A2960-B373-49C3-B8C3-1FAB2CF12800}"/>
              </a:ext>
            </a:extLst>
          </p:cNvPr>
          <p:cNvSpPr txBox="1">
            <a:spLocks/>
          </p:cNvSpPr>
          <p:nvPr/>
        </p:nvSpPr>
        <p:spPr>
          <a:xfrm>
            <a:off x="1043353" y="1143571"/>
            <a:ext cx="7467600" cy="383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These are the most common ticks in Maine. They are found statewide.</a:t>
            </a:r>
          </a:p>
        </p:txBody>
      </p:sp>
    </p:spTree>
    <p:extLst>
      <p:ext uri="{BB962C8B-B14F-4D97-AF65-F5344CB8AC3E}">
        <p14:creationId xmlns:p14="http://schemas.microsoft.com/office/powerpoint/2010/main" val="349902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676" y="1493828"/>
            <a:ext cx="4288185" cy="4407877"/>
          </a:xfrm>
        </p:spPr>
        <p:txBody>
          <a:bodyPr>
            <a:noAutofit/>
          </a:bodyPr>
          <a:lstStyle/>
          <a:p>
            <a:r>
              <a:rPr lang="en-US" sz="2400" dirty="0">
                <a:latin typeface="Times New Roman" panose="02020603050405020304" pitchFamily="18" charset="0"/>
                <a:cs typeface="Times New Roman" panose="02020603050405020304" pitchFamily="18" charset="0"/>
              </a:rPr>
              <a:t>Deer ticks are found everywhere in Maine, but they are concentrated in southern and mid-coastal regions </a:t>
            </a:r>
          </a:p>
          <a:p>
            <a:r>
              <a:rPr lang="en-US" sz="2400" dirty="0">
                <a:latin typeface="Times New Roman" panose="02020603050405020304" pitchFamily="18" charset="0"/>
                <a:cs typeface="Times New Roman" panose="02020603050405020304" pitchFamily="18" charset="0"/>
              </a:rPr>
              <a:t>Areas where deer ticks live include:</a:t>
            </a:r>
          </a:p>
          <a:p>
            <a:pPr lvl="1"/>
            <a:r>
              <a:rPr lang="en-US" sz="2000" dirty="0">
                <a:latin typeface="Times New Roman" panose="02020603050405020304" pitchFamily="18" charset="0"/>
                <a:cs typeface="Times New Roman" panose="02020603050405020304" pitchFamily="18" charset="0"/>
              </a:rPr>
              <a:t>Wooded or forested areas</a:t>
            </a:r>
          </a:p>
          <a:p>
            <a:pPr lvl="1"/>
            <a:r>
              <a:rPr lang="en-US" sz="2000" dirty="0">
                <a:latin typeface="Times New Roman" panose="02020603050405020304" pitchFamily="18" charset="0"/>
                <a:cs typeface="Times New Roman" panose="02020603050405020304" pitchFamily="18" charset="0"/>
              </a:rPr>
              <a:t>Wild, unmaintained landscapes with high grass</a:t>
            </a:r>
          </a:p>
          <a:p>
            <a:pPr lvl="1"/>
            <a:r>
              <a:rPr lang="en-US" sz="2000" dirty="0">
                <a:latin typeface="Times New Roman" panose="02020603050405020304" pitchFamily="18" charset="0"/>
                <a:cs typeface="Times New Roman" panose="02020603050405020304" pitchFamily="18" charset="0"/>
              </a:rPr>
              <a:t>Brush or leaf piles</a:t>
            </a:r>
          </a:p>
          <a:p>
            <a:r>
              <a:rPr lang="en-US" sz="2400" dirty="0">
                <a:latin typeface="Times New Roman" panose="02020603050405020304" pitchFamily="18" charset="0"/>
                <a:cs typeface="Times New Roman" panose="02020603050405020304" pitchFamily="18" charset="0"/>
              </a:rPr>
              <a:t>Deer ticks are active at any temperature above freezing</a:t>
            </a:r>
            <a:endParaRPr lang="en-US" sz="16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dirty="0">
              <a:solidFill>
                <a:prstClr val="black">
                  <a:tint val="75000"/>
                </a:prstClr>
              </a:solidFill>
            </a:endParaRPr>
          </a:p>
        </p:txBody>
      </p:sp>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Deer Tick Habitat</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B2E168F-01E3-4A2B-82CC-E85E511F2533}"/>
              </a:ext>
            </a:extLst>
          </p:cNvPr>
          <p:cNvPicPr>
            <a:picLocks noChangeAspect="1"/>
          </p:cNvPicPr>
          <p:nvPr/>
        </p:nvPicPr>
        <p:blipFill>
          <a:blip r:embed="rId3"/>
          <a:stretch>
            <a:fillRect/>
          </a:stretch>
        </p:blipFill>
        <p:spPr>
          <a:xfrm>
            <a:off x="5148311" y="2488740"/>
            <a:ext cx="2983321" cy="2397178"/>
          </a:xfrm>
          <a:prstGeom prst="rect">
            <a:avLst/>
          </a:prstGeom>
        </p:spPr>
      </p:pic>
      <p:sp>
        <p:nvSpPr>
          <p:cNvPr id="7" name="TextBox 6">
            <a:extLst>
              <a:ext uri="{FF2B5EF4-FFF2-40B4-BE49-F238E27FC236}">
                <a16:creationId xmlns:a16="http://schemas.microsoft.com/office/drawing/2014/main" id="{B63CB0C0-D08F-4433-AA00-EAF49AD7F23D}"/>
              </a:ext>
            </a:extLst>
          </p:cNvPr>
          <p:cNvSpPr txBox="1"/>
          <p:nvPr/>
        </p:nvSpPr>
        <p:spPr>
          <a:xfrm>
            <a:off x="162535" y="6377220"/>
            <a:ext cx="2145239" cy="276999"/>
          </a:xfrm>
          <a:prstGeom prst="rect">
            <a:avLst/>
          </a:prstGeom>
          <a:noFill/>
        </p:spPr>
        <p:txBody>
          <a:bodyPr wrap="square" rtlCol="0">
            <a:spAutoFit/>
          </a:bodyPr>
          <a:lstStyle/>
          <a:p>
            <a:pPr>
              <a:defRPr/>
            </a:pPr>
            <a:r>
              <a:rPr lang="en-US" sz="1200" i="1" dirty="0">
                <a:solidFill>
                  <a:prstClr val="black"/>
                </a:solidFill>
                <a:latin typeface="Times New Roman" panose="02020603050405020304" pitchFamily="18" charset="0"/>
                <a:cs typeface="Times New Roman" panose="02020603050405020304" pitchFamily="18" charset="0"/>
              </a:rPr>
              <a:t>Icons from www.flaticon.com</a:t>
            </a:r>
          </a:p>
        </p:txBody>
      </p:sp>
    </p:spTree>
    <p:extLst>
      <p:ext uri="{BB962C8B-B14F-4D97-AF65-F5344CB8AC3E}">
        <p14:creationId xmlns:p14="http://schemas.microsoft.com/office/powerpoint/2010/main" val="243809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490" y="1451038"/>
            <a:ext cx="1913920" cy="2046969"/>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Favorable</a:t>
            </a:r>
          </a:p>
          <a:p>
            <a:r>
              <a:rPr lang="en-US" sz="2000" dirty="0">
                <a:latin typeface="Times New Roman" panose="02020603050405020304" pitchFamily="18" charset="0"/>
                <a:cs typeface="Times New Roman" panose="02020603050405020304" pitchFamily="18" charset="0"/>
              </a:rPr>
              <a:t>Deciduous (broadleaf) forest such as oaks</a:t>
            </a:r>
          </a:p>
          <a:p>
            <a:r>
              <a:rPr lang="en-US" sz="2000" dirty="0">
                <a:latin typeface="Times New Roman" panose="02020603050405020304" pitchFamily="18" charset="0"/>
                <a:cs typeface="Times New Roman" panose="02020603050405020304" pitchFamily="18" charset="0"/>
              </a:rPr>
              <a:t>Shrubby areas</a:t>
            </a:r>
          </a:p>
        </p:txBody>
      </p:sp>
      <p:sp>
        <p:nvSpPr>
          <p:cNvPr id="5" name="Footer Placeholder 4"/>
          <p:cNvSpPr>
            <a:spLocks noGrp="1"/>
          </p:cNvSpPr>
          <p:nvPr>
            <p:ph type="ftr" sz="quarter" idx="11"/>
          </p:nvPr>
        </p:nvSpPr>
        <p:spPr>
          <a:xfrm>
            <a:off x="2667000" y="6356357"/>
            <a:ext cx="3657600" cy="365125"/>
          </a:xfrm>
        </p:spPr>
        <p:txBody>
          <a:bodyPr/>
          <a:lstStyle/>
          <a:p>
            <a:r>
              <a:rPr lang="en-US" dirty="0">
                <a:solidFill>
                  <a:prstClr val="black">
                    <a:tint val="75000"/>
                  </a:prstClr>
                </a:solidFill>
              </a:rPr>
              <a:t>Maine Center for Disease Control and Prevention</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dirty="0">
              <a:solidFill>
                <a:prstClr val="black">
                  <a:tint val="75000"/>
                </a:prstClr>
              </a:solidFill>
            </a:endParaRPr>
          </a:p>
        </p:txBody>
      </p:sp>
      <p:sp>
        <p:nvSpPr>
          <p:cNvPr id="4" name="Text Box 5"/>
          <p:cNvSpPr txBox="1">
            <a:spLocks noChangeArrowheads="1"/>
          </p:cNvSpPr>
          <p:nvPr/>
        </p:nvSpPr>
        <p:spPr bwMode="auto">
          <a:xfrm>
            <a:off x="5" y="371982"/>
            <a:ext cx="9153379" cy="64633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Deer Tick Habitat</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6" name="Picture 10" descr="LF barberry patch2">
            <a:extLst>
              <a:ext uri="{FF2B5EF4-FFF2-40B4-BE49-F238E27FC236}">
                <a16:creationId xmlns:a16="http://schemas.microsoft.com/office/drawing/2014/main" id="{F845F2FE-1C55-4D42-BD30-593339095FEA}"/>
              </a:ext>
            </a:extLst>
          </p:cNvPr>
          <p:cNvPicPr>
            <a:picLocks noChangeAspect="1" noChangeArrowheads="1"/>
          </p:cNvPicPr>
          <p:nvPr/>
        </p:nvPicPr>
        <p:blipFill>
          <a:blip r:embed="rId3"/>
          <a:srcRect/>
          <a:stretch>
            <a:fillRect/>
          </a:stretch>
        </p:blipFill>
        <p:spPr bwMode="auto">
          <a:xfrm>
            <a:off x="2667005" y="1451042"/>
            <a:ext cx="2873655" cy="2008033"/>
          </a:xfrm>
          <a:prstGeom prst="rect">
            <a:avLst/>
          </a:prstGeom>
          <a:noFill/>
          <a:ln w="9525">
            <a:noFill/>
            <a:miter lim="800000"/>
            <a:headEnd/>
            <a:tailEnd/>
          </a:ln>
        </p:spPr>
      </p:pic>
      <p:pic>
        <p:nvPicPr>
          <p:cNvPr id="7" name="Picture 8" descr="oak_forest_preserves">
            <a:extLst>
              <a:ext uri="{FF2B5EF4-FFF2-40B4-BE49-F238E27FC236}">
                <a16:creationId xmlns:a16="http://schemas.microsoft.com/office/drawing/2014/main" id="{230BD121-C706-439D-9759-A5153C3851B3}"/>
              </a:ext>
            </a:extLst>
          </p:cNvPr>
          <p:cNvPicPr>
            <a:picLocks noChangeAspect="1" noChangeArrowheads="1"/>
          </p:cNvPicPr>
          <p:nvPr/>
        </p:nvPicPr>
        <p:blipFill>
          <a:blip r:embed="rId4"/>
          <a:srcRect/>
          <a:stretch>
            <a:fillRect/>
          </a:stretch>
        </p:blipFill>
        <p:spPr bwMode="auto">
          <a:xfrm>
            <a:off x="5654960" y="1451038"/>
            <a:ext cx="2788595" cy="2011230"/>
          </a:xfrm>
          <a:prstGeom prst="rect">
            <a:avLst/>
          </a:prstGeom>
          <a:noFill/>
          <a:ln w="9525">
            <a:noFill/>
            <a:miter lim="800000"/>
            <a:headEnd/>
            <a:tailEnd/>
          </a:ln>
        </p:spPr>
      </p:pic>
      <p:sp>
        <p:nvSpPr>
          <p:cNvPr id="8" name="TextBox 1">
            <a:extLst>
              <a:ext uri="{FF2B5EF4-FFF2-40B4-BE49-F238E27FC236}">
                <a16:creationId xmlns:a16="http://schemas.microsoft.com/office/drawing/2014/main" id="{BB2F7091-33BC-4D1E-BCB0-3350BEDA9F65}"/>
              </a:ext>
            </a:extLst>
          </p:cNvPr>
          <p:cNvSpPr txBox="1">
            <a:spLocks noChangeArrowheads="1"/>
          </p:cNvSpPr>
          <p:nvPr/>
        </p:nvSpPr>
        <p:spPr bwMode="auto">
          <a:xfrm>
            <a:off x="392490" y="6400417"/>
            <a:ext cx="1200970" cy="276999"/>
          </a:xfrm>
          <a:prstGeom prst="rect">
            <a:avLst/>
          </a:prstGeom>
          <a:noFill/>
          <a:ln w="9525">
            <a:noFill/>
            <a:miter lim="800000"/>
            <a:headEnd/>
            <a:tailEnd/>
          </a:ln>
        </p:spPr>
        <p:txBody>
          <a:bodyPr wrap="none">
            <a:spAutoFit/>
          </a:bodyPr>
          <a:lstStyle/>
          <a:p>
            <a:pPr>
              <a:defRPr/>
            </a:pPr>
            <a:r>
              <a:rPr lang="en-US" sz="1200" dirty="0">
                <a:solidFill>
                  <a:srgbClr val="000000"/>
                </a:solidFill>
                <a:latin typeface="Candara" pitchFamily="34" charset="0"/>
              </a:rPr>
              <a:t>Photos: MMCRI</a:t>
            </a:r>
          </a:p>
        </p:txBody>
      </p:sp>
      <p:sp>
        <p:nvSpPr>
          <p:cNvPr id="9" name="Content Placeholder 2">
            <a:extLst>
              <a:ext uri="{FF2B5EF4-FFF2-40B4-BE49-F238E27FC236}">
                <a16:creationId xmlns:a16="http://schemas.microsoft.com/office/drawing/2014/main" id="{A2CE6D2B-F043-4E91-A2B6-A2E8FDD26F11}"/>
              </a:ext>
            </a:extLst>
          </p:cNvPr>
          <p:cNvSpPr txBox="1">
            <a:spLocks/>
          </p:cNvSpPr>
          <p:nvPr/>
        </p:nvSpPr>
        <p:spPr>
          <a:xfrm>
            <a:off x="392490" y="4101306"/>
            <a:ext cx="1913920" cy="9723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Unfavorable</a:t>
            </a:r>
          </a:p>
          <a:p>
            <a:r>
              <a:rPr lang="en-US" sz="2000" dirty="0">
                <a:latin typeface="Times New Roman" panose="02020603050405020304" pitchFamily="18" charset="0"/>
                <a:cs typeface="Times New Roman" panose="02020603050405020304" pitchFamily="18" charset="0"/>
              </a:rPr>
              <a:t>Open, dry habitats</a:t>
            </a:r>
          </a:p>
        </p:txBody>
      </p:sp>
      <p:pic>
        <p:nvPicPr>
          <p:cNvPr id="10" name="Picture 5" descr="open field">
            <a:extLst>
              <a:ext uri="{FF2B5EF4-FFF2-40B4-BE49-F238E27FC236}">
                <a16:creationId xmlns:a16="http://schemas.microsoft.com/office/drawing/2014/main" id="{B434FB95-CF3B-4459-B6A8-DB26A957CB23}"/>
              </a:ext>
            </a:extLst>
          </p:cNvPr>
          <p:cNvPicPr>
            <a:picLocks noChangeAspect="1" noChangeArrowheads="1"/>
          </p:cNvPicPr>
          <p:nvPr/>
        </p:nvPicPr>
        <p:blipFill>
          <a:blip r:embed="rId5"/>
          <a:srcRect/>
          <a:stretch>
            <a:fillRect/>
          </a:stretch>
        </p:blipFill>
        <p:spPr bwMode="auto">
          <a:xfrm>
            <a:off x="5654960" y="3996054"/>
            <a:ext cx="2788595" cy="2155242"/>
          </a:xfrm>
          <a:prstGeom prst="rect">
            <a:avLst/>
          </a:prstGeom>
          <a:noFill/>
          <a:ln w="9525">
            <a:noFill/>
            <a:miter lim="800000"/>
            <a:headEnd/>
            <a:tailEnd/>
          </a:ln>
        </p:spPr>
      </p:pic>
      <p:pic>
        <p:nvPicPr>
          <p:cNvPr id="11" name="Picture 4" descr="dunefence">
            <a:extLst>
              <a:ext uri="{FF2B5EF4-FFF2-40B4-BE49-F238E27FC236}">
                <a16:creationId xmlns:a16="http://schemas.microsoft.com/office/drawing/2014/main" id="{A0EBEA7E-608B-47CE-9BC9-BAD097A0A0D3}"/>
              </a:ext>
            </a:extLst>
          </p:cNvPr>
          <p:cNvPicPr>
            <a:picLocks noChangeAspect="1" noChangeArrowheads="1"/>
          </p:cNvPicPr>
          <p:nvPr/>
        </p:nvPicPr>
        <p:blipFill>
          <a:blip r:embed="rId6"/>
          <a:srcRect/>
          <a:stretch>
            <a:fillRect/>
          </a:stretch>
        </p:blipFill>
        <p:spPr bwMode="auto">
          <a:xfrm>
            <a:off x="2667004" y="3996054"/>
            <a:ext cx="2873655" cy="2155242"/>
          </a:xfrm>
          <a:prstGeom prst="rect">
            <a:avLst/>
          </a:prstGeom>
          <a:noFill/>
          <a:ln w="9525">
            <a:noFill/>
            <a:miter lim="800000"/>
            <a:headEnd/>
            <a:tailEnd/>
          </a:ln>
        </p:spPr>
      </p:pic>
    </p:spTree>
    <p:extLst>
      <p:ext uri="{BB962C8B-B14F-4D97-AF65-F5344CB8AC3E}">
        <p14:creationId xmlns:p14="http://schemas.microsoft.com/office/powerpoint/2010/main" val="3845034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1353</TotalTime>
  <Words>4643</Words>
  <Application>Microsoft Office PowerPoint</Application>
  <PresentationFormat>On-screen Show (4:3)</PresentationFormat>
  <Paragraphs>463</Paragraphs>
  <Slides>36</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Calibri Light</vt:lpstr>
      <vt:lpstr>Candara</vt:lpstr>
      <vt:lpstr>Times New Roman</vt:lpstr>
      <vt:lpstr>TimesNewRomanPS</vt:lpstr>
      <vt:lpstr>Office Theme</vt:lpstr>
      <vt:lpstr>Image</vt:lpstr>
      <vt:lpstr>Vectorborne Diseases – Maine,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Vectorborne Diseases – Maine, 2019</dc:title>
  <dc:creator>Sohail, Haris</dc:creator>
  <cp:lastModifiedBy>Mike Hatch</cp:lastModifiedBy>
  <cp:revision>114</cp:revision>
  <dcterms:created xsi:type="dcterms:W3CDTF">2019-03-16T19:12:17Z</dcterms:created>
  <dcterms:modified xsi:type="dcterms:W3CDTF">2019-06-13T09:56:55Z</dcterms:modified>
</cp:coreProperties>
</file>